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ink/ink1.xml" ContentType="application/inkml+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notesSlides/notesSlide13.xml" ContentType="application/vnd.openxmlformats-officedocument.presentationml.notesSlide+xml"/>
  <Override PartName="/ppt/ink/ink18.xml" ContentType="application/inkml+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ink/ink19.xml" ContentType="application/inkml+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ink/ink20.xml" ContentType="application/inkml+xml"/>
  <Override PartName="/ppt/ink/ink21.xml" ContentType="application/inkml+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ink/ink22.xml" ContentType="application/inkml+xml"/>
  <Override PartName="/ppt/ink/ink23.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8"/>
  </p:notesMasterIdLst>
  <p:sldIdLst>
    <p:sldId id="371" r:id="rId2"/>
    <p:sldId id="266" r:id="rId3"/>
    <p:sldId id="267" r:id="rId4"/>
    <p:sldId id="268" r:id="rId5"/>
    <p:sldId id="269" r:id="rId6"/>
    <p:sldId id="329" r:id="rId7"/>
    <p:sldId id="270" r:id="rId8"/>
    <p:sldId id="271" r:id="rId9"/>
    <p:sldId id="360" r:id="rId10"/>
    <p:sldId id="286" r:id="rId11"/>
    <p:sldId id="372" r:id="rId12"/>
    <p:sldId id="301" r:id="rId13"/>
    <p:sldId id="304" r:id="rId14"/>
    <p:sldId id="306" r:id="rId15"/>
    <p:sldId id="261" r:id="rId16"/>
    <p:sldId id="390" r:id="rId17"/>
    <p:sldId id="473" r:id="rId18"/>
    <p:sldId id="283" r:id="rId19"/>
    <p:sldId id="311" r:id="rId20"/>
    <p:sldId id="375" r:id="rId21"/>
    <p:sldId id="389" r:id="rId22"/>
    <p:sldId id="272" r:id="rId23"/>
    <p:sldId id="297" r:id="rId24"/>
    <p:sldId id="383" r:id="rId25"/>
    <p:sldId id="262" r:id="rId26"/>
    <p:sldId id="344" r:id="rId27"/>
    <p:sldId id="368" r:id="rId28"/>
    <p:sldId id="366" r:id="rId29"/>
    <p:sldId id="273" r:id="rId30"/>
    <p:sldId id="384" r:id="rId31"/>
    <p:sldId id="285" r:id="rId32"/>
    <p:sldId id="376" r:id="rId33"/>
    <p:sldId id="358" r:id="rId34"/>
    <p:sldId id="274" r:id="rId35"/>
    <p:sldId id="275" r:id="rId36"/>
    <p:sldId id="276" r:id="rId37"/>
    <p:sldId id="278" r:id="rId38"/>
    <p:sldId id="280" r:id="rId39"/>
    <p:sldId id="282" r:id="rId40"/>
    <p:sldId id="281" r:id="rId41"/>
    <p:sldId id="287" r:id="rId42"/>
    <p:sldId id="288" r:id="rId43"/>
    <p:sldId id="312" r:id="rId44"/>
    <p:sldId id="364" r:id="rId45"/>
    <p:sldId id="365" r:id="rId46"/>
    <p:sldId id="345" r:id="rId47"/>
    <p:sldId id="313" r:id="rId48"/>
    <p:sldId id="307" r:id="rId49"/>
    <p:sldId id="330" r:id="rId50"/>
    <p:sldId id="299" r:id="rId51"/>
    <p:sldId id="385" r:id="rId52"/>
    <p:sldId id="379" r:id="rId53"/>
    <p:sldId id="380" r:id="rId54"/>
    <p:sldId id="302" r:id="rId55"/>
    <p:sldId id="309" r:id="rId56"/>
    <p:sldId id="377" r:id="rId57"/>
    <p:sldId id="361" r:id="rId58"/>
    <p:sldId id="369" r:id="rId59"/>
    <p:sldId id="363" r:id="rId60"/>
    <p:sldId id="295" r:id="rId61"/>
    <p:sldId id="294" r:id="rId62"/>
    <p:sldId id="293" r:id="rId63"/>
    <p:sldId id="314" r:id="rId64"/>
    <p:sldId id="315" r:id="rId65"/>
    <p:sldId id="316" r:id="rId66"/>
    <p:sldId id="319" r:id="rId67"/>
    <p:sldId id="342" r:id="rId68"/>
    <p:sldId id="341" r:id="rId69"/>
    <p:sldId id="382" r:id="rId70"/>
    <p:sldId id="386" r:id="rId71"/>
    <p:sldId id="387" r:id="rId72"/>
    <p:sldId id="388" r:id="rId73"/>
    <p:sldId id="355" r:id="rId74"/>
    <p:sldId id="378" r:id="rId75"/>
    <p:sldId id="392" r:id="rId76"/>
    <p:sldId id="322" r:id="rId77"/>
    <p:sldId id="328" r:id="rId78"/>
    <p:sldId id="323" r:id="rId79"/>
    <p:sldId id="393" r:id="rId80"/>
    <p:sldId id="391" r:id="rId81"/>
    <p:sldId id="325" r:id="rId82"/>
    <p:sldId id="327" r:id="rId83"/>
    <p:sldId id="326" r:id="rId84"/>
    <p:sldId id="331" r:id="rId85"/>
    <p:sldId id="318" r:id="rId86"/>
    <p:sldId id="335" r:id="rId87"/>
    <p:sldId id="334" r:id="rId88"/>
    <p:sldId id="333" r:id="rId89"/>
    <p:sldId id="332" r:id="rId90"/>
    <p:sldId id="347" r:id="rId91"/>
    <p:sldId id="263" r:id="rId92"/>
    <p:sldId id="264" r:id="rId93"/>
    <p:sldId id="474" r:id="rId94"/>
    <p:sldId id="394" r:id="rId95"/>
    <p:sldId id="343" r:id="rId96"/>
    <p:sldId id="370" r:id="rId9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300" autoAdjust="0"/>
    <p:restoredTop sz="94660"/>
  </p:normalViewPr>
  <p:slideViewPr>
    <p:cSldViewPr snapToGrid="0">
      <p:cViewPr varScale="1">
        <p:scale>
          <a:sx n="75" d="100"/>
          <a:sy n="75" d="100"/>
        </p:scale>
        <p:origin x="1162" y="43"/>
      </p:cViewPr>
      <p:guideLst/>
    </p:cSldViewPr>
  </p:slideViewPr>
  <p:notesTextViewPr>
    <p:cViewPr>
      <p:scale>
        <a:sx n="400" d="100"/>
        <a:sy n="4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tableStyles" Target="tableStyle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presProps" Target="presProps.xml"/><Relationship Id="rId10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notesMaster" Target="notesMasters/notesMaster1.xml"/><Relationship Id="rId3" Type="http://schemas.openxmlformats.org/officeDocument/2006/relationships/slide" Target="slides/slide2.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0-22T20:05:45.532"/>
    </inkml:context>
    <inkml:brush xml:id="br0">
      <inkml:brushProperty name="width" value="0.05" units="cm"/>
      <inkml:brushProperty name="height" value="0.05" units="cm"/>
      <inkml:brushProperty name="color" value="#FF0066"/>
    </inkml:brush>
  </inkml:definitions>
  <inkml:trace contextRef="#ctx0" brushRef="#br0">1 0 24575,'8'8'0,"2"-1"0,-1 0 0,1 0 0,0-1 0,22 9 0,4 3 0,47 28 0,-2 4 0,-3 3 0,-2 3 0,95 93 0,-3 13 0,-152-146 0,127 118 0,-127-121 0,1-1 0,0-1 0,0 0 0,1-2 0,1 0 0,0 0 0,27 7 0,231 65 0,199 62 0,-421-131 0,0-2 0,80 3 0,-35-4 0,182 0 0,-234-10 0,-24 3 0,1 1 0,-1 1 0,1 1 0,-1 1 0,-1 2 0,42 17 0,-40-14 0,0-1 0,0-2 0,1-1 0,0 0 0,43 3 0,-48-8 0,-6-1 0,-1 0 0,1-1 0,-1 0 0,0-1 0,1 0 0,-1-1 0,16-5 0,-29 7 0,0 0 0,-1 0 0,1-1 0,0 1 0,0 0 0,-1 0 0,1-1 0,0 1 0,0 0 0,-1-1 0,1 1 0,0-1 0,-1 1 0,1-1 0,-1 1 0,1-1 0,-1 0 0,1 1 0,-1-1 0,1 0 0,-1 1 0,1-1 0,-1 0 0,0 1 0,1-1 0,-1 0 0,0 0 0,0 1 0,1-1 0,-1 0 0,0 0 0,0 0 0,0 1 0,0-1 0,0 0 0,0 0 0,-1 0 0,1 1 0,0-1 0,0 0 0,0 0 0,-1 0 0,1 1 0,0-1 0,-1 0 0,-3-4 0,1 0 0,-1 1 0,0 0 0,-1 0 0,-6-5 0,-1-1 0,-233-233 0,345 343 0,-21-33 0,40 64 0,-118-130 0,-1-1 0,1 0 0,-1 1 0,1-1 0,-1 1 0,1-1 0,-1 1 0,0-1 0,1 1 0,-1 0 0,0-1 0,1 1 0,-1-1 0,0 1 0,1 0 0,-1-1 0,0 1 0,0 0 0,0-1 0,0 1 0,0 0 0,0-1 0,0 1 0,0 0 0,0-1 0,0 1 0,0 0 0,0-1 0,-1 1 0,1 0 0,0-1 0,0 1 0,-1-1 0,1 1 0,0 0 0,-1-1 0,1 1 0,0-1 0,-1 1 0,1-1 0,-1 1 0,1-1 0,-1 1 0,1-1 0,-1 0 0,0 1 0,1-1 0,-1 0 0,1 1 0,-2-1 0,-40 13 0,30-10 0,-19 9 0,0 1 0,1 2 0,1 2 0,-39 27 0,56-36 0,0 0-455,-1 1 0,-18 17 0,19-13-6371</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5:50:33.715"/>
    </inkml:context>
    <inkml:brush xml:id="br0">
      <inkml:brushProperty name="width" value="0.025" units="cm"/>
      <inkml:brushProperty name="height" value="0.025" units="cm"/>
      <inkml:brushProperty name="color" value="#333333"/>
      <inkml:brushProperty name="ignorePressure" value="1"/>
    </inkml:brush>
  </inkml:definitions>
  <inkml:trace contextRef="#ctx0" brushRef="#br0">0 1</inkml:trace>
  <inkml:trace contextRef="#ctx0" brushRef="#br0" timeOffset="825.43">0 1</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1-06T19:42:03.603"/>
    </inkml:context>
    <inkml:brush xml:id="br0">
      <inkml:brushProperty name="width" value="0.05" units="cm"/>
      <inkml:brushProperty name="height" value="0.05" units="cm"/>
      <inkml:brushProperty name="color" value="#66CC00"/>
    </inkml:brush>
  </inkml:definitions>
  <inkml:trace contextRef="#ctx0" brushRef="#br0">1 1814 24575,'37'-1'0,"0"-1"0,1-2 0,-1-2 0,0-1 0,-1-1 0,0-3 0,-1-1 0,0-1 0,39-21 0,-57 24 0,0-1 0,-1-1 0,0 0 0,-1-1 0,0 0 0,-1-1 0,-1-1 0,0 0 0,-1-1 0,-1-1 0,0 1 0,-1-2 0,10-24 0,-4 3 0,-2-2 0,-2 0 0,-1-1 0,-2 0 0,4-49 0,-11 71 0,22-309 0,-21 295 0,1 1 0,1 0 0,2 0 0,2 0 0,20-51 0,-5 12 0,-16 52 0,0 0 0,1 0 0,1 1 0,1 1 0,1-1 0,20-22 0,3 0 0,56-50 0,-62 65 0,0 1 0,2 2 0,1 1 0,56-30 0,-65 41 0,1 2 0,-1 0 0,2 1 0,-1 1 0,1 2 0,0 0 0,0 2 0,28-1 0,143-14 0,-154 13 0,-1 2 0,1 2 0,46 5 0,-45 6-1365,-25-4-5461</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5:50:16.496"/>
    </inkml:context>
    <inkml:brush xml:id="br0">
      <inkml:brushProperty name="width" value="0.025" units="cm"/>
      <inkml:brushProperty name="height" value="0.025" units="cm"/>
      <inkml:brushProperty name="color" value="#333333"/>
      <inkml:brushProperty name="ignorePressure" value="1"/>
    </inkml:brush>
  </inkml:definitions>
  <inkml:trace contextRef="#ctx0" brushRef="#br0">0 0</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5:50:17.293"/>
    </inkml:context>
    <inkml:brush xml:id="br0">
      <inkml:brushProperty name="width" value="0.025" units="cm"/>
      <inkml:brushProperty name="height" value="0.025" units="cm"/>
      <inkml:brushProperty name="color" value="#333333"/>
      <inkml:brushProperty name="ignorePressure" value="1"/>
    </inkml:brush>
  </inkml:definitions>
  <inkml:trace contextRef="#ctx0" brushRef="#br0">1 0</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5:50:18.576"/>
    </inkml:context>
    <inkml:brush xml:id="br0">
      <inkml:brushProperty name="width" value="0.025" units="cm"/>
      <inkml:brushProperty name="height" value="0.025" units="cm"/>
      <inkml:brushProperty name="color" value="#333333"/>
      <inkml:brushProperty name="ignorePressure" value="1"/>
    </inkml:brush>
  </inkml:definitions>
  <inkml:trace contextRef="#ctx0" brushRef="#br0">1 0</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5:50:19.542"/>
    </inkml:context>
    <inkml:brush xml:id="br0">
      <inkml:brushProperty name="width" value="0.025" units="cm"/>
      <inkml:brushProperty name="height" value="0.025" units="cm"/>
      <inkml:brushProperty name="color" value="#333333"/>
      <inkml:brushProperty name="ignorePressure" value="1"/>
    </inkml:brush>
  </inkml:definitions>
  <inkml:trace contextRef="#ctx0" brushRef="#br0">1 1</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5:50:22.875"/>
    </inkml:context>
    <inkml:brush xml:id="br0">
      <inkml:brushProperty name="width" value="0.025" units="cm"/>
      <inkml:brushProperty name="height" value="0.025" units="cm"/>
      <inkml:brushProperty name="color" value="#333333"/>
      <inkml:brushProperty name="ignorePressure" value="1"/>
    </inkml:brush>
  </inkml:definitions>
  <inkml:trace contextRef="#ctx0" brushRef="#br0">0 0</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1-06T20:03:24.144"/>
    </inkml:context>
    <inkml:brush xml:id="br0">
      <inkml:brushProperty name="width" value="0.05" units="cm"/>
      <inkml:brushProperty name="height" value="0.05" units="cm"/>
      <inkml:brushProperty name="color" value="#F6630D"/>
    </inkml:brush>
  </inkml:definitions>
  <inkml:trace contextRef="#ctx0" brushRef="#br0">0 1 24575,'13'0'0,"-1"0"0,1 1 0,-1 1 0,1 0 0,-1 1 0,0 0 0,0 1 0,0 0 0,-1 1 0,1 0 0,-1 1 0,0 1 0,-1-1 0,1 2 0,-1-1 0,-1 1 0,0 1 0,0 0 0,0 0 0,13 20 0,1 7 0,-1 0 0,-2 2 0,-1 1 0,-2 0 0,-2 1 0,-2 1 0,11 51 0,53 177 0,-67-219 0,-7-32 0,1 0 0,0 0 0,10 22 0,-2-15 0,2 0 0,1-1 0,1 0 0,1-1 0,31 32 0,6 13 33,-40-49-383,1 1 1,0-2-1,33 30 1,-35-38-6477</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3-10-11T00:58:45.697"/>
    </inkml:context>
    <inkml:brush xml:id="br0">
      <inkml:brushProperty name="width" value="0.05" units="cm"/>
      <inkml:brushProperty name="height" value="0.05" units="cm"/>
      <inkml:brushProperty name="color" value="#E71224"/>
    </inkml:brush>
  </inkml:definitions>
  <inkml:trace contextRef="#ctx0" brushRef="#br0">0 11880 24575,'192'2'0,"38"8"0,80 0-886,75-3-2657,1230-25-156,5-115 3628,-1519 120-22,817-126-1039,-536 34 1167,-300 73 609,-1-4 1,113-72-1,-148 74-11,-1-2-1,-1-2 0,-2-3 0,-1-2 1,-2-3-1,-1-1 0,51-85 0,10-38-460,86-196-1,-184 364-174,146-314 3,204-598 0,-133 128 334,-170 602 840,-15 56-902,59-236 10,-69 254-284,18-157 0,-8-517 2,-23 329 0,1 196 0,16-568 0,-27 700 0,8-322 0,-2 359 0,2 0 0,36-172 0,137-443 0,17-78 0,-113 256 0,-27 136 0,-38 295 0,3 0 0,3 3 0,3 0 0,4 3 0,2 1 0,4 3 0,2 1 0,3 3 0,3 3 0,71-93 0,-103 151 0,1 2 0,1 0 0,0 2 0,1 0 0,0 2 0,1 0 0,1 2 0,0 0 0,0 2 0,1 1 0,27-8 0,222-58 0,-81 25 0,-146 39 0,0 2 0,1 2 0,0 3 0,0 2 0,63 7 0,-65 9 0,-37-6 0,-14-3 0,-17-3 0,-89-28 0,14 2 0,96 24 0,-26-2 0,-1-3 0,1-1 0,0-2 0,0-2 0,-49-26 0,69 30 0,0 0 0,0 1 0,0 1 0,-1 0 0,0 1 0,-13-2 0,47 22 0,61 22 0,145 40 0,-175-63 0,60 12 0,-77-20 0,0 2 0,-1 1 0,60 29 0,-86-34 0,0-1 0,0 1 0,-1 1 0,1 0 0,-1 0 0,11 11 0,-18-16 0,0 0 0,0 0 0,0 0 0,-1 0 0,1 0 0,0 0 0,-1 0 0,1 1 0,-1-1 0,1 0 0,-1 0 0,1 1 0,-1-1 0,0 1 0,1-1 0,-1 0 0,0 1 0,0-1 0,0 1 0,0-1 0,0 3 0,-1-1 0,1-1 0,-1 1 0,0-1 0,-1 0 0,1 0 0,0 0 0,0 1 0,-1-1 0,1-1 0,-1 1 0,1 0 0,-1 0 0,1-1 0,-1 1 0,0-1 0,-3 2 0,-9 6 0,-1-2 0,0 0 0,0-1 0,0-1 0,0-1 0,-31 4 0,22-4 0,-42 14 0,32-5 30,1 2 0,1 2 0,-39 29 0,57-36-179,1 1 1,0 1-1,1 1 1,-1 0-1,2 1 1,0 1-1,0 0 1,1 1-1,-13 25 1,11-13-6678</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1-06T20:15:07.762"/>
    </inkml:context>
    <inkml:brush xml:id="br0">
      <inkml:brushProperty name="width" value="0.05" units="cm"/>
      <inkml:brushProperty name="height" value="0.05" units="cm"/>
      <inkml:brushProperty name="color" value="#F6630D"/>
    </inkml:brush>
  </inkml:definitions>
  <inkml:trace contextRef="#ctx0" brushRef="#br0">0 207 24575,'865'0'0,"-864"1"0,0-1 0,1 0 0,-1 0 0,0 0 0,1 0 0,-1 0 0,0 0 0,0 0 0,1-1 0,-1 1 0,0 0 0,1-1 0,-1 1 0,0-1 0,0 1 0,0-1 0,1 0 0,-1 1 0,0-1 0,1-1 0,-2 1 0,0 0 0,0 0 0,1 0 0,-1 1 0,-1-1 0,1 0 0,0 0 0,0 0 0,0 1 0,0-1 0,0 0 0,-1 0 0,1 1 0,0-1 0,-1 0 0,1 0 0,-1 1 0,1-1 0,-1 1 0,1-1 0,-1 0 0,1 1 0,-2-2 0,-5-4 0,0-1 0,-1 1 0,-16-10 0,-40-14 0,50 25 0,1 0 0,1-1 0,-1-1 0,1 0 0,-12-8 0,-42-29 0,24 18 0,97 59 0,-44-28 0,-1 1 0,0 0 0,0 0 0,-1 1 0,0 0 0,11 11 0,-10-8 0,1 0 0,0-1 0,0-1 0,1 0 0,0 0 0,0-1 0,1-1 0,0 0 0,0 0 0,15 3 0,-24-8 0,0 0 0,0 1 0,0 0 0,0-1 0,-1 1 0,1 1 0,-1-1 0,1 0 0,2 4 0,-5-5 0,0-1 0,0 1 0,-1 0 0,1 0 0,0 0 0,0 1 0,-1-1 0,1 0 0,-1 0 0,1 0 0,-1 0 0,0 0 0,1 1 0,-1-1 0,0 0 0,0 0 0,0 1 0,1-1 0,-2 0 0,1 0 0,0 1 0,0-1 0,0 0 0,0 0 0,-1 0 0,1 1 0,-1-1 0,1 0 0,-1 0 0,1 0 0,-1 0 0,0 0 0,1 0 0,-2 2 0,-17 19 0,-1-1 0,-1-1 0,0-1 0,-36 25 0,4-4 0,48-35-136,-1 1-1,1-1 1,0 1-1,1 0 1,-1 0-1,1 1 1,0-1-1,1 1 0,-4 8 1,0 5-6690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5:50:16.496"/>
    </inkml:context>
    <inkml:brush xml:id="br0">
      <inkml:brushProperty name="width" value="0.025" units="cm"/>
      <inkml:brushProperty name="height" value="0.025" units="cm"/>
      <inkml:brushProperty name="color" value="#333333"/>
      <inkml:brushProperty name="ignorePressure" value="1"/>
    </inkml:brush>
  </inkml:definitions>
  <inkml:trace contextRef="#ctx0" brushRef="#br0">0 0</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1-06T21:15:33.598"/>
    </inkml:context>
    <inkml:brush xml:id="br0">
      <inkml:brushProperty name="width" value="0.05" units="cm"/>
      <inkml:brushProperty name="height" value="0.05" units="cm"/>
      <inkml:brushProperty name="color" value="#66CC00"/>
    </inkml:brush>
  </inkml:definitions>
  <inkml:trace contextRef="#ctx0" brushRef="#br0">1 0 24575,'188'48'45,"381"108"-1877,-170-16 1307,-7 15 0,508 276 0,-574-257 471,275 145 2692,-492-258-2378,-3 4-1,162 130 0,-41 13-259,-18-14 0,13-4 0,233 177 0,-282-227 0,-10-6 0,-108-94 0,-4-3 0,65 37 0,-98-64 0,1-1 0,-1-1 0,1-1 0,1 0 0,0-1 0,0-1 0,39 6 0,87 6-1365,-118-13-5461</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1-06T21:41:37.497"/>
    </inkml:context>
    <inkml:brush xml:id="br0">
      <inkml:brushProperty name="width" value="0.05" units="cm"/>
      <inkml:brushProperty name="height" value="0.05" units="cm"/>
      <inkml:brushProperty name="color" value="#FF0066"/>
    </inkml:brush>
  </inkml:definitions>
  <inkml:trace contextRef="#ctx0" brushRef="#br0">1 205 24575,'647'0'0,"-627"-1"0,0-1 0,-1-1 0,1-1 0,-1-1 0,22-8 0,-25 7 0,0 1 0,1 0 0,-1 1 0,1 1 0,0 1 0,0 0 0,26 1 0,-41 1 0,-1 0 0,1 1 0,-1-1 0,1 0 0,-1 0 0,1 1 0,-1-1 0,0 1 0,1-1 0,-1 1 0,1 0 0,-1-1 0,0 1 0,0 0 0,3 2 0,-6 4 0,-14-1 0,-1-3 0,0-1 0,0-1 0,0-1 0,0 0 0,0-1 0,-1 0 0,2-2 0,-1 0 0,0-1 0,0-1 0,1 0 0,0-1 0,0-1 0,1 0 0,0-1 0,0-1 0,1 0 0,0-1 0,0-1 0,1 0 0,1-1 0,-19-21 0,30 32 0,0 0 0,0 0 0,0 0 0,0-1 0,1 1 0,-1 0 0,0 0 0,0-1 0,1 1 0,-1 0 0,1-1 0,-1 1 0,1 0 0,-1-1 0,1 1 0,0-1 0,0 1 0,0-3 0,0 4 0,0-1 0,1 1 0,-1-1 0,1 1 0,0-1 0,-1 1 0,1 0 0,-1-1 0,1 1 0,-1 0 0,1-1 0,0 1 0,-1 0 0,1 0 0,0 0 0,-1 0 0,1 0 0,0-1 0,-1 1 0,1 0 0,0 0 0,-1 1 0,1-1 0,0 0 0,-1 0 0,2 0 0,9 2 0,0 1 0,21 8 0,-31-11 0,51 17 0,99 19 0,-148-36 0,-1 1 0,1-1 0,-1 1 0,1 0 0,-1 0 0,1 0 0,-1 0 0,0 0 0,1 0 0,-1 1 0,0-1 0,0 1 0,0 0 0,0-1 0,0 1 0,0 0 0,-1 0 0,1 0 0,1 3 0,-2-3 0,-1-1 0,1 1 0,-1 0 0,0 0 0,0-1 0,1 1 0,-1 0 0,0 0 0,0 0 0,-1 0 0,1-1 0,0 1 0,-1 0 0,1 0 0,-1-1 0,1 1 0,-1 0 0,0-1 0,0 1 0,0 0 0,0-1 0,0 1 0,0-1 0,0 0 0,0 1 0,0-1 0,-3 2 0,-13 13 0,-1-1 0,0 0 0,-1-2 0,0 0 0,-23 11 0,26-14-170,1 1-1,1 1 0,-1 1 1,2 0-1,0 0 0,1 1 1,-13 19-1,15-20-6655</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4-05T19:45:41.708"/>
    </inkml:context>
    <inkml:brush xml:id="br0">
      <inkml:brushProperty name="width" value="0.025" units="cm"/>
      <inkml:brushProperty name="height" value="0.025" units="cm"/>
      <inkml:brushProperty name="color" value="#333333"/>
      <inkml:brushProperty name="ignorePressure" value="1"/>
    </inkml:brush>
  </inkml:definitions>
  <inkml:trace contextRef="#ctx0" brushRef="#br0">1207 0,'2'26,"2"0,0 0,2 0,0-1,6 13,0 0,13 48,-4 1,5 60,-22-116,-2 0,-1 0,-2 0,0 0,-3 0,0-1,-2 1,-1-1,-7 16,-10 17,-3-2,-2-1,-3-1,-3-2,-2-1,-2-2,-3-2,-2-1,-2-3,-3-2,-46 35,-16 8,-236 200,284-229,2 4,-6 13,51-56,0 1,2 1,0 0,2 1,0 0,2 1,1 0,1 1,0 2,-2 17,3-1,1 1,3 1,1 43,4 640,-2-706</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0-04-05T19:46:14.808"/>
    </inkml:context>
    <inkml:brush xml:id="br0">
      <inkml:brushProperty name="width" value="0.025" units="cm"/>
      <inkml:brushProperty name="height" value="0.025" units="cm"/>
      <inkml:brushProperty name="color" value="#333333"/>
      <inkml:brushProperty name="ignorePressure" value="1"/>
    </inkml:brush>
  </inkml:definitions>
  <inkml:trace contextRef="#ctx0" brushRef="#br0">1207 0,'2'26,"2"0,0 0,2 0,0-1,6 13,0 0,13 48,-4 1,5 60,-22-116,-2 0,-1 0,-2 0,0 0,-3 0,0-1,-2 1,-1-1,-7 16,-10 17,-3-2,-2-1,-3-1,-3-2,-2-1,-2-2,-3-2,-2-1,-2-3,-3-2,-46 35,-16 8,-236 200,284-229,2 4,-6 13,51-56,0 1,2 1,0 0,2 1,0 0,2 1,1 0,1 1,0 2,-2 17,3-1,1 1,3 1,1 43,4 640,-2-706</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5:50:17.293"/>
    </inkml:context>
    <inkml:brush xml:id="br0">
      <inkml:brushProperty name="width" value="0.025" units="cm"/>
      <inkml:brushProperty name="height" value="0.025" units="cm"/>
      <inkml:brushProperty name="color" value="#333333"/>
      <inkml:brushProperty name="ignorePressure" value="1"/>
    </inkml:brush>
  </inkml:definitions>
  <inkml:trace contextRef="#ctx0" brushRef="#br0">1 0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5:50:18.576"/>
    </inkml:context>
    <inkml:brush xml:id="br0">
      <inkml:brushProperty name="width" value="0.025" units="cm"/>
      <inkml:brushProperty name="height" value="0.025" units="cm"/>
      <inkml:brushProperty name="color" value="#333333"/>
      <inkml:brushProperty name="ignorePressure" value="1"/>
    </inkml:brush>
  </inkml:definitions>
  <inkml:trace contextRef="#ctx0" brushRef="#br0">1 0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5:50:19.542"/>
    </inkml:context>
    <inkml:brush xml:id="br0">
      <inkml:brushProperty name="width" value="0.025" units="cm"/>
      <inkml:brushProperty name="height" value="0.025" units="cm"/>
      <inkml:brushProperty name="color" value="#333333"/>
      <inkml:brushProperty name="ignorePressure" value="1"/>
    </inkml:brush>
  </inkml:definitions>
  <inkml:trace contextRef="#ctx0" brushRef="#br0">1 1</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5:50:22.875"/>
    </inkml:context>
    <inkml:brush xml:id="br0">
      <inkml:brushProperty name="width" value="0.025" units="cm"/>
      <inkml:brushProperty name="height" value="0.025" units="cm"/>
      <inkml:brushProperty name="color" value="#333333"/>
      <inkml:brushProperty name="ignorePressure" value="1"/>
    </inkml:brush>
  </inkml:definitions>
  <inkml:trace contextRef="#ctx0" brushRef="#br0">0 0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5:50:23.763"/>
    </inkml:context>
    <inkml:brush xml:id="br0">
      <inkml:brushProperty name="width" value="0.025" units="cm"/>
      <inkml:brushProperty name="height" value="0.025" units="cm"/>
      <inkml:brushProperty name="color" value="#333333"/>
      <inkml:brushProperty name="ignorePressure" value="1"/>
    </inkml:brush>
  </inkml:definitions>
  <inkml:trace contextRef="#ctx0" brushRef="#br0">0 0</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5:50:24.410"/>
    </inkml:context>
    <inkml:brush xml:id="br0">
      <inkml:brushProperty name="width" value="0.025" units="cm"/>
      <inkml:brushProperty name="height" value="0.025" units="cm"/>
      <inkml:brushProperty name="color" value="#333333"/>
      <inkml:brushProperty name="ignorePressure" value="1"/>
    </inkml:brush>
  </inkml:definitions>
  <inkml:trace contextRef="#ctx0" brushRef="#br0">1 1</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5:50:25.226"/>
    </inkml:context>
    <inkml:brush xml:id="br0">
      <inkml:brushProperty name="width" value="0.025" units="cm"/>
      <inkml:brushProperty name="height" value="0.025" units="cm"/>
      <inkml:brushProperty name="color" value="#333333"/>
      <inkml:brushProperty name="ignorePressure" value="1"/>
    </inkml:brush>
  </inkml:definitions>
  <inkml:trace contextRef="#ctx0" brushRef="#br0">0 0</inkml:trace>
  <inkml:trace contextRef="#ctx0" brushRef="#br0" timeOffset="1319.27">0 0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8983DA-5366-4015-9162-93CA46B6395E}" type="datetimeFigureOut">
              <a:rPr lang="en-US" smtClean="0"/>
              <a:t>7/2/2025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12C69B-D34C-42BE-9893-A28D0324B043}" type="slidenum">
              <a:rPr lang="en-US" smtClean="0"/>
              <a:t>‹#›</a:t>
            </a:fld>
            <a:endParaRPr lang="en-US"/>
          </a:p>
        </p:txBody>
      </p:sp>
    </p:spTree>
    <p:extLst>
      <p:ext uri="{BB962C8B-B14F-4D97-AF65-F5344CB8AC3E}">
        <p14:creationId xmlns:p14="http://schemas.microsoft.com/office/powerpoint/2010/main" val="13924495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2</a:t>
            </a:fld>
            <a:endParaRPr lang="en-US"/>
          </a:p>
        </p:txBody>
      </p:sp>
    </p:spTree>
    <p:extLst>
      <p:ext uri="{BB962C8B-B14F-4D97-AF65-F5344CB8AC3E}">
        <p14:creationId xmlns:p14="http://schemas.microsoft.com/office/powerpoint/2010/main" val="26697572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11</a:t>
            </a:fld>
            <a:endParaRPr lang="en-US"/>
          </a:p>
        </p:txBody>
      </p:sp>
    </p:spTree>
    <p:extLst>
      <p:ext uri="{BB962C8B-B14F-4D97-AF65-F5344CB8AC3E}">
        <p14:creationId xmlns:p14="http://schemas.microsoft.com/office/powerpoint/2010/main" val="35772695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12</a:t>
            </a:fld>
            <a:endParaRPr lang="en-US"/>
          </a:p>
        </p:txBody>
      </p:sp>
    </p:spTree>
    <p:extLst>
      <p:ext uri="{BB962C8B-B14F-4D97-AF65-F5344CB8AC3E}">
        <p14:creationId xmlns:p14="http://schemas.microsoft.com/office/powerpoint/2010/main" val="24179484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13</a:t>
            </a:fld>
            <a:endParaRPr lang="en-US"/>
          </a:p>
        </p:txBody>
      </p:sp>
    </p:spTree>
    <p:extLst>
      <p:ext uri="{BB962C8B-B14F-4D97-AF65-F5344CB8AC3E}">
        <p14:creationId xmlns:p14="http://schemas.microsoft.com/office/powerpoint/2010/main" val="20112142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16</a:t>
            </a:fld>
            <a:endParaRPr lang="en-US"/>
          </a:p>
        </p:txBody>
      </p:sp>
    </p:spTree>
    <p:extLst>
      <p:ext uri="{BB962C8B-B14F-4D97-AF65-F5344CB8AC3E}">
        <p14:creationId xmlns:p14="http://schemas.microsoft.com/office/powerpoint/2010/main" val="36059044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18</a:t>
            </a:fld>
            <a:endParaRPr lang="en-US"/>
          </a:p>
        </p:txBody>
      </p:sp>
    </p:spTree>
    <p:extLst>
      <p:ext uri="{BB962C8B-B14F-4D97-AF65-F5344CB8AC3E}">
        <p14:creationId xmlns:p14="http://schemas.microsoft.com/office/powerpoint/2010/main" val="37730946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19</a:t>
            </a:fld>
            <a:endParaRPr lang="en-US"/>
          </a:p>
        </p:txBody>
      </p:sp>
    </p:spTree>
    <p:extLst>
      <p:ext uri="{BB962C8B-B14F-4D97-AF65-F5344CB8AC3E}">
        <p14:creationId xmlns:p14="http://schemas.microsoft.com/office/powerpoint/2010/main" val="12388796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20</a:t>
            </a:fld>
            <a:endParaRPr lang="en-US"/>
          </a:p>
        </p:txBody>
      </p:sp>
    </p:spTree>
    <p:extLst>
      <p:ext uri="{BB962C8B-B14F-4D97-AF65-F5344CB8AC3E}">
        <p14:creationId xmlns:p14="http://schemas.microsoft.com/office/powerpoint/2010/main" val="291771365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21</a:t>
            </a:fld>
            <a:endParaRPr lang="en-US"/>
          </a:p>
        </p:txBody>
      </p:sp>
    </p:spTree>
    <p:extLst>
      <p:ext uri="{BB962C8B-B14F-4D97-AF65-F5344CB8AC3E}">
        <p14:creationId xmlns:p14="http://schemas.microsoft.com/office/powerpoint/2010/main" val="20666286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22</a:t>
            </a:fld>
            <a:endParaRPr lang="en-US"/>
          </a:p>
        </p:txBody>
      </p:sp>
    </p:spTree>
    <p:extLst>
      <p:ext uri="{BB962C8B-B14F-4D97-AF65-F5344CB8AC3E}">
        <p14:creationId xmlns:p14="http://schemas.microsoft.com/office/powerpoint/2010/main" val="23306774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23</a:t>
            </a:fld>
            <a:endParaRPr lang="en-US"/>
          </a:p>
        </p:txBody>
      </p:sp>
    </p:spTree>
    <p:extLst>
      <p:ext uri="{BB962C8B-B14F-4D97-AF65-F5344CB8AC3E}">
        <p14:creationId xmlns:p14="http://schemas.microsoft.com/office/powerpoint/2010/main" val="37583622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3</a:t>
            </a:fld>
            <a:endParaRPr lang="en-US"/>
          </a:p>
        </p:txBody>
      </p:sp>
    </p:spTree>
    <p:extLst>
      <p:ext uri="{BB962C8B-B14F-4D97-AF65-F5344CB8AC3E}">
        <p14:creationId xmlns:p14="http://schemas.microsoft.com/office/powerpoint/2010/main" val="11346168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25</a:t>
            </a:fld>
            <a:endParaRPr lang="en-US"/>
          </a:p>
        </p:txBody>
      </p:sp>
    </p:spTree>
    <p:extLst>
      <p:ext uri="{BB962C8B-B14F-4D97-AF65-F5344CB8AC3E}">
        <p14:creationId xmlns:p14="http://schemas.microsoft.com/office/powerpoint/2010/main" val="16357449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26</a:t>
            </a:fld>
            <a:endParaRPr lang="en-US"/>
          </a:p>
        </p:txBody>
      </p:sp>
    </p:spTree>
    <p:extLst>
      <p:ext uri="{BB962C8B-B14F-4D97-AF65-F5344CB8AC3E}">
        <p14:creationId xmlns:p14="http://schemas.microsoft.com/office/powerpoint/2010/main" val="26110248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27</a:t>
            </a:fld>
            <a:endParaRPr lang="en-US"/>
          </a:p>
        </p:txBody>
      </p:sp>
    </p:spTree>
    <p:extLst>
      <p:ext uri="{BB962C8B-B14F-4D97-AF65-F5344CB8AC3E}">
        <p14:creationId xmlns:p14="http://schemas.microsoft.com/office/powerpoint/2010/main" val="128603183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28</a:t>
            </a:fld>
            <a:endParaRPr lang="en-US"/>
          </a:p>
        </p:txBody>
      </p:sp>
    </p:spTree>
    <p:extLst>
      <p:ext uri="{BB962C8B-B14F-4D97-AF65-F5344CB8AC3E}">
        <p14:creationId xmlns:p14="http://schemas.microsoft.com/office/powerpoint/2010/main" val="18714300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29</a:t>
            </a:fld>
            <a:endParaRPr lang="en-US"/>
          </a:p>
        </p:txBody>
      </p:sp>
    </p:spTree>
    <p:extLst>
      <p:ext uri="{BB962C8B-B14F-4D97-AF65-F5344CB8AC3E}">
        <p14:creationId xmlns:p14="http://schemas.microsoft.com/office/powerpoint/2010/main" val="21405138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30</a:t>
            </a:fld>
            <a:endParaRPr lang="en-US"/>
          </a:p>
        </p:txBody>
      </p:sp>
    </p:spTree>
    <p:extLst>
      <p:ext uri="{BB962C8B-B14F-4D97-AF65-F5344CB8AC3E}">
        <p14:creationId xmlns:p14="http://schemas.microsoft.com/office/powerpoint/2010/main" val="10217681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31</a:t>
            </a:fld>
            <a:endParaRPr lang="en-US"/>
          </a:p>
        </p:txBody>
      </p:sp>
    </p:spTree>
    <p:extLst>
      <p:ext uri="{BB962C8B-B14F-4D97-AF65-F5344CB8AC3E}">
        <p14:creationId xmlns:p14="http://schemas.microsoft.com/office/powerpoint/2010/main" val="337682511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32</a:t>
            </a:fld>
            <a:endParaRPr lang="en-US"/>
          </a:p>
        </p:txBody>
      </p:sp>
    </p:spTree>
    <p:extLst>
      <p:ext uri="{BB962C8B-B14F-4D97-AF65-F5344CB8AC3E}">
        <p14:creationId xmlns:p14="http://schemas.microsoft.com/office/powerpoint/2010/main" val="407556736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33</a:t>
            </a:fld>
            <a:endParaRPr lang="en-US"/>
          </a:p>
        </p:txBody>
      </p:sp>
    </p:spTree>
    <p:extLst>
      <p:ext uri="{BB962C8B-B14F-4D97-AF65-F5344CB8AC3E}">
        <p14:creationId xmlns:p14="http://schemas.microsoft.com/office/powerpoint/2010/main" val="304219920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34</a:t>
            </a:fld>
            <a:endParaRPr lang="en-US"/>
          </a:p>
        </p:txBody>
      </p:sp>
    </p:spTree>
    <p:extLst>
      <p:ext uri="{BB962C8B-B14F-4D97-AF65-F5344CB8AC3E}">
        <p14:creationId xmlns:p14="http://schemas.microsoft.com/office/powerpoint/2010/main" val="1033816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4</a:t>
            </a:fld>
            <a:endParaRPr lang="en-US"/>
          </a:p>
        </p:txBody>
      </p:sp>
    </p:spTree>
    <p:extLst>
      <p:ext uri="{BB962C8B-B14F-4D97-AF65-F5344CB8AC3E}">
        <p14:creationId xmlns:p14="http://schemas.microsoft.com/office/powerpoint/2010/main" val="42497463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35</a:t>
            </a:fld>
            <a:endParaRPr lang="en-US"/>
          </a:p>
        </p:txBody>
      </p:sp>
    </p:spTree>
    <p:extLst>
      <p:ext uri="{BB962C8B-B14F-4D97-AF65-F5344CB8AC3E}">
        <p14:creationId xmlns:p14="http://schemas.microsoft.com/office/powerpoint/2010/main" val="78668871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36</a:t>
            </a:fld>
            <a:endParaRPr lang="en-US"/>
          </a:p>
        </p:txBody>
      </p:sp>
    </p:spTree>
    <p:extLst>
      <p:ext uri="{BB962C8B-B14F-4D97-AF65-F5344CB8AC3E}">
        <p14:creationId xmlns:p14="http://schemas.microsoft.com/office/powerpoint/2010/main" val="256268091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37</a:t>
            </a:fld>
            <a:endParaRPr lang="en-US"/>
          </a:p>
        </p:txBody>
      </p:sp>
    </p:spTree>
    <p:extLst>
      <p:ext uri="{BB962C8B-B14F-4D97-AF65-F5344CB8AC3E}">
        <p14:creationId xmlns:p14="http://schemas.microsoft.com/office/powerpoint/2010/main" val="119142510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38</a:t>
            </a:fld>
            <a:endParaRPr lang="en-US"/>
          </a:p>
        </p:txBody>
      </p:sp>
    </p:spTree>
    <p:extLst>
      <p:ext uri="{BB962C8B-B14F-4D97-AF65-F5344CB8AC3E}">
        <p14:creationId xmlns:p14="http://schemas.microsoft.com/office/powerpoint/2010/main" val="158650886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39</a:t>
            </a:fld>
            <a:endParaRPr lang="en-US"/>
          </a:p>
        </p:txBody>
      </p:sp>
    </p:spTree>
    <p:extLst>
      <p:ext uri="{BB962C8B-B14F-4D97-AF65-F5344CB8AC3E}">
        <p14:creationId xmlns:p14="http://schemas.microsoft.com/office/powerpoint/2010/main" val="246368852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40</a:t>
            </a:fld>
            <a:endParaRPr lang="en-US"/>
          </a:p>
        </p:txBody>
      </p:sp>
    </p:spTree>
    <p:extLst>
      <p:ext uri="{BB962C8B-B14F-4D97-AF65-F5344CB8AC3E}">
        <p14:creationId xmlns:p14="http://schemas.microsoft.com/office/powerpoint/2010/main" val="208188720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41</a:t>
            </a:fld>
            <a:endParaRPr lang="en-US"/>
          </a:p>
        </p:txBody>
      </p:sp>
    </p:spTree>
    <p:extLst>
      <p:ext uri="{BB962C8B-B14F-4D97-AF65-F5344CB8AC3E}">
        <p14:creationId xmlns:p14="http://schemas.microsoft.com/office/powerpoint/2010/main" val="340715099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42</a:t>
            </a:fld>
            <a:endParaRPr lang="en-US"/>
          </a:p>
        </p:txBody>
      </p:sp>
    </p:spTree>
    <p:extLst>
      <p:ext uri="{BB962C8B-B14F-4D97-AF65-F5344CB8AC3E}">
        <p14:creationId xmlns:p14="http://schemas.microsoft.com/office/powerpoint/2010/main" val="282175235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43</a:t>
            </a:fld>
            <a:endParaRPr lang="en-US"/>
          </a:p>
        </p:txBody>
      </p:sp>
    </p:spTree>
    <p:extLst>
      <p:ext uri="{BB962C8B-B14F-4D97-AF65-F5344CB8AC3E}">
        <p14:creationId xmlns:p14="http://schemas.microsoft.com/office/powerpoint/2010/main" val="341760803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44</a:t>
            </a:fld>
            <a:endParaRPr lang="en-US"/>
          </a:p>
        </p:txBody>
      </p:sp>
    </p:spTree>
    <p:extLst>
      <p:ext uri="{BB962C8B-B14F-4D97-AF65-F5344CB8AC3E}">
        <p14:creationId xmlns:p14="http://schemas.microsoft.com/office/powerpoint/2010/main" val="40339651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5</a:t>
            </a:fld>
            <a:endParaRPr lang="en-US"/>
          </a:p>
        </p:txBody>
      </p:sp>
    </p:spTree>
    <p:extLst>
      <p:ext uri="{BB962C8B-B14F-4D97-AF65-F5344CB8AC3E}">
        <p14:creationId xmlns:p14="http://schemas.microsoft.com/office/powerpoint/2010/main" val="195144949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45</a:t>
            </a:fld>
            <a:endParaRPr lang="en-US"/>
          </a:p>
        </p:txBody>
      </p:sp>
    </p:spTree>
    <p:extLst>
      <p:ext uri="{BB962C8B-B14F-4D97-AF65-F5344CB8AC3E}">
        <p14:creationId xmlns:p14="http://schemas.microsoft.com/office/powerpoint/2010/main" val="171656690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46</a:t>
            </a:fld>
            <a:endParaRPr lang="en-US"/>
          </a:p>
        </p:txBody>
      </p:sp>
    </p:spTree>
    <p:extLst>
      <p:ext uri="{BB962C8B-B14F-4D97-AF65-F5344CB8AC3E}">
        <p14:creationId xmlns:p14="http://schemas.microsoft.com/office/powerpoint/2010/main" val="301153420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47</a:t>
            </a:fld>
            <a:endParaRPr lang="en-US"/>
          </a:p>
        </p:txBody>
      </p:sp>
    </p:spTree>
    <p:extLst>
      <p:ext uri="{BB962C8B-B14F-4D97-AF65-F5344CB8AC3E}">
        <p14:creationId xmlns:p14="http://schemas.microsoft.com/office/powerpoint/2010/main" val="25483657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48</a:t>
            </a:fld>
            <a:endParaRPr lang="en-US"/>
          </a:p>
        </p:txBody>
      </p:sp>
    </p:spTree>
    <p:extLst>
      <p:ext uri="{BB962C8B-B14F-4D97-AF65-F5344CB8AC3E}">
        <p14:creationId xmlns:p14="http://schemas.microsoft.com/office/powerpoint/2010/main" val="192484468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49</a:t>
            </a:fld>
            <a:endParaRPr lang="en-US"/>
          </a:p>
        </p:txBody>
      </p:sp>
    </p:spTree>
    <p:extLst>
      <p:ext uri="{BB962C8B-B14F-4D97-AF65-F5344CB8AC3E}">
        <p14:creationId xmlns:p14="http://schemas.microsoft.com/office/powerpoint/2010/main" val="44429261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50</a:t>
            </a:fld>
            <a:endParaRPr lang="en-US"/>
          </a:p>
        </p:txBody>
      </p:sp>
    </p:spTree>
    <p:extLst>
      <p:ext uri="{BB962C8B-B14F-4D97-AF65-F5344CB8AC3E}">
        <p14:creationId xmlns:p14="http://schemas.microsoft.com/office/powerpoint/2010/main" val="306078964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51</a:t>
            </a:fld>
            <a:endParaRPr lang="en-US"/>
          </a:p>
        </p:txBody>
      </p:sp>
    </p:spTree>
    <p:extLst>
      <p:ext uri="{BB962C8B-B14F-4D97-AF65-F5344CB8AC3E}">
        <p14:creationId xmlns:p14="http://schemas.microsoft.com/office/powerpoint/2010/main" val="72062528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52</a:t>
            </a:fld>
            <a:endParaRPr lang="en-US"/>
          </a:p>
        </p:txBody>
      </p:sp>
    </p:spTree>
    <p:extLst>
      <p:ext uri="{BB962C8B-B14F-4D97-AF65-F5344CB8AC3E}">
        <p14:creationId xmlns:p14="http://schemas.microsoft.com/office/powerpoint/2010/main" val="224849947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53</a:t>
            </a:fld>
            <a:endParaRPr lang="en-US"/>
          </a:p>
        </p:txBody>
      </p:sp>
    </p:spTree>
    <p:extLst>
      <p:ext uri="{BB962C8B-B14F-4D97-AF65-F5344CB8AC3E}">
        <p14:creationId xmlns:p14="http://schemas.microsoft.com/office/powerpoint/2010/main" val="163091971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54</a:t>
            </a:fld>
            <a:endParaRPr lang="en-US"/>
          </a:p>
        </p:txBody>
      </p:sp>
    </p:spTree>
    <p:extLst>
      <p:ext uri="{BB962C8B-B14F-4D97-AF65-F5344CB8AC3E}">
        <p14:creationId xmlns:p14="http://schemas.microsoft.com/office/powerpoint/2010/main" val="25646768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6</a:t>
            </a:fld>
            <a:endParaRPr lang="en-US"/>
          </a:p>
        </p:txBody>
      </p:sp>
    </p:spTree>
    <p:extLst>
      <p:ext uri="{BB962C8B-B14F-4D97-AF65-F5344CB8AC3E}">
        <p14:creationId xmlns:p14="http://schemas.microsoft.com/office/powerpoint/2010/main" val="308819290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55</a:t>
            </a:fld>
            <a:endParaRPr lang="en-US"/>
          </a:p>
        </p:txBody>
      </p:sp>
    </p:spTree>
    <p:extLst>
      <p:ext uri="{BB962C8B-B14F-4D97-AF65-F5344CB8AC3E}">
        <p14:creationId xmlns:p14="http://schemas.microsoft.com/office/powerpoint/2010/main" val="4388020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56</a:t>
            </a:fld>
            <a:endParaRPr lang="en-US"/>
          </a:p>
        </p:txBody>
      </p:sp>
    </p:spTree>
    <p:extLst>
      <p:ext uri="{BB962C8B-B14F-4D97-AF65-F5344CB8AC3E}">
        <p14:creationId xmlns:p14="http://schemas.microsoft.com/office/powerpoint/2010/main" val="404340596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57</a:t>
            </a:fld>
            <a:endParaRPr lang="en-US"/>
          </a:p>
        </p:txBody>
      </p:sp>
    </p:spTree>
    <p:extLst>
      <p:ext uri="{BB962C8B-B14F-4D97-AF65-F5344CB8AC3E}">
        <p14:creationId xmlns:p14="http://schemas.microsoft.com/office/powerpoint/2010/main" val="280072938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58</a:t>
            </a:fld>
            <a:endParaRPr lang="en-US"/>
          </a:p>
        </p:txBody>
      </p:sp>
    </p:spTree>
    <p:extLst>
      <p:ext uri="{BB962C8B-B14F-4D97-AF65-F5344CB8AC3E}">
        <p14:creationId xmlns:p14="http://schemas.microsoft.com/office/powerpoint/2010/main" val="216007429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59</a:t>
            </a:fld>
            <a:endParaRPr lang="en-US"/>
          </a:p>
        </p:txBody>
      </p:sp>
    </p:spTree>
    <p:extLst>
      <p:ext uri="{BB962C8B-B14F-4D97-AF65-F5344CB8AC3E}">
        <p14:creationId xmlns:p14="http://schemas.microsoft.com/office/powerpoint/2010/main" val="394795675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60</a:t>
            </a:fld>
            <a:endParaRPr lang="en-US"/>
          </a:p>
        </p:txBody>
      </p:sp>
    </p:spTree>
    <p:extLst>
      <p:ext uri="{BB962C8B-B14F-4D97-AF65-F5344CB8AC3E}">
        <p14:creationId xmlns:p14="http://schemas.microsoft.com/office/powerpoint/2010/main" val="23233594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61</a:t>
            </a:fld>
            <a:endParaRPr lang="en-US"/>
          </a:p>
        </p:txBody>
      </p:sp>
    </p:spTree>
    <p:extLst>
      <p:ext uri="{BB962C8B-B14F-4D97-AF65-F5344CB8AC3E}">
        <p14:creationId xmlns:p14="http://schemas.microsoft.com/office/powerpoint/2010/main" val="375212176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62</a:t>
            </a:fld>
            <a:endParaRPr lang="en-US"/>
          </a:p>
        </p:txBody>
      </p:sp>
    </p:spTree>
    <p:extLst>
      <p:ext uri="{BB962C8B-B14F-4D97-AF65-F5344CB8AC3E}">
        <p14:creationId xmlns:p14="http://schemas.microsoft.com/office/powerpoint/2010/main" val="227981045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63</a:t>
            </a:fld>
            <a:endParaRPr lang="en-US"/>
          </a:p>
        </p:txBody>
      </p:sp>
    </p:spTree>
    <p:extLst>
      <p:ext uri="{BB962C8B-B14F-4D97-AF65-F5344CB8AC3E}">
        <p14:creationId xmlns:p14="http://schemas.microsoft.com/office/powerpoint/2010/main" val="179564844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64</a:t>
            </a:fld>
            <a:endParaRPr lang="en-US"/>
          </a:p>
        </p:txBody>
      </p:sp>
    </p:spTree>
    <p:extLst>
      <p:ext uri="{BB962C8B-B14F-4D97-AF65-F5344CB8AC3E}">
        <p14:creationId xmlns:p14="http://schemas.microsoft.com/office/powerpoint/2010/main" val="28743869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7</a:t>
            </a:fld>
            <a:endParaRPr lang="en-US"/>
          </a:p>
        </p:txBody>
      </p:sp>
    </p:spTree>
    <p:extLst>
      <p:ext uri="{BB962C8B-B14F-4D97-AF65-F5344CB8AC3E}">
        <p14:creationId xmlns:p14="http://schemas.microsoft.com/office/powerpoint/2010/main" val="4182442447"/>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65</a:t>
            </a:fld>
            <a:endParaRPr lang="en-US"/>
          </a:p>
        </p:txBody>
      </p:sp>
    </p:spTree>
    <p:extLst>
      <p:ext uri="{BB962C8B-B14F-4D97-AF65-F5344CB8AC3E}">
        <p14:creationId xmlns:p14="http://schemas.microsoft.com/office/powerpoint/2010/main" val="2689691765"/>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66</a:t>
            </a:fld>
            <a:endParaRPr lang="en-US"/>
          </a:p>
        </p:txBody>
      </p:sp>
    </p:spTree>
    <p:extLst>
      <p:ext uri="{BB962C8B-B14F-4D97-AF65-F5344CB8AC3E}">
        <p14:creationId xmlns:p14="http://schemas.microsoft.com/office/powerpoint/2010/main" val="187404196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67</a:t>
            </a:fld>
            <a:endParaRPr lang="en-US"/>
          </a:p>
        </p:txBody>
      </p:sp>
    </p:spTree>
    <p:extLst>
      <p:ext uri="{BB962C8B-B14F-4D97-AF65-F5344CB8AC3E}">
        <p14:creationId xmlns:p14="http://schemas.microsoft.com/office/powerpoint/2010/main" val="281823358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68</a:t>
            </a:fld>
            <a:endParaRPr lang="en-US"/>
          </a:p>
        </p:txBody>
      </p:sp>
    </p:spTree>
    <p:extLst>
      <p:ext uri="{BB962C8B-B14F-4D97-AF65-F5344CB8AC3E}">
        <p14:creationId xmlns:p14="http://schemas.microsoft.com/office/powerpoint/2010/main" val="231847656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69</a:t>
            </a:fld>
            <a:endParaRPr lang="en-US"/>
          </a:p>
        </p:txBody>
      </p:sp>
    </p:spTree>
    <p:extLst>
      <p:ext uri="{BB962C8B-B14F-4D97-AF65-F5344CB8AC3E}">
        <p14:creationId xmlns:p14="http://schemas.microsoft.com/office/powerpoint/2010/main" val="258916362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70</a:t>
            </a:fld>
            <a:endParaRPr lang="en-US"/>
          </a:p>
        </p:txBody>
      </p:sp>
    </p:spTree>
    <p:extLst>
      <p:ext uri="{BB962C8B-B14F-4D97-AF65-F5344CB8AC3E}">
        <p14:creationId xmlns:p14="http://schemas.microsoft.com/office/powerpoint/2010/main" val="75041174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71</a:t>
            </a:fld>
            <a:endParaRPr lang="en-US"/>
          </a:p>
        </p:txBody>
      </p:sp>
    </p:spTree>
    <p:extLst>
      <p:ext uri="{BB962C8B-B14F-4D97-AF65-F5344CB8AC3E}">
        <p14:creationId xmlns:p14="http://schemas.microsoft.com/office/powerpoint/2010/main" val="644133972"/>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72</a:t>
            </a:fld>
            <a:endParaRPr lang="en-US"/>
          </a:p>
        </p:txBody>
      </p:sp>
    </p:spTree>
    <p:extLst>
      <p:ext uri="{BB962C8B-B14F-4D97-AF65-F5344CB8AC3E}">
        <p14:creationId xmlns:p14="http://schemas.microsoft.com/office/powerpoint/2010/main" val="1949788379"/>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73</a:t>
            </a:fld>
            <a:endParaRPr lang="en-US"/>
          </a:p>
        </p:txBody>
      </p:sp>
    </p:spTree>
    <p:extLst>
      <p:ext uri="{BB962C8B-B14F-4D97-AF65-F5344CB8AC3E}">
        <p14:creationId xmlns:p14="http://schemas.microsoft.com/office/powerpoint/2010/main" val="2543805050"/>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74</a:t>
            </a:fld>
            <a:endParaRPr lang="en-US"/>
          </a:p>
        </p:txBody>
      </p:sp>
    </p:spTree>
    <p:extLst>
      <p:ext uri="{BB962C8B-B14F-4D97-AF65-F5344CB8AC3E}">
        <p14:creationId xmlns:p14="http://schemas.microsoft.com/office/powerpoint/2010/main" val="33767704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8</a:t>
            </a:fld>
            <a:endParaRPr lang="en-US"/>
          </a:p>
        </p:txBody>
      </p:sp>
    </p:spTree>
    <p:extLst>
      <p:ext uri="{BB962C8B-B14F-4D97-AF65-F5344CB8AC3E}">
        <p14:creationId xmlns:p14="http://schemas.microsoft.com/office/powerpoint/2010/main" val="55659105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76</a:t>
            </a:fld>
            <a:endParaRPr lang="en-US"/>
          </a:p>
        </p:txBody>
      </p:sp>
    </p:spTree>
    <p:extLst>
      <p:ext uri="{BB962C8B-B14F-4D97-AF65-F5344CB8AC3E}">
        <p14:creationId xmlns:p14="http://schemas.microsoft.com/office/powerpoint/2010/main" val="143081323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77</a:t>
            </a:fld>
            <a:endParaRPr lang="en-US"/>
          </a:p>
        </p:txBody>
      </p:sp>
    </p:spTree>
    <p:extLst>
      <p:ext uri="{BB962C8B-B14F-4D97-AF65-F5344CB8AC3E}">
        <p14:creationId xmlns:p14="http://schemas.microsoft.com/office/powerpoint/2010/main" val="254611173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78</a:t>
            </a:fld>
            <a:endParaRPr lang="en-US"/>
          </a:p>
        </p:txBody>
      </p:sp>
    </p:spTree>
    <p:extLst>
      <p:ext uri="{BB962C8B-B14F-4D97-AF65-F5344CB8AC3E}">
        <p14:creationId xmlns:p14="http://schemas.microsoft.com/office/powerpoint/2010/main" val="151288157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79</a:t>
            </a:fld>
            <a:endParaRPr lang="en-US"/>
          </a:p>
        </p:txBody>
      </p:sp>
    </p:spTree>
    <p:extLst>
      <p:ext uri="{BB962C8B-B14F-4D97-AF65-F5344CB8AC3E}">
        <p14:creationId xmlns:p14="http://schemas.microsoft.com/office/powerpoint/2010/main" val="102500468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80</a:t>
            </a:fld>
            <a:endParaRPr lang="en-US"/>
          </a:p>
        </p:txBody>
      </p:sp>
    </p:spTree>
    <p:extLst>
      <p:ext uri="{BB962C8B-B14F-4D97-AF65-F5344CB8AC3E}">
        <p14:creationId xmlns:p14="http://schemas.microsoft.com/office/powerpoint/2010/main" val="387641820"/>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81</a:t>
            </a:fld>
            <a:endParaRPr lang="en-US"/>
          </a:p>
        </p:txBody>
      </p:sp>
    </p:spTree>
    <p:extLst>
      <p:ext uri="{BB962C8B-B14F-4D97-AF65-F5344CB8AC3E}">
        <p14:creationId xmlns:p14="http://schemas.microsoft.com/office/powerpoint/2010/main" val="342499560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82</a:t>
            </a:fld>
            <a:endParaRPr lang="en-US"/>
          </a:p>
        </p:txBody>
      </p:sp>
    </p:spTree>
    <p:extLst>
      <p:ext uri="{BB962C8B-B14F-4D97-AF65-F5344CB8AC3E}">
        <p14:creationId xmlns:p14="http://schemas.microsoft.com/office/powerpoint/2010/main" val="3793148585"/>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83</a:t>
            </a:fld>
            <a:endParaRPr lang="en-US"/>
          </a:p>
        </p:txBody>
      </p:sp>
    </p:spTree>
    <p:extLst>
      <p:ext uri="{BB962C8B-B14F-4D97-AF65-F5344CB8AC3E}">
        <p14:creationId xmlns:p14="http://schemas.microsoft.com/office/powerpoint/2010/main" val="740983422"/>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84</a:t>
            </a:fld>
            <a:endParaRPr lang="en-US"/>
          </a:p>
        </p:txBody>
      </p:sp>
    </p:spTree>
    <p:extLst>
      <p:ext uri="{BB962C8B-B14F-4D97-AF65-F5344CB8AC3E}">
        <p14:creationId xmlns:p14="http://schemas.microsoft.com/office/powerpoint/2010/main" val="314555548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85</a:t>
            </a:fld>
            <a:endParaRPr lang="en-US"/>
          </a:p>
        </p:txBody>
      </p:sp>
    </p:spTree>
    <p:extLst>
      <p:ext uri="{BB962C8B-B14F-4D97-AF65-F5344CB8AC3E}">
        <p14:creationId xmlns:p14="http://schemas.microsoft.com/office/powerpoint/2010/main" val="19329796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9</a:t>
            </a:fld>
            <a:endParaRPr lang="en-US"/>
          </a:p>
        </p:txBody>
      </p:sp>
    </p:spTree>
    <p:extLst>
      <p:ext uri="{BB962C8B-B14F-4D97-AF65-F5344CB8AC3E}">
        <p14:creationId xmlns:p14="http://schemas.microsoft.com/office/powerpoint/2010/main" val="3007881866"/>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86</a:t>
            </a:fld>
            <a:endParaRPr lang="en-US"/>
          </a:p>
        </p:txBody>
      </p:sp>
    </p:spTree>
    <p:extLst>
      <p:ext uri="{BB962C8B-B14F-4D97-AF65-F5344CB8AC3E}">
        <p14:creationId xmlns:p14="http://schemas.microsoft.com/office/powerpoint/2010/main" val="27727047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87</a:t>
            </a:fld>
            <a:endParaRPr lang="en-US"/>
          </a:p>
        </p:txBody>
      </p:sp>
    </p:spTree>
    <p:extLst>
      <p:ext uri="{BB962C8B-B14F-4D97-AF65-F5344CB8AC3E}">
        <p14:creationId xmlns:p14="http://schemas.microsoft.com/office/powerpoint/2010/main" val="169964057"/>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88</a:t>
            </a:fld>
            <a:endParaRPr lang="en-US"/>
          </a:p>
        </p:txBody>
      </p:sp>
    </p:spTree>
    <p:extLst>
      <p:ext uri="{BB962C8B-B14F-4D97-AF65-F5344CB8AC3E}">
        <p14:creationId xmlns:p14="http://schemas.microsoft.com/office/powerpoint/2010/main" val="677714272"/>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89</a:t>
            </a:fld>
            <a:endParaRPr lang="en-US"/>
          </a:p>
        </p:txBody>
      </p:sp>
    </p:spTree>
    <p:extLst>
      <p:ext uri="{BB962C8B-B14F-4D97-AF65-F5344CB8AC3E}">
        <p14:creationId xmlns:p14="http://schemas.microsoft.com/office/powerpoint/2010/main" val="1276187990"/>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90</a:t>
            </a:fld>
            <a:endParaRPr lang="en-US"/>
          </a:p>
        </p:txBody>
      </p:sp>
    </p:spTree>
    <p:extLst>
      <p:ext uri="{BB962C8B-B14F-4D97-AF65-F5344CB8AC3E}">
        <p14:creationId xmlns:p14="http://schemas.microsoft.com/office/powerpoint/2010/main" val="28652326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712C69B-D34C-42BE-9893-A28D0324B043}" type="slidenum">
              <a:rPr lang="en-US" smtClean="0"/>
              <a:t>10</a:t>
            </a:fld>
            <a:endParaRPr lang="en-US"/>
          </a:p>
        </p:txBody>
      </p:sp>
    </p:spTree>
    <p:extLst>
      <p:ext uri="{BB962C8B-B14F-4D97-AF65-F5344CB8AC3E}">
        <p14:creationId xmlns:p14="http://schemas.microsoft.com/office/powerpoint/2010/main" val="1365191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F2FF34-99CC-4B93-AFA6-DF6398B062A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B5585B1-DC81-4F90-8B28-7F74829263A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9EB84CA-A0FE-40EF-B350-68BB33418A5E}"/>
              </a:ext>
            </a:extLst>
          </p:cNvPr>
          <p:cNvSpPr>
            <a:spLocks noGrp="1"/>
          </p:cNvSpPr>
          <p:nvPr>
            <p:ph type="dt" sz="half" idx="10"/>
          </p:nvPr>
        </p:nvSpPr>
        <p:spPr/>
        <p:txBody>
          <a:bodyPr/>
          <a:lstStyle/>
          <a:p>
            <a:fld id="{39AAA927-6312-42F0-8C8F-BDE95A3EC7DA}" type="datetimeFigureOut">
              <a:rPr lang="en-US" smtClean="0"/>
              <a:t>7/2/2025</a:t>
            </a:fld>
            <a:endParaRPr lang="en-US"/>
          </a:p>
        </p:txBody>
      </p:sp>
      <p:sp>
        <p:nvSpPr>
          <p:cNvPr id="5" name="Footer Placeholder 4">
            <a:extLst>
              <a:ext uri="{FF2B5EF4-FFF2-40B4-BE49-F238E27FC236}">
                <a16:creationId xmlns:a16="http://schemas.microsoft.com/office/drawing/2014/main" id="{FE418E36-D1D8-427B-8A60-2AAE5B0F74E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1CB5801-0B35-4CFF-A181-D72019D4A785}"/>
              </a:ext>
            </a:extLst>
          </p:cNvPr>
          <p:cNvSpPr>
            <a:spLocks noGrp="1"/>
          </p:cNvSpPr>
          <p:nvPr>
            <p:ph type="sldNum" sz="quarter" idx="12"/>
          </p:nvPr>
        </p:nvSpPr>
        <p:spPr/>
        <p:txBody>
          <a:bodyPr/>
          <a:lstStyle/>
          <a:p>
            <a:fld id="{A491A3C4-C443-4A09-B607-838048839E7F}" type="slidenum">
              <a:rPr lang="en-US" smtClean="0"/>
              <a:t>‹#›</a:t>
            </a:fld>
            <a:endParaRPr lang="en-US"/>
          </a:p>
        </p:txBody>
      </p:sp>
    </p:spTree>
    <p:extLst>
      <p:ext uri="{BB962C8B-B14F-4D97-AF65-F5344CB8AC3E}">
        <p14:creationId xmlns:p14="http://schemas.microsoft.com/office/powerpoint/2010/main" val="15410226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74C8A2-63BC-4779-A0DB-EF1594EA432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6679E18-24E5-4CE1-A32C-1DA42DB762C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53C2B8D-DB92-4E5B-B1FB-0D28C5AD2F8D}"/>
              </a:ext>
            </a:extLst>
          </p:cNvPr>
          <p:cNvSpPr>
            <a:spLocks noGrp="1"/>
          </p:cNvSpPr>
          <p:nvPr>
            <p:ph type="dt" sz="half" idx="10"/>
          </p:nvPr>
        </p:nvSpPr>
        <p:spPr/>
        <p:txBody>
          <a:bodyPr/>
          <a:lstStyle/>
          <a:p>
            <a:fld id="{39AAA927-6312-42F0-8C8F-BDE95A3EC7DA}" type="datetimeFigureOut">
              <a:rPr lang="en-US" smtClean="0"/>
              <a:t>7/2/2025</a:t>
            </a:fld>
            <a:endParaRPr lang="en-US"/>
          </a:p>
        </p:txBody>
      </p:sp>
      <p:sp>
        <p:nvSpPr>
          <p:cNvPr id="5" name="Footer Placeholder 4">
            <a:extLst>
              <a:ext uri="{FF2B5EF4-FFF2-40B4-BE49-F238E27FC236}">
                <a16:creationId xmlns:a16="http://schemas.microsoft.com/office/drawing/2014/main" id="{B922C85F-7032-4171-BCE4-33679B13DE9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2DFB8F7-0AFD-40A7-9134-E8563DAD7EEB}"/>
              </a:ext>
            </a:extLst>
          </p:cNvPr>
          <p:cNvSpPr>
            <a:spLocks noGrp="1"/>
          </p:cNvSpPr>
          <p:nvPr>
            <p:ph type="sldNum" sz="quarter" idx="12"/>
          </p:nvPr>
        </p:nvSpPr>
        <p:spPr/>
        <p:txBody>
          <a:bodyPr/>
          <a:lstStyle/>
          <a:p>
            <a:fld id="{A491A3C4-C443-4A09-B607-838048839E7F}" type="slidenum">
              <a:rPr lang="en-US" smtClean="0"/>
              <a:t>‹#›</a:t>
            </a:fld>
            <a:endParaRPr lang="en-US"/>
          </a:p>
        </p:txBody>
      </p:sp>
    </p:spTree>
    <p:extLst>
      <p:ext uri="{BB962C8B-B14F-4D97-AF65-F5344CB8AC3E}">
        <p14:creationId xmlns:p14="http://schemas.microsoft.com/office/powerpoint/2010/main" val="1949840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A29EBCD-D0BA-453F-9092-7DC7EF3A1F1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D4910A1-B409-4C2C-93C7-687B82106BB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8528B97-A9FB-4BF4-8E6A-0DC23342779D}"/>
              </a:ext>
            </a:extLst>
          </p:cNvPr>
          <p:cNvSpPr>
            <a:spLocks noGrp="1"/>
          </p:cNvSpPr>
          <p:nvPr>
            <p:ph type="dt" sz="half" idx="10"/>
          </p:nvPr>
        </p:nvSpPr>
        <p:spPr/>
        <p:txBody>
          <a:bodyPr/>
          <a:lstStyle/>
          <a:p>
            <a:fld id="{39AAA927-6312-42F0-8C8F-BDE95A3EC7DA}" type="datetimeFigureOut">
              <a:rPr lang="en-US" smtClean="0"/>
              <a:t>7/2/2025</a:t>
            </a:fld>
            <a:endParaRPr lang="en-US"/>
          </a:p>
        </p:txBody>
      </p:sp>
      <p:sp>
        <p:nvSpPr>
          <p:cNvPr id="5" name="Footer Placeholder 4">
            <a:extLst>
              <a:ext uri="{FF2B5EF4-FFF2-40B4-BE49-F238E27FC236}">
                <a16:creationId xmlns:a16="http://schemas.microsoft.com/office/drawing/2014/main" id="{BBA84C54-3487-49B5-B411-92D29EC46FB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B7A702E-E8E8-409C-B112-89D8328F25FD}"/>
              </a:ext>
            </a:extLst>
          </p:cNvPr>
          <p:cNvSpPr>
            <a:spLocks noGrp="1"/>
          </p:cNvSpPr>
          <p:nvPr>
            <p:ph type="sldNum" sz="quarter" idx="12"/>
          </p:nvPr>
        </p:nvSpPr>
        <p:spPr/>
        <p:txBody>
          <a:bodyPr/>
          <a:lstStyle/>
          <a:p>
            <a:fld id="{A491A3C4-C443-4A09-B607-838048839E7F}" type="slidenum">
              <a:rPr lang="en-US" smtClean="0"/>
              <a:t>‹#›</a:t>
            </a:fld>
            <a:endParaRPr lang="en-US"/>
          </a:p>
        </p:txBody>
      </p:sp>
    </p:spTree>
    <p:extLst>
      <p:ext uri="{BB962C8B-B14F-4D97-AF65-F5344CB8AC3E}">
        <p14:creationId xmlns:p14="http://schemas.microsoft.com/office/powerpoint/2010/main" val="37744503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7826DF-928B-47D1-9055-46584BB7B21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E211685-31AC-4B22-91B3-C5EC3EE752D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85189A7-C55A-4978-8B71-7A55176A2640}"/>
              </a:ext>
            </a:extLst>
          </p:cNvPr>
          <p:cNvSpPr>
            <a:spLocks noGrp="1"/>
          </p:cNvSpPr>
          <p:nvPr>
            <p:ph type="dt" sz="half" idx="10"/>
          </p:nvPr>
        </p:nvSpPr>
        <p:spPr/>
        <p:txBody>
          <a:bodyPr/>
          <a:lstStyle/>
          <a:p>
            <a:fld id="{39AAA927-6312-42F0-8C8F-BDE95A3EC7DA}" type="datetimeFigureOut">
              <a:rPr lang="en-US" smtClean="0"/>
              <a:t>7/2/2025</a:t>
            </a:fld>
            <a:endParaRPr lang="en-US"/>
          </a:p>
        </p:txBody>
      </p:sp>
      <p:sp>
        <p:nvSpPr>
          <p:cNvPr id="5" name="Footer Placeholder 4">
            <a:extLst>
              <a:ext uri="{FF2B5EF4-FFF2-40B4-BE49-F238E27FC236}">
                <a16:creationId xmlns:a16="http://schemas.microsoft.com/office/drawing/2014/main" id="{0EFCFCF3-5ABD-42D7-B25B-E13EA5FC75E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DF04058-02AD-482A-B508-D42002D20F17}"/>
              </a:ext>
            </a:extLst>
          </p:cNvPr>
          <p:cNvSpPr>
            <a:spLocks noGrp="1"/>
          </p:cNvSpPr>
          <p:nvPr>
            <p:ph type="sldNum" sz="quarter" idx="12"/>
          </p:nvPr>
        </p:nvSpPr>
        <p:spPr/>
        <p:txBody>
          <a:bodyPr/>
          <a:lstStyle/>
          <a:p>
            <a:fld id="{A491A3C4-C443-4A09-B607-838048839E7F}" type="slidenum">
              <a:rPr lang="en-US" smtClean="0"/>
              <a:t>‹#›</a:t>
            </a:fld>
            <a:endParaRPr lang="en-US"/>
          </a:p>
        </p:txBody>
      </p:sp>
    </p:spTree>
    <p:extLst>
      <p:ext uri="{BB962C8B-B14F-4D97-AF65-F5344CB8AC3E}">
        <p14:creationId xmlns:p14="http://schemas.microsoft.com/office/powerpoint/2010/main" val="4863062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061B87-5AC7-41DB-BE3C-D52E2D1114D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4C318EA-5726-47EE-8A41-180F5BAF27E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A972474-56C3-4366-BA63-ACA757EAE89F}"/>
              </a:ext>
            </a:extLst>
          </p:cNvPr>
          <p:cNvSpPr>
            <a:spLocks noGrp="1"/>
          </p:cNvSpPr>
          <p:nvPr>
            <p:ph type="dt" sz="half" idx="10"/>
          </p:nvPr>
        </p:nvSpPr>
        <p:spPr/>
        <p:txBody>
          <a:bodyPr/>
          <a:lstStyle/>
          <a:p>
            <a:fld id="{39AAA927-6312-42F0-8C8F-BDE95A3EC7DA}" type="datetimeFigureOut">
              <a:rPr lang="en-US" smtClean="0"/>
              <a:t>7/2/2025</a:t>
            </a:fld>
            <a:endParaRPr lang="en-US"/>
          </a:p>
        </p:txBody>
      </p:sp>
      <p:sp>
        <p:nvSpPr>
          <p:cNvPr id="5" name="Footer Placeholder 4">
            <a:extLst>
              <a:ext uri="{FF2B5EF4-FFF2-40B4-BE49-F238E27FC236}">
                <a16:creationId xmlns:a16="http://schemas.microsoft.com/office/drawing/2014/main" id="{1C17A349-8D4B-4829-8C81-99FB9EA3CF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A55391-25EC-434E-8F99-9CC37DAE4252}"/>
              </a:ext>
            </a:extLst>
          </p:cNvPr>
          <p:cNvSpPr>
            <a:spLocks noGrp="1"/>
          </p:cNvSpPr>
          <p:nvPr>
            <p:ph type="sldNum" sz="quarter" idx="12"/>
          </p:nvPr>
        </p:nvSpPr>
        <p:spPr/>
        <p:txBody>
          <a:bodyPr/>
          <a:lstStyle/>
          <a:p>
            <a:fld id="{A491A3C4-C443-4A09-B607-838048839E7F}" type="slidenum">
              <a:rPr lang="en-US" smtClean="0"/>
              <a:t>‹#›</a:t>
            </a:fld>
            <a:endParaRPr lang="en-US"/>
          </a:p>
        </p:txBody>
      </p:sp>
    </p:spTree>
    <p:extLst>
      <p:ext uri="{BB962C8B-B14F-4D97-AF65-F5344CB8AC3E}">
        <p14:creationId xmlns:p14="http://schemas.microsoft.com/office/powerpoint/2010/main" val="36442067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84A1EB-98A1-4201-B916-73FE1B40193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DFBA829-7017-4CA4-9935-87ED654FAF9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B0CFD60-D828-4C59-8EFA-4FA22ED6091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8231EFF-2C25-4097-BA5A-5BA9D2416831}"/>
              </a:ext>
            </a:extLst>
          </p:cNvPr>
          <p:cNvSpPr>
            <a:spLocks noGrp="1"/>
          </p:cNvSpPr>
          <p:nvPr>
            <p:ph type="dt" sz="half" idx="10"/>
          </p:nvPr>
        </p:nvSpPr>
        <p:spPr/>
        <p:txBody>
          <a:bodyPr/>
          <a:lstStyle/>
          <a:p>
            <a:fld id="{39AAA927-6312-42F0-8C8F-BDE95A3EC7DA}" type="datetimeFigureOut">
              <a:rPr lang="en-US" smtClean="0"/>
              <a:t>7/2/2025</a:t>
            </a:fld>
            <a:endParaRPr lang="en-US"/>
          </a:p>
        </p:txBody>
      </p:sp>
      <p:sp>
        <p:nvSpPr>
          <p:cNvPr id="6" name="Footer Placeholder 5">
            <a:extLst>
              <a:ext uri="{FF2B5EF4-FFF2-40B4-BE49-F238E27FC236}">
                <a16:creationId xmlns:a16="http://schemas.microsoft.com/office/drawing/2014/main" id="{A809B694-536F-4E85-92CA-9FF850DF788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C4D4B2-1CBC-48E5-90C6-E74C798F205C}"/>
              </a:ext>
            </a:extLst>
          </p:cNvPr>
          <p:cNvSpPr>
            <a:spLocks noGrp="1"/>
          </p:cNvSpPr>
          <p:nvPr>
            <p:ph type="sldNum" sz="quarter" idx="12"/>
          </p:nvPr>
        </p:nvSpPr>
        <p:spPr/>
        <p:txBody>
          <a:bodyPr/>
          <a:lstStyle/>
          <a:p>
            <a:fld id="{A491A3C4-C443-4A09-B607-838048839E7F}" type="slidenum">
              <a:rPr lang="en-US" smtClean="0"/>
              <a:t>‹#›</a:t>
            </a:fld>
            <a:endParaRPr lang="en-US"/>
          </a:p>
        </p:txBody>
      </p:sp>
    </p:spTree>
    <p:extLst>
      <p:ext uri="{BB962C8B-B14F-4D97-AF65-F5344CB8AC3E}">
        <p14:creationId xmlns:p14="http://schemas.microsoft.com/office/powerpoint/2010/main" val="29084070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750C3C-2996-4A43-AC07-EF1BB81C6E8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6394BEF-76DA-4346-B935-8F418EE29F7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3265FF6-35D4-43F2-93C9-E48AE7C0223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8249716-13E2-46D7-A3B4-A21B94565CD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0F0902D-353E-4459-8A58-C7E4656CBCD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5AA5C00-A55E-4783-9D87-3D79532F492A}"/>
              </a:ext>
            </a:extLst>
          </p:cNvPr>
          <p:cNvSpPr>
            <a:spLocks noGrp="1"/>
          </p:cNvSpPr>
          <p:nvPr>
            <p:ph type="dt" sz="half" idx="10"/>
          </p:nvPr>
        </p:nvSpPr>
        <p:spPr/>
        <p:txBody>
          <a:bodyPr/>
          <a:lstStyle/>
          <a:p>
            <a:fld id="{39AAA927-6312-42F0-8C8F-BDE95A3EC7DA}" type="datetimeFigureOut">
              <a:rPr lang="en-US" smtClean="0"/>
              <a:t>7/2/2025</a:t>
            </a:fld>
            <a:endParaRPr lang="en-US"/>
          </a:p>
        </p:txBody>
      </p:sp>
      <p:sp>
        <p:nvSpPr>
          <p:cNvPr id="8" name="Footer Placeholder 7">
            <a:extLst>
              <a:ext uri="{FF2B5EF4-FFF2-40B4-BE49-F238E27FC236}">
                <a16:creationId xmlns:a16="http://schemas.microsoft.com/office/drawing/2014/main" id="{86C09652-2156-41E9-A445-9D644276AFD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D1D9F7D-BE95-4292-BE05-376CA14EA09F}"/>
              </a:ext>
            </a:extLst>
          </p:cNvPr>
          <p:cNvSpPr>
            <a:spLocks noGrp="1"/>
          </p:cNvSpPr>
          <p:nvPr>
            <p:ph type="sldNum" sz="quarter" idx="12"/>
          </p:nvPr>
        </p:nvSpPr>
        <p:spPr/>
        <p:txBody>
          <a:bodyPr/>
          <a:lstStyle/>
          <a:p>
            <a:fld id="{A491A3C4-C443-4A09-B607-838048839E7F}" type="slidenum">
              <a:rPr lang="en-US" smtClean="0"/>
              <a:t>‹#›</a:t>
            </a:fld>
            <a:endParaRPr lang="en-US"/>
          </a:p>
        </p:txBody>
      </p:sp>
    </p:spTree>
    <p:extLst>
      <p:ext uri="{BB962C8B-B14F-4D97-AF65-F5344CB8AC3E}">
        <p14:creationId xmlns:p14="http://schemas.microsoft.com/office/powerpoint/2010/main" val="3938575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15C64A-F603-4052-8F7F-E7C893BE134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FF30F73-CE42-4978-8195-A4A26ED0A384}"/>
              </a:ext>
            </a:extLst>
          </p:cNvPr>
          <p:cNvSpPr>
            <a:spLocks noGrp="1"/>
          </p:cNvSpPr>
          <p:nvPr>
            <p:ph type="dt" sz="half" idx="10"/>
          </p:nvPr>
        </p:nvSpPr>
        <p:spPr/>
        <p:txBody>
          <a:bodyPr/>
          <a:lstStyle/>
          <a:p>
            <a:fld id="{39AAA927-6312-42F0-8C8F-BDE95A3EC7DA}" type="datetimeFigureOut">
              <a:rPr lang="en-US" smtClean="0"/>
              <a:t>7/2/2025</a:t>
            </a:fld>
            <a:endParaRPr lang="en-US"/>
          </a:p>
        </p:txBody>
      </p:sp>
      <p:sp>
        <p:nvSpPr>
          <p:cNvPr id="4" name="Footer Placeholder 3">
            <a:extLst>
              <a:ext uri="{FF2B5EF4-FFF2-40B4-BE49-F238E27FC236}">
                <a16:creationId xmlns:a16="http://schemas.microsoft.com/office/drawing/2014/main" id="{FAAAC64D-6D78-4985-AF5C-94F84DB9B39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3386CB8-A2BA-426F-AEEC-7AF5076D4C64}"/>
              </a:ext>
            </a:extLst>
          </p:cNvPr>
          <p:cNvSpPr>
            <a:spLocks noGrp="1"/>
          </p:cNvSpPr>
          <p:nvPr>
            <p:ph type="sldNum" sz="quarter" idx="12"/>
          </p:nvPr>
        </p:nvSpPr>
        <p:spPr/>
        <p:txBody>
          <a:bodyPr/>
          <a:lstStyle/>
          <a:p>
            <a:fld id="{A491A3C4-C443-4A09-B607-838048839E7F}" type="slidenum">
              <a:rPr lang="en-US" smtClean="0"/>
              <a:t>‹#›</a:t>
            </a:fld>
            <a:endParaRPr lang="en-US"/>
          </a:p>
        </p:txBody>
      </p:sp>
    </p:spTree>
    <p:extLst>
      <p:ext uri="{BB962C8B-B14F-4D97-AF65-F5344CB8AC3E}">
        <p14:creationId xmlns:p14="http://schemas.microsoft.com/office/powerpoint/2010/main" val="30433385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475406E-A954-4A46-AA63-5B876FEC5A70}"/>
              </a:ext>
            </a:extLst>
          </p:cNvPr>
          <p:cNvSpPr>
            <a:spLocks noGrp="1"/>
          </p:cNvSpPr>
          <p:nvPr>
            <p:ph type="dt" sz="half" idx="10"/>
          </p:nvPr>
        </p:nvSpPr>
        <p:spPr/>
        <p:txBody>
          <a:bodyPr/>
          <a:lstStyle/>
          <a:p>
            <a:fld id="{39AAA927-6312-42F0-8C8F-BDE95A3EC7DA}" type="datetimeFigureOut">
              <a:rPr lang="en-US" smtClean="0"/>
              <a:t>7/2/2025</a:t>
            </a:fld>
            <a:endParaRPr lang="en-US"/>
          </a:p>
        </p:txBody>
      </p:sp>
      <p:sp>
        <p:nvSpPr>
          <p:cNvPr id="3" name="Footer Placeholder 2">
            <a:extLst>
              <a:ext uri="{FF2B5EF4-FFF2-40B4-BE49-F238E27FC236}">
                <a16:creationId xmlns:a16="http://schemas.microsoft.com/office/drawing/2014/main" id="{8A2F0E57-0C00-41E3-B4CB-316AFB32128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31F5CF9-4C5F-49B4-84D2-3A55523D9121}"/>
              </a:ext>
            </a:extLst>
          </p:cNvPr>
          <p:cNvSpPr>
            <a:spLocks noGrp="1"/>
          </p:cNvSpPr>
          <p:nvPr>
            <p:ph type="sldNum" sz="quarter" idx="12"/>
          </p:nvPr>
        </p:nvSpPr>
        <p:spPr/>
        <p:txBody>
          <a:bodyPr/>
          <a:lstStyle/>
          <a:p>
            <a:fld id="{A491A3C4-C443-4A09-B607-838048839E7F}" type="slidenum">
              <a:rPr lang="en-US" smtClean="0"/>
              <a:t>‹#›</a:t>
            </a:fld>
            <a:endParaRPr lang="en-US"/>
          </a:p>
        </p:txBody>
      </p:sp>
    </p:spTree>
    <p:extLst>
      <p:ext uri="{BB962C8B-B14F-4D97-AF65-F5344CB8AC3E}">
        <p14:creationId xmlns:p14="http://schemas.microsoft.com/office/powerpoint/2010/main" val="27406272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83D7FE-585A-460E-81F8-386D2D65D86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17A6E64-E3DC-4C1F-B5B2-F564488C9E9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499F94D-DA07-4F11-AF27-1EA55B1250C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EB9F35F-39A9-47D3-BDD2-12A35563A39F}"/>
              </a:ext>
            </a:extLst>
          </p:cNvPr>
          <p:cNvSpPr>
            <a:spLocks noGrp="1"/>
          </p:cNvSpPr>
          <p:nvPr>
            <p:ph type="dt" sz="half" idx="10"/>
          </p:nvPr>
        </p:nvSpPr>
        <p:spPr/>
        <p:txBody>
          <a:bodyPr/>
          <a:lstStyle/>
          <a:p>
            <a:fld id="{39AAA927-6312-42F0-8C8F-BDE95A3EC7DA}" type="datetimeFigureOut">
              <a:rPr lang="en-US" smtClean="0"/>
              <a:t>7/2/2025</a:t>
            </a:fld>
            <a:endParaRPr lang="en-US"/>
          </a:p>
        </p:txBody>
      </p:sp>
      <p:sp>
        <p:nvSpPr>
          <p:cNvPr id="6" name="Footer Placeholder 5">
            <a:extLst>
              <a:ext uri="{FF2B5EF4-FFF2-40B4-BE49-F238E27FC236}">
                <a16:creationId xmlns:a16="http://schemas.microsoft.com/office/drawing/2014/main" id="{838DB7D8-7A41-45D4-BCCB-5B3DDB367DD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0207751-9052-464A-AFCD-8799A5828606}"/>
              </a:ext>
            </a:extLst>
          </p:cNvPr>
          <p:cNvSpPr>
            <a:spLocks noGrp="1"/>
          </p:cNvSpPr>
          <p:nvPr>
            <p:ph type="sldNum" sz="quarter" idx="12"/>
          </p:nvPr>
        </p:nvSpPr>
        <p:spPr/>
        <p:txBody>
          <a:bodyPr/>
          <a:lstStyle/>
          <a:p>
            <a:fld id="{A491A3C4-C443-4A09-B607-838048839E7F}" type="slidenum">
              <a:rPr lang="en-US" smtClean="0"/>
              <a:t>‹#›</a:t>
            </a:fld>
            <a:endParaRPr lang="en-US"/>
          </a:p>
        </p:txBody>
      </p:sp>
    </p:spTree>
    <p:extLst>
      <p:ext uri="{BB962C8B-B14F-4D97-AF65-F5344CB8AC3E}">
        <p14:creationId xmlns:p14="http://schemas.microsoft.com/office/powerpoint/2010/main" val="39523807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D3B895-3910-44A6-A04C-B00AF94D97A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3626579-4731-42DF-955B-89D816E04E6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CF983F5-8003-4777-A291-0391CB05633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3BC3158-C722-4BB7-AA31-73468CF03667}"/>
              </a:ext>
            </a:extLst>
          </p:cNvPr>
          <p:cNvSpPr>
            <a:spLocks noGrp="1"/>
          </p:cNvSpPr>
          <p:nvPr>
            <p:ph type="dt" sz="half" idx="10"/>
          </p:nvPr>
        </p:nvSpPr>
        <p:spPr/>
        <p:txBody>
          <a:bodyPr/>
          <a:lstStyle/>
          <a:p>
            <a:fld id="{39AAA927-6312-42F0-8C8F-BDE95A3EC7DA}" type="datetimeFigureOut">
              <a:rPr lang="en-US" smtClean="0"/>
              <a:t>7/2/2025</a:t>
            </a:fld>
            <a:endParaRPr lang="en-US"/>
          </a:p>
        </p:txBody>
      </p:sp>
      <p:sp>
        <p:nvSpPr>
          <p:cNvPr id="6" name="Footer Placeholder 5">
            <a:extLst>
              <a:ext uri="{FF2B5EF4-FFF2-40B4-BE49-F238E27FC236}">
                <a16:creationId xmlns:a16="http://schemas.microsoft.com/office/drawing/2014/main" id="{C3D4619C-594A-458A-A165-E30F6CA83CA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E0A599C-0D99-44FE-AEC3-5DABFB2D93C7}"/>
              </a:ext>
            </a:extLst>
          </p:cNvPr>
          <p:cNvSpPr>
            <a:spLocks noGrp="1"/>
          </p:cNvSpPr>
          <p:nvPr>
            <p:ph type="sldNum" sz="quarter" idx="12"/>
          </p:nvPr>
        </p:nvSpPr>
        <p:spPr/>
        <p:txBody>
          <a:bodyPr/>
          <a:lstStyle/>
          <a:p>
            <a:fld id="{A491A3C4-C443-4A09-B607-838048839E7F}" type="slidenum">
              <a:rPr lang="en-US" smtClean="0"/>
              <a:t>‹#›</a:t>
            </a:fld>
            <a:endParaRPr lang="en-US"/>
          </a:p>
        </p:txBody>
      </p:sp>
    </p:spTree>
    <p:extLst>
      <p:ext uri="{BB962C8B-B14F-4D97-AF65-F5344CB8AC3E}">
        <p14:creationId xmlns:p14="http://schemas.microsoft.com/office/powerpoint/2010/main" val="7061107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7B51DB8-1583-4D6D-A6C7-E0F28A6B652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B819D5F-E587-4FA8-9AE0-26219299E39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031F7A2-B77B-4ADF-8DD5-7B6BCDA5621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9AAA927-6312-42F0-8C8F-BDE95A3EC7DA}" type="datetimeFigureOut">
              <a:rPr lang="en-US" smtClean="0"/>
              <a:t>7/2/2025</a:t>
            </a:fld>
            <a:endParaRPr lang="en-US"/>
          </a:p>
        </p:txBody>
      </p:sp>
      <p:sp>
        <p:nvSpPr>
          <p:cNvPr id="5" name="Footer Placeholder 4">
            <a:extLst>
              <a:ext uri="{FF2B5EF4-FFF2-40B4-BE49-F238E27FC236}">
                <a16:creationId xmlns:a16="http://schemas.microsoft.com/office/drawing/2014/main" id="{D7089878-7E93-4850-8D54-DFBA62BCF70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B37E62A-C7C8-4A82-8126-13062CC211E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91A3C4-C443-4A09-B607-838048839E7F}" type="slidenum">
              <a:rPr lang="en-US" smtClean="0"/>
              <a:t>‹#›</a:t>
            </a:fld>
            <a:endParaRPr lang="en-US"/>
          </a:p>
        </p:txBody>
      </p:sp>
    </p:spTree>
    <p:extLst>
      <p:ext uri="{BB962C8B-B14F-4D97-AF65-F5344CB8AC3E}">
        <p14:creationId xmlns:p14="http://schemas.microsoft.com/office/powerpoint/2010/main" val="10859246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oleObject" Target="../embeddings/oleObject33.bin"/><Relationship Id="rId3" Type="http://schemas.openxmlformats.org/officeDocument/2006/relationships/image" Target="../media/image36.emf"/><Relationship Id="rId7" Type="http://schemas.openxmlformats.org/officeDocument/2006/relationships/image" Target="../media/image38.wmf"/><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oleObject" Target="../embeddings/oleObject32.bin"/><Relationship Id="rId11" Type="http://schemas.openxmlformats.org/officeDocument/2006/relationships/image" Target="../media/image28.wmf"/><Relationship Id="rId5" Type="http://schemas.openxmlformats.org/officeDocument/2006/relationships/image" Target="../media/image37.wmf"/><Relationship Id="rId10" Type="http://schemas.openxmlformats.org/officeDocument/2006/relationships/oleObject" Target="../embeddings/oleObject34.bin"/><Relationship Id="rId4" Type="http://schemas.openxmlformats.org/officeDocument/2006/relationships/oleObject" Target="../embeddings/oleObject31.bin"/><Relationship Id="rId9" Type="http://schemas.openxmlformats.org/officeDocument/2006/relationships/image" Target="../media/image39.wmf"/></Relationships>
</file>

<file path=ppt/slides/_rels/slide11.xml.rels><?xml version="1.0" encoding="UTF-8" standalone="yes"?>
<Relationships xmlns="http://schemas.openxmlformats.org/package/2006/relationships"><Relationship Id="rId8" Type="http://schemas.openxmlformats.org/officeDocument/2006/relationships/oleObject" Target="../embeddings/oleObject37.bin"/><Relationship Id="rId13" Type="http://schemas.openxmlformats.org/officeDocument/2006/relationships/image" Target="../media/image45.wmf"/><Relationship Id="rId3" Type="http://schemas.openxmlformats.org/officeDocument/2006/relationships/image" Target="../media/image40.png"/><Relationship Id="rId7" Type="http://schemas.openxmlformats.org/officeDocument/2006/relationships/image" Target="../media/image42.wmf"/><Relationship Id="rId12" Type="http://schemas.openxmlformats.org/officeDocument/2006/relationships/oleObject" Target="../embeddings/oleObject39.bin"/><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oleObject" Target="../embeddings/oleObject36.bin"/><Relationship Id="rId11" Type="http://schemas.openxmlformats.org/officeDocument/2006/relationships/image" Target="../media/image44.wmf"/><Relationship Id="rId5" Type="http://schemas.openxmlformats.org/officeDocument/2006/relationships/image" Target="../media/image41.wmf"/><Relationship Id="rId10" Type="http://schemas.openxmlformats.org/officeDocument/2006/relationships/oleObject" Target="../embeddings/oleObject38.bin"/><Relationship Id="rId4" Type="http://schemas.openxmlformats.org/officeDocument/2006/relationships/oleObject" Target="../embeddings/oleObject35.bin"/><Relationship Id="rId9" Type="http://schemas.openxmlformats.org/officeDocument/2006/relationships/image" Target="../media/image43.wmf"/></Relationships>
</file>

<file path=ppt/slides/_rels/slide12.xml.rels><?xml version="1.0" encoding="UTF-8" standalone="yes"?>
<Relationships xmlns="http://schemas.openxmlformats.org/package/2006/relationships"><Relationship Id="rId8" Type="http://schemas.openxmlformats.org/officeDocument/2006/relationships/image" Target="../media/image50.wmf"/><Relationship Id="rId3" Type="http://schemas.openxmlformats.org/officeDocument/2006/relationships/image" Target="../media/image46.png"/><Relationship Id="rId7" Type="http://schemas.openxmlformats.org/officeDocument/2006/relationships/oleObject" Target="../embeddings/oleObject40.bin"/><Relationship Id="rId12" Type="http://schemas.openxmlformats.org/officeDocument/2006/relationships/image" Target="../media/image52.wmf"/><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49.png"/><Relationship Id="rId11" Type="http://schemas.openxmlformats.org/officeDocument/2006/relationships/oleObject" Target="../embeddings/oleObject42.bin"/><Relationship Id="rId5" Type="http://schemas.openxmlformats.org/officeDocument/2006/relationships/image" Target="../media/image48.png"/><Relationship Id="rId10" Type="http://schemas.openxmlformats.org/officeDocument/2006/relationships/image" Target="../media/image51.wmf"/><Relationship Id="rId4" Type="http://schemas.openxmlformats.org/officeDocument/2006/relationships/image" Target="../media/image47.png"/><Relationship Id="rId9" Type="http://schemas.openxmlformats.org/officeDocument/2006/relationships/oleObject" Target="../embeddings/oleObject41.bin"/></Relationships>
</file>

<file path=ppt/slides/_rels/slide13.xml.rels><?xml version="1.0" encoding="UTF-8" standalone="yes"?>
<Relationships xmlns="http://schemas.openxmlformats.org/package/2006/relationships"><Relationship Id="rId18" Type="http://schemas.openxmlformats.org/officeDocument/2006/relationships/customXml" Target="../ink/ink4.xml"/><Relationship Id="rId26" Type="http://schemas.openxmlformats.org/officeDocument/2006/relationships/oleObject" Target="../embeddings/oleObject45.bin"/><Relationship Id="rId3" Type="http://schemas.openxmlformats.org/officeDocument/2006/relationships/oleObject" Target="../embeddings/oleObject43.bin"/><Relationship Id="rId21" Type="http://schemas.openxmlformats.org/officeDocument/2006/relationships/customXml" Target="../ink/ink7.xml"/><Relationship Id="rId7" Type="http://schemas.openxmlformats.org/officeDocument/2006/relationships/customXml" Target="../ink/ink2.xml"/><Relationship Id="rId17" Type="http://schemas.openxmlformats.org/officeDocument/2006/relationships/customXml" Target="../ink/ink3.xml"/><Relationship Id="rId25" Type="http://schemas.openxmlformats.org/officeDocument/2006/relationships/customXml" Target="../ink/ink10.xml"/><Relationship Id="rId33" Type="http://schemas.openxmlformats.org/officeDocument/2006/relationships/image" Target="../media/image60.png"/><Relationship Id="rId2" Type="http://schemas.openxmlformats.org/officeDocument/2006/relationships/notesSlide" Target="../notesSlides/notesSlide12.xml"/><Relationship Id="rId16" Type="http://schemas.openxmlformats.org/officeDocument/2006/relationships/image" Target="../media/image55.png"/><Relationship Id="rId20" Type="http://schemas.openxmlformats.org/officeDocument/2006/relationships/customXml" Target="../ink/ink6.xml"/><Relationship Id="rId29" Type="http://schemas.openxmlformats.org/officeDocument/2006/relationships/image" Target="../media/image56.wmf"/><Relationship Id="rId1" Type="http://schemas.openxmlformats.org/officeDocument/2006/relationships/slideLayout" Target="../slideLayouts/slideLayout7.xml"/><Relationship Id="rId6" Type="http://schemas.openxmlformats.org/officeDocument/2006/relationships/image" Target="../media/image54.wmf"/><Relationship Id="rId24" Type="http://schemas.openxmlformats.org/officeDocument/2006/relationships/customXml" Target="../ink/ink9.xml"/><Relationship Id="rId32" Type="http://schemas.openxmlformats.org/officeDocument/2006/relationships/image" Target="../media/image59.png"/><Relationship Id="rId5" Type="http://schemas.openxmlformats.org/officeDocument/2006/relationships/oleObject" Target="../embeddings/oleObject44.bin"/><Relationship Id="rId23" Type="http://schemas.openxmlformats.org/officeDocument/2006/relationships/customXml" Target="../ink/ink8.xml"/><Relationship Id="rId28" Type="http://schemas.openxmlformats.org/officeDocument/2006/relationships/oleObject" Target="../embeddings/oleObject46.bin"/><Relationship Id="rId19" Type="http://schemas.openxmlformats.org/officeDocument/2006/relationships/customXml" Target="../ink/ink5.xml"/><Relationship Id="rId31" Type="http://schemas.openxmlformats.org/officeDocument/2006/relationships/image" Target="../media/image58.png"/><Relationship Id="rId4" Type="http://schemas.openxmlformats.org/officeDocument/2006/relationships/image" Target="../media/image53.wmf"/><Relationship Id="rId22" Type="http://schemas.openxmlformats.org/officeDocument/2006/relationships/image" Target="../media/image57.png"/><Relationship Id="rId27" Type="http://schemas.openxmlformats.org/officeDocument/2006/relationships/image" Target="../media/image55.wmf"/><Relationship Id="rId30" Type="http://schemas.openxmlformats.org/officeDocument/2006/relationships/customXml" Target="../ink/ink11.xml"/></Relationships>
</file>

<file path=ppt/slides/_rels/slide14.xml.rels><?xml version="1.0" encoding="UTF-8" standalone="yes"?>
<Relationships xmlns="http://schemas.openxmlformats.org/package/2006/relationships"><Relationship Id="rId18" Type="http://schemas.openxmlformats.org/officeDocument/2006/relationships/customXml" Target="../ink/ink14.xml"/><Relationship Id="rId26" Type="http://schemas.openxmlformats.org/officeDocument/2006/relationships/oleObject" Target="../embeddings/oleObject49.bin"/><Relationship Id="rId21" Type="http://schemas.openxmlformats.org/officeDocument/2006/relationships/oleObject" Target="../embeddings/oleObject47.bin"/><Relationship Id="rId17" Type="http://schemas.openxmlformats.org/officeDocument/2006/relationships/customXml" Target="../ink/ink13.xml"/><Relationship Id="rId25" Type="http://schemas.openxmlformats.org/officeDocument/2006/relationships/image" Target="../media/image63.png"/><Relationship Id="rId2" Type="http://schemas.openxmlformats.org/officeDocument/2006/relationships/customXml" Target="../ink/ink12.xml"/><Relationship Id="rId16" Type="http://schemas.openxmlformats.org/officeDocument/2006/relationships/image" Target="../media/image55.png"/><Relationship Id="rId20" Type="http://schemas.openxmlformats.org/officeDocument/2006/relationships/customXml" Target="../ink/ink16.xml"/><Relationship Id="rId29" Type="http://schemas.openxmlformats.org/officeDocument/2006/relationships/image" Target="../media/image65.png"/><Relationship Id="rId1" Type="http://schemas.openxmlformats.org/officeDocument/2006/relationships/slideLayout" Target="../slideLayouts/slideLayout7.xml"/><Relationship Id="rId24" Type="http://schemas.openxmlformats.org/officeDocument/2006/relationships/image" Target="../media/image62.emf"/><Relationship Id="rId23" Type="http://schemas.openxmlformats.org/officeDocument/2006/relationships/oleObject" Target="../embeddings/oleObject48.bin"/><Relationship Id="rId28" Type="http://schemas.openxmlformats.org/officeDocument/2006/relationships/customXml" Target="../ink/ink17.xml"/><Relationship Id="rId19" Type="http://schemas.openxmlformats.org/officeDocument/2006/relationships/customXml" Target="../ink/ink15.xml"/><Relationship Id="rId22" Type="http://schemas.openxmlformats.org/officeDocument/2006/relationships/image" Target="../media/image61.wmf"/><Relationship Id="rId27" Type="http://schemas.openxmlformats.org/officeDocument/2006/relationships/image" Target="../media/image64.png"/></Relationships>
</file>

<file path=ppt/slides/_rels/slide1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oleObject" Target="../embeddings/oleObject50.bin"/><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customXml" Target="../ink/ink18.xml"/><Relationship Id="rId13" Type="http://schemas.openxmlformats.org/officeDocument/2006/relationships/image" Target="../media/image71.emf"/><Relationship Id="rId3" Type="http://schemas.openxmlformats.org/officeDocument/2006/relationships/image" Target="../media/image67.png"/><Relationship Id="rId7" Type="http://schemas.openxmlformats.org/officeDocument/2006/relationships/image" Target="../media/image69.wmf"/><Relationship Id="rId12" Type="http://schemas.openxmlformats.org/officeDocument/2006/relationships/oleObject" Target="../embeddings/oleObject54.bin"/><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oleObject" Target="../embeddings/oleObject52.bin"/><Relationship Id="rId11" Type="http://schemas.openxmlformats.org/officeDocument/2006/relationships/image" Target="../media/image70.emf"/><Relationship Id="rId5" Type="http://schemas.openxmlformats.org/officeDocument/2006/relationships/image" Target="../media/image68.emf"/><Relationship Id="rId15" Type="http://schemas.openxmlformats.org/officeDocument/2006/relationships/image" Target="../media/image72.emf"/><Relationship Id="rId10" Type="http://schemas.openxmlformats.org/officeDocument/2006/relationships/oleObject" Target="../embeddings/oleObject53.bin"/><Relationship Id="rId4" Type="http://schemas.openxmlformats.org/officeDocument/2006/relationships/oleObject" Target="../embeddings/oleObject51.bin"/><Relationship Id="rId9" Type="http://schemas.openxmlformats.org/officeDocument/2006/relationships/image" Target="../media/image70.png"/><Relationship Id="rId14" Type="http://schemas.openxmlformats.org/officeDocument/2006/relationships/oleObject" Target="../embeddings/oleObject55.bin"/></Relationships>
</file>

<file path=ppt/slides/_rels/slide17.xml.rels><?xml version="1.0" encoding="UTF-8" standalone="yes"?>
<Relationships xmlns="http://schemas.openxmlformats.org/package/2006/relationships"><Relationship Id="rId8" Type="http://schemas.openxmlformats.org/officeDocument/2006/relationships/oleObject" Target="../embeddings/oleObject59.bin"/><Relationship Id="rId3" Type="http://schemas.openxmlformats.org/officeDocument/2006/relationships/image" Target="../media/image73.wmf"/><Relationship Id="rId7" Type="http://schemas.openxmlformats.org/officeDocument/2006/relationships/image" Target="../media/image75.emf"/><Relationship Id="rId2" Type="http://schemas.openxmlformats.org/officeDocument/2006/relationships/oleObject" Target="../embeddings/oleObject56.bin"/><Relationship Id="rId1" Type="http://schemas.openxmlformats.org/officeDocument/2006/relationships/slideLayout" Target="../slideLayouts/slideLayout7.xml"/><Relationship Id="rId6" Type="http://schemas.openxmlformats.org/officeDocument/2006/relationships/oleObject" Target="../embeddings/oleObject58.bin"/><Relationship Id="rId11" Type="http://schemas.openxmlformats.org/officeDocument/2006/relationships/image" Target="../media/image77.emf"/><Relationship Id="rId5" Type="http://schemas.openxmlformats.org/officeDocument/2006/relationships/image" Target="../media/image74.wmf"/><Relationship Id="rId10" Type="http://schemas.openxmlformats.org/officeDocument/2006/relationships/oleObject" Target="../embeddings/oleObject60.bin"/><Relationship Id="rId4" Type="http://schemas.openxmlformats.org/officeDocument/2006/relationships/oleObject" Target="../embeddings/oleObject57.bin"/><Relationship Id="rId9" Type="http://schemas.openxmlformats.org/officeDocument/2006/relationships/image" Target="../media/image76.wmf"/></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61.bin"/><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79.wmf"/><Relationship Id="rId5" Type="http://schemas.openxmlformats.org/officeDocument/2006/relationships/oleObject" Target="../embeddings/oleObject62.bin"/><Relationship Id="rId4" Type="http://schemas.openxmlformats.org/officeDocument/2006/relationships/image" Target="../media/image78.wmf"/></Relationships>
</file>

<file path=ppt/slides/_rels/slide19.xml.rels><?xml version="1.0" encoding="UTF-8" standalone="yes"?>
<Relationships xmlns="http://schemas.openxmlformats.org/package/2006/relationships"><Relationship Id="rId8" Type="http://schemas.openxmlformats.org/officeDocument/2006/relationships/image" Target="../media/image82.wmf"/><Relationship Id="rId3" Type="http://schemas.openxmlformats.org/officeDocument/2006/relationships/oleObject" Target="../embeddings/oleObject63.bin"/><Relationship Id="rId7" Type="http://schemas.openxmlformats.org/officeDocument/2006/relationships/oleObject" Target="../embeddings/oleObject65.bin"/><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81.wmf"/><Relationship Id="rId5" Type="http://schemas.openxmlformats.org/officeDocument/2006/relationships/oleObject" Target="../embeddings/oleObject64.bin"/><Relationship Id="rId4" Type="http://schemas.openxmlformats.org/officeDocument/2006/relationships/image" Target="../media/image80.wmf"/></Relationships>
</file>

<file path=ppt/slides/_rels/slide2.xml.rels><?xml version="1.0" encoding="UTF-8" standalone="yes"?>
<Relationships xmlns="http://schemas.openxmlformats.org/package/2006/relationships"><Relationship Id="rId8" Type="http://schemas.openxmlformats.org/officeDocument/2006/relationships/image" Target="../media/image5.wmf"/><Relationship Id="rId3" Type="http://schemas.openxmlformats.org/officeDocument/2006/relationships/oleObject" Target="../embeddings/oleObject2.bin"/><Relationship Id="rId7" Type="http://schemas.openxmlformats.org/officeDocument/2006/relationships/oleObject" Target="../embeddings/oleObject4.bin"/><Relationship Id="rId12" Type="http://schemas.openxmlformats.org/officeDocument/2006/relationships/image" Target="../media/image7.wmf"/><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wmf"/><Relationship Id="rId11" Type="http://schemas.openxmlformats.org/officeDocument/2006/relationships/oleObject" Target="../embeddings/oleObject6.bin"/><Relationship Id="rId5" Type="http://schemas.openxmlformats.org/officeDocument/2006/relationships/oleObject" Target="../embeddings/oleObject3.bin"/><Relationship Id="rId10" Type="http://schemas.openxmlformats.org/officeDocument/2006/relationships/image" Target="../media/image6.wmf"/><Relationship Id="rId4" Type="http://schemas.openxmlformats.org/officeDocument/2006/relationships/image" Target="../media/image3.wmf"/><Relationship Id="rId9" Type="http://schemas.openxmlformats.org/officeDocument/2006/relationships/oleObject" Target="../embeddings/oleObject5.bin"/></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66.bin"/><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83.wmf"/></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67.bin"/><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85.wmf"/><Relationship Id="rId5" Type="http://schemas.openxmlformats.org/officeDocument/2006/relationships/oleObject" Target="../embeddings/oleObject68.bin"/><Relationship Id="rId4" Type="http://schemas.openxmlformats.org/officeDocument/2006/relationships/image" Target="../media/image84.wmf"/></Relationships>
</file>

<file path=ppt/slides/_rels/slide22.xml.rels><?xml version="1.0" encoding="UTF-8" standalone="yes"?>
<Relationships xmlns="http://schemas.openxmlformats.org/package/2006/relationships"><Relationship Id="rId8" Type="http://schemas.openxmlformats.org/officeDocument/2006/relationships/image" Target="../media/image89.wmf"/><Relationship Id="rId13" Type="http://schemas.openxmlformats.org/officeDocument/2006/relationships/image" Target="../media/image93.png"/><Relationship Id="rId3" Type="http://schemas.openxmlformats.org/officeDocument/2006/relationships/oleObject" Target="../embeddings/oleObject69.bin"/><Relationship Id="rId7" Type="http://schemas.openxmlformats.org/officeDocument/2006/relationships/oleObject" Target="../embeddings/oleObject70.bin"/><Relationship Id="rId12" Type="http://schemas.openxmlformats.org/officeDocument/2006/relationships/image" Target="../media/image92.wmf"/><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88.emf"/><Relationship Id="rId11" Type="http://schemas.openxmlformats.org/officeDocument/2006/relationships/oleObject" Target="../embeddings/oleObject71.bin"/><Relationship Id="rId5" Type="http://schemas.openxmlformats.org/officeDocument/2006/relationships/image" Target="../media/image87.emf"/><Relationship Id="rId10" Type="http://schemas.openxmlformats.org/officeDocument/2006/relationships/image" Target="../media/image91.png"/><Relationship Id="rId4" Type="http://schemas.openxmlformats.org/officeDocument/2006/relationships/image" Target="../media/image86.wmf"/><Relationship Id="rId9" Type="http://schemas.openxmlformats.org/officeDocument/2006/relationships/image" Target="../media/image90.emf"/></Relationships>
</file>

<file path=ppt/slides/_rels/slide23.xml.rels><?xml version="1.0" encoding="UTF-8" standalone="yes"?>
<Relationships xmlns="http://schemas.openxmlformats.org/package/2006/relationships"><Relationship Id="rId8" Type="http://schemas.openxmlformats.org/officeDocument/2006/relationships/image" Target="../media/image96.wmf"/><Relationship Id="rId3" Type="http://schemas.openxmlformats.org/officeDocument/2006/relationships/image" Target="../media/image94.png"/><Relationship Id="rId7" Type="http://schemas.openxmlformats.org/officeDocument/2006/relationships/oleObject" Target="../embeddings/oleObject73.bin"/><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95.wmf"/><Relationship Id="rId5" Type="http://schemas.openxmlformats.org/officeDocument/2006/relationships/oleObject" Target="../embeddings/oleObject72.bin"/><Relationship Id="rId10" Type="http://schemas.openxmlformats.org/officeDocument/2006/relationships/image" Target="../media/image97.wmf"/><Relationship Id="rId4" Type="http://schemas.openxmlformats.org/officeDocument/2006/relationships/image" Target="../media/image91.png"/><Relationship Id="rId9" Type="http://schemas.openxmlformats.org/officeDocument/2006/relationships/oleObject" Target="../embeddings/oleObject74.bin"/></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8" Type="http://schemas.openxmlformats.org/officeDocument/2006/relationships/image" Target="../media/image100.wmf"/><Relationship Id="rId3" Type="http://schemas.openxmlformats.org/officeDocument/2006/relationships/oleObject" Target="../embeddings/oleObject75.bin"/><Relationship Id="rId7" Type="http://schemas.openxmlformats.org/officeDocument/2006/relationships/oleObject" Target="../embeddings/oleObject77.bin"/><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99.wmf"/><Relationship Id="rId5" Type="http://schemas.openxmlformats.org/officeDocument/2006/relationships/oleObject" Target="../embeddings/oleObject76.bin"/><Relationship Id="rId4" Type="http://schemas.openxmlformats.org/officeDocument/2006/relationships/image" Target="../media/image98.wmf"/></Relationships>
</file>

<file path=ppt/slides/_rels/slide26.xml.rels><?xml version="1.0" encoding="UTF-8" standalone="yes"?>
<Relationships xmlns="http://schemas.openxmlformats.org/package/2006/relationships"><Relationship Id="rId8" Type="http://schemas.openxmlformats.org/officeDocument/2006/relationships/image" Target="../media/image103.wmf"/><Relationship Id="rId13" Type="http://schemas.openxmlformats.org/officeDocument/2006/relationships/image" Target="../media/image106.png"/><Relationship Id="rId18" Type="http://schemas.openxmlformats.org/officeDocument/2006/relationships/oleObject" Target="../embeddings/oleObject83.bin"/><Relationship Id="rId3" Type="http://schemas.openxmlformats.org/officeDocument/2006/relationships/oleObject" Target="../embeddings/oleObject78.bin"/><Relationship Id="rId7" Type="http://schemas.openxmlformats.org/officeDocument/2006/relationships/oleObject" Target="../embeddings/oleObject80.bin"/><Relationship Id="rId12" Type="http://schemas.openxmlformats.org/officeDocument/2006/relationships/image" Target="../media/image105.wmf"/><Relationship Id="rId17" Type="http://schemas.openxmlformats.org/officeDocument/2006/relationships/image" Target="../media/image99.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102.wmf"/><Relationship Id="rId11" Type="http://schemas.openxmlformats.org/officeDocument/2006/relationships/oleObject" Target="../embeddings/oleObject82.bin"/><Relationship Id="rId5" Type="http://schemas.openxmlformats.org/officeDocument/2006/relationships/oleObject" Target="../embeddings/oleObject79.bin"/><Relationship Id="rId15" Type="http://schemas.openxmlformats.org/officeDocument/2006/relationships/customXml" Target="../ink/ink19.xml"/><Relationship Id="rId10" Type="http://schemas.openxmlformats.org/officeDocument/2006/relationships/image" Target="../media/image104.wmf"/><Relationship Id="rId19" Type="http://schemas.openxmlformats.org/officeDocument/2006/relationships/image" Target="../media/image108.wmf"/><Relationship Id="rId4" Type="http://schemas.openxmlformats.org/officeDocument/2006/relationships/image" Target="../media/image101.wmf"/><Relationship Id="rId9" Type="http://schemas.openxmlformats.org/officeDocument/2006/relationships/oleObject" Target="../embeddings/oleObject81.bin"/><Relationship Id="rId14" Type="http://schemas.openxmlformats.org/officeDocument/2006/relationships/image" Target="../media/image107.png"/></Relationships>
</file>

<file path=ppt/slides/_rels/slide27.xml.rels><?xml version="1.0" encoding="UTF-8" standalone="yes"?>
<Relationships xmlns="http://schemas.openxmlformats.org/package/2006/relationships"><Relationship Id="rId8" Type="http://schemas.openxmlformats.org/officeDocument/2006/relationships/image" Target="../media/image111.wmf"/><Relationship Id="rId3" Type="http://schemas.openxmlformats.org/officeDocument/2006/relationships/oleObject" Target="../embeddings/oleObject84.bin"/><Relationship Id="rId7" Type="http://schemas.openxmlformats.org/officeDocument/2006/relationships/oleObject" Target="../embeddings/oleObject86.bin"/><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110.wmf"/><Relationship Id="rId5" Type="http://schemas.openxmlformats.org/officeDocument/2006/relationships/oleObject" Target="../embeddings/oleObject85.bin"/><Relationship Id="rId10" Type="http://schemas.openxmlformats.org/officeDocument/2006/relationships/image" Target="../media/image112.wmf"/><Relationship Id="rId4" Type="http://schemas.openxmlformats.org/officeDocument/2006/relationships/image" Target="../media/image109.wmf"/><Relationship Id="rId9" Type="http://schemas.openxmlformats.org/officeDocument/2006/relationships/oleObject" Target="../embeddings/oleObject87.bin"/></Relationships>
</file>

<file path=ppt/slides/_rels/slide28.xml.rels><?xml version="1.0" encoding="UTF-8" standalone="yes"?>
<Relationships xmlns="http://schemas.openxmlformats.org/package/2006/relationships"><Relationship Id="rId8" Type="http://schemas.openxmlformats.org/officeDocument/2006/relationships/image" Target="../media/image114.wmf"/><Relationship Id="rId3" Type="http://schemas.openxmlformats.org/officeDocument/2006/relationships/oleObject" Target="../embeddings/oleObject84.bin"/><Relationship Id="rId7" Type="http://schemas.openxmlformats.org/officeDocument/2006/relationships/oleObject" Target="../embeddings/oleObject89.bin"/><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113.wmf"/><Relationship Id="rId11" Type="http://schemas.openxmlformats.org/officeDocument/2006/relationships/image" Target="../media/image116.png"/><Relationship Id="rId5" Type="http://schemas.openxmlformats.org/officeDocument/2006/relationships/oleObject" Target="../embeddings/oleObject88.bin"/><Relationship Id="rId10" Type="http://schemas.openxmlformats.org/officeDocument/2006/relationships/image" Target="../media/image115.wmf"/><Relationship Id="rId4" Type="http://schemas.openxmlformats.org/officeDocument/2006/relationships/image" Target="../media/image109.wmf"/><Relationship Id="rId9" Type="http://schemas.openxmlformats.org/officeDocument/2006/relationships/oleObject" Target="../embeddings/oleObject90.bin"/></Relationships>
</file>

<file path=ppt/slides/_rels/slide29.xml.rels><?xml version="1.0" encoding="UTF-8" standalone="yes"?>
<Relationships xmlns="http://schemas.openxmlformats.org/package/2006/relationships"><Relationship Id="rId8" Type="http://schemas.openxmlformats.org/officeDocument/2006/relationships/image" Target="../media/image119.wmf"/><Relationship Id="rId3" Type="http://schemas.openxmlformats.org/officeDocument/2006/relationships/oleObject" Target="../embeddings/oleObject91.bin"/><Relationship Id="rId7" Type="http://schemas.openxmlformats.org/officeDocument/2006/relationships/oleObject" Target="../embeddings/oleObject93.bin"/><Relationship Id="rId12" Type="http://schemas.openxmlformats.org/officeDocument/2006/relationships/image" Target="../media/image121.wmf"/><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118.wmf"/><Relationship Id="rId11" Type="http://schemas.openxmlformats.org/officeDocument/2006/relationships/oleObject" Target="../embeddings/oleObject95.bin"/><Relationship Id="rId5" Type="http://schemas.openxmlformats.org/officeDocument/2006/relationships/oleObject" Target="../embeddings/oleObject92.bin"/><Relationship Id="rId10" Type="http://schemas.openxmlformats.org/officeDocument/2006/relationships/image" Target="../media/image120.wmf"/><Relationship Id="rId4" Type="http://schemas.openxmlformats.org/officeDocument/2006/relationships/image" Target="../media/image117.wmf"/><Relationship Id="rId9" Type="http://schemas.openxmlformats.org/officeDocument/2006/relationships/oleObject" Target="../embeddings/oleObject94.bin"/></Relationships>
</file>

<file path=ppt/slides/_rels/slide3.xml.rels><?xml version="1.0" encoding="UTF-8" standalone="yes"?>
<Relationships xmlns="http://schemas.openxmlformats.org/package/2006/relationships"><Relationship Id="rId8" Type="http://schemas.openxmlformats.org/officeDocument/2006/relationships/image" Target="../media/image10.wmf"/><Relationship Id="rId3" Type="http://schemas.openxmlformats.org/officeDocument/2006/relationships/oleObject" Target="../embeddings/oleObject7.bin"/><Relationship Id="rId7" Type="http://schemas.openxmlformats.org/officeDocument/2006/relationships/oleObject" Target="../embeddings/oleObject9.bin"/><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9.wmf"/><Relationship Id="rId5" Type="http://schemas.openxmlformats.org/officeDocument/2006/relationships/oleObject" Target="../embeddings/oleObject8.bin"/><Relationship Id="rId10" Type="http://schemas.openxmlformats.org/officeDocument/2006/relationships/image" Target="../media/image12.png"/><Relationship Id="rId4" Type="http://schemas.openxmlformats.org/officeDocument/2006/relationships/image" Target="../media/image8.wmf"/><Relationship Id="rId9" Type="http://schemas.openxmlformats.org/officeDocument/2006/relationships/image" Target="../media/image11.png"/></Relationships>
</file>

<file path=ppt/slides/_rels/slide30.xml.rels><?xml version="1.0" encoding="UTF-8" standalone="yes"?>
<Relationships xmlns="http://schemas.openxmlformats.org/package/2006/relationships"><Relationship Id="rId8" Type="http://schemas.openxmlformats.org/officeDocument/2006/relationships/image" Target="../media/image124.wmf"/><Relationship Id="rId13" Type="http://schemas.openxmlformats.org/officeDocument/2006/relationships/oleObject" Target="../embeddings/oleObject101.bin"/><Relationship Id="rId3" Type="http://schemas.openxmlformats.org/officeDocument/2006/relationships/oleObject" Target="../embeddings/oleObject96.bin"/><Relationship Id="rId7" Type="http://schemas.openxmlformats.org/officeDocument/2006/relationships/oleObject" Target="../embeddings/oleObject98.bin"/><Relationship Id="rId12" Type="http://schemas.openxmlformats.org/officeDocument/2006/relationships/image" Target="../media/image126.wmf"/><Relationship Id="rId2" Type="http://schemas.openxmlformats.org/officeDocument/2006/relationships/notesSlide" Target="../notesSlides/notesSlide25.xml"/><Relationship Id="rId16" Type="http://schemas.openxmlformats.org/officeDocument/2006/relationships/image" Target="../media/image128.wmf"/><Relationship Id="rId1" Type="http://schemas.openxmlformats.org/officeDocument/2006/relationships/slideLayout" Target="../slideLayouts/slideLayout1.xml"/><Relationship Id="rId6" Type="http://schemas.openxmlformats.org/officeDocument/2006/relationships/image" Target="../media/image123.wmf"/><Relationship Id="rId11" Type="http://schemas.openxmlformats.org/officeDocument/2006/relationships/oleObject" Target="../embeddings/oleObject100.bin"/><Relationship Id="rId5" Type="http://schemas.openxmlformats.org/officeDocument/2006/relationships/oleObject" Target="../embeddings/oleObject97.bin"/><Relationship Id="rId15" Type="http://schemas.openxmlformats.org/officeDocument/2006/relationships/oleObject" Target="../embeddings/oleObject102.bin"/><Relationship Id="rId10" Type="http://schemas.openxmlformats.org/officeDocument/2006/relationships/image" Target="../media/image125.wmf"/><Relationship Id="rId4" Type="http://schemas.openxmlformats.org/officeDocument/2006/relationships/image" Target="../media/image122.wmf"/><Relationship Id="rId9" Type="http://schemas.openxmlformats.org/officeDocument/2006/relationships/oleObject" Target="../embeddings/oleObject99.bin"/><Relationship Id="rId14" Type="http://schemas.openxmlformats.org/officeDocument/2006/relationships/image" Target="../media/image127.wmf"/></Relationships>
</file>

<file path=ppt/slides/_rels/slide31.xml.rels><?xml version="1.0" encoding="UTF-8" standalone="yes"?>
<Relationships xmlns="http://schemas.openxmlformats.org/package/2006/relationships"><Relationship Id="rId8" Type="http://schemas.openxmlformats.org/officeDocument/2006/relationships/image" Target="../media/image131.wmf"/><Relationship Id="rId3" Type="http://schemas.openxmlformats.org/officeDocument/2006/relationships/oleObject" Target="../embeddings/oleObject103.bin"/><Relationship Id="rId7" Type="http://schemas.openxmlformats.org/officeDocument/2006/relationships/oleObject" Target="../embeddings/oleObject105.bin"/><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130.wmf"/><Relationship Id="rId5" Type="http://schemas.openxmlformats.org/officeDocument/2006/relationships/oleObject" Target="../embeddings/oleObject104.bin"/><Relationship Id="rId10" Type="http://schemas.openxmlformats.org/officeDocument/2006/relationships/image" Target="../media/image132.wmf"/><Relationship Id="rId4" Type="http://schemas.openxmlformats.org/officeDocument/2006/relationships/image" Target="../media/image129.wmf"/><Relationship Id="rId9" Type="http://schemas.openxmlformats.org/officeDocument/2006/relationships/oleObject" Target="../embeddings/oleObject106.bin"/></Relationships>
</file>

<file path=ppt/slides/_rels/slide32.xml.rels><?xml version="1.0" encoding="UTF-8" standalone="yes"?>
<Relationships xmlns="http://schemas.openxmlformats.org/package/2006/relationships"><Relationship Id="rId3" Type="http://schemas.openxmlformats.org/officeDocument/2006/relationships/image" Target="../media/image133.png"/><Relationship Id="rId7" Type="http://schemas.openxmlformats.org/officeDocument/2006/relationships/image" Target="../media/image135.wmf"/><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oleObject" Target="../embeddings/oleObject108.bin"/><Relationship Id="rId5" Type="http://schemas.openxmlformats.org/officeDocument/2006/relationships/image" Target="../media/image134.wmf"/><Relationship Id="rId4" Type="http://schemas.openxmlformats.org/officeDocument/2006/relationships/oleObject" Target="../embeddings/oleObject107.bin"/></Relationships>
</file>

<file path=ppt/slides/_rels/slide33.xml.rels><?xml version="1.0" encoding="UTF-8" standalone="yes"?>
<Relationships xmlns="http://schemas.openxmlformats.org/package/2006/relationships"><Relationship Id="rId8" Type="http://schemas.openxmlformats.org/officeDocument/2006/relationships/image" Target="../media/image138.wmf"/><Relationship Id="rId13" Type="http://schemas.openxmlformats.org/officeDocument/2006/relationships/oleObject" Target="../embeddings/oleObject114.bin"/><Relationship Id="rId3" Type="http://schemas.openxmlformats.org/officeDocument/2006/relationships/oleObject" Target="../embeddings/oleObject109.bin"/><Relationship Id="rId7" Type="http://schemas.openxmlformats.org/officeDocument/2006/relationships/oleObject" Target="../embeddings/oleObject111.bin"/><Relationship Id="rId12" Type="http://schemas.openxmlformats.org/officeDocument/2006/relationships/image" Target="../media/image140.wmf"/><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137.wmf"/><Relationship Id="rId11" Type="http://schemas.openxmlformats.org/officeDocument/2006/relationships/oleObject" Target="../embeddings/oleObject113.bin"/><Relationship Id="rId5" Type="http://schemas.openxmlformats.org/officeDocument/2006/relationships/oleObject" Target="../embeddings/oleObject110.bin"/><Relationship Id="rId10" Type="http://schemas.openxmlformats.org/officeDocument/2006/relationships/image" Target="../media/image139.wmf"/><Relationship Id="rId4" Type="http://schemas.openxmlformats.org/officeDocument/2006/relationships/image" Target="../media/image136.wmf"/><Relationship Id="rId9" Type="http://schemas.openxmlformats.org/officeDocument/2006/relationships/oleObject" Target="../embeddings/oleObject112.bin"/><Relationship Id="rId14" Type="http://schemas.openxmlformats.org/officeDocument/2006/relationships/image" Target="../media/image141.wmf"/></Relationships>
</file>

<file path=ppt/slides/_rels/slide34.xml.rels><?xml version="1.0" encoding="UTF-8" standalone="yes"?>
<Relationships xmlns="http://schemas.openxmlformats.org/package/2006/relationships"><Relationship Id="rId8" Type="http://schemas.openxmlformats.org/officeDocument/2006/relationships/image" Target="../media/image144.wmf"/><Relationship Id="rId3" Type="http://schemas.openxmlformats.org/officeDocument/2006/relationships/oleObject" Target="../embeddings/oleObject115.bin"/><Relationship Id="rId7" Type="http://schemas.openxmlformats.org/officeDocument/2006/relationships/oleObject" Target="../embeddings/oleObject117.bin"/><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143.wmf"/><Relationship Id="rId5" Type="http://schemas.openxmlformats.org/officeDocument/2006/relationships/oleObject" Target="../embeddings/oleObject116.bin"/><Relationship Id="rId10" Type="http://schemas.openxmlformats.org/officeDocument/2006/relationships/image" Target="../media/image145.wmf"/><Relationship Id="rId4" Type="http://schemas.openxmlformats.org/officeDocument/2006/relationships/image" Target="../media/image142.wmf"/><Relationship Id="rId9" Type="http://schemas.openxmlformats.org/officeDocument/2006/relationships/oleObject" Target="../embeddings/oleObject118.bin"/></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119.bin"/><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147.wmf"/><Relationship Id="rId5" Type="http://schemas.openxmlformats.org/officeDocument/2006/relationships/oleObject" Target="../embeddings/oleObject120.bin"/><Relationship Id="rId4" Type="http://schemas.openxmlformats.org/officeDocument/2006/relationships/image" Target="../media/image146.wmf"/></Relationships>
</file>

<file path=ppt/slides/_rels/slide36.xml.rels><?xml version="1.0" encoding="UTF-8" standalone="yes"?>
<Relationships xmlns="http://schemas.openxmlformats.org/package/2006/relationships"><Relationship Id="rId8" Type="http://schemas.openxmlformats.org/officeDocument/2006/relationships/image" Target="../media/image150.wmf"/><Relationship Id="rId13" Type="http://schemas.openxmlformats.org/officeDocument/2006/relationships/oleObject" Target="../embeddings/oleObject126.bin"/><Relationship Id="rId3" Type="http://schemas.openxmlformats.org/officeDocument/2006/relationships/oleObject" Target="../embeddings/oleObject121.bin"/><Relationship Id="rId7" Type="http://schemas.openxmlformats.org/officeDocument/2006/relationships/oleObject" Target="../embeddings/oleObject123.bin"/><Relationship Id="rId12" Type="http://schemas.openxmlformats.org/officeDocument/2006/relationships/image" Target="../media/image152.wmf"/><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openxmlformats.org/officeDocument/2006/relationships/image" Target="../media/image149.wmf"/><Relationship Id="rId11" Type="http://schemas.openxmlformats.org/officeDocument/2006/relationships/oleObject" Target="../embeddings/oleObject125.bin"/><Relationship Id="rId5" Type="http://schemas.openxmlformats.org/officeDocument/2006/relationships/oleObject" Target="../embeddings/oleObject122.bin"/><Relationship Id="rId10" Type="http://schemas.openxmlformats.org/officeDocument/2006/relationships/image" Target="../media/image151.wmf"/><Relationship Id="rId4" Type="http://schemas.openxmlformats.org/officeDocument/2006/relationships/image" Target="../media/image148.wmf"/><Relationship Id="rId9" Type="http://schemas.openxmlformats.org/officeDocument/2006/relationships/oleObject" Target="../embeddings/oleObject124.bin"/><Relationship Id="rId14" Type="http://schemas.openxmlformats.org/officeDocument/2006/relationships/image" Target="../media/image153.wmf"/></Relationships>
</file>

<file path=ppt/slides/_rels/slide37.xml.rels><?xml version="1.0" encoding="UTF-8" standalone="yes"?>
<Relationships xmlns="http://schemas.openxmlformats.org/package/2006/relationships"><Relationship Id="rId8" Type="http://schemas.openxmlformats.org/officeDocument/2006/relationships/image" Target="../media/image156.png"/><Relationship Id="rId3" Type="http://schemas.openxmlformats.org/officeDocument/2006/relationships/oleObject" Target="../embeddings/oleObject127.bin"/><Relationship Id="rId7" Type="http://schemas.openxmlformats.org/officeDocument/2006/relationships/oleObject" Target="../embeddings/oleObject129.bin"/><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openxmlformats.org/officeDocument/2006/relationships/image" Target="../media/image155.wmf"/><Relationship Id="rId5" Type="http://schemas.openxmlformats.org/officeDocument/2006/relationships/oleObject" Target="../embeddings/oleObject128.bin"/><Relationship Id="rId10" Type="http://schemas.openxmlformats.org/officeDocument/2006/relationships/image" Target="../media/image157.wmf"/><Relationship Id="rId4" Type="http://schemas.openxmlformats.org/officeDocument/2006/relationships/image" Target="../media/image154.wmf"/><Relationship Id="rId9" Type="http://schemas.openxmlformats.org/officeDocument/2006/relationships/oleObject" Target="../embeddings/oleObject130.bin"/></Relationships>
</file>

<file path=ppt/slides/_rels/slide38.xml.rels><?xml version="1.0" encoding="UTF-8" standalone="yes"?>
<Relationships xmlns="http://schemas.openxmlformats.org/package/2006/relationships"><Relationship Id="rId8" Type="http://schemas.openxmlformats.org/officeDocument/2006/relationships/image" Target="../media/image160.png"/><Relationship Id="rId3" Type="http://schemas.openxmlformats.org/officeDocument/2006/relationships/oleObject" Target="../embeddings/oleObject131.bin"/><Relationship Id="rId7" Type="http://schemas.openxmlformats.org/officeDocument/2006/relationships/oleObject" Target="../embeddings/oleObject133.bin"/><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image" Target="../media/image159.wmf"/><Relationship Id="rId5" Type="http://schemas.openxmlformats.org/officeDocument/2006/relationships/oleObject" Target="../embeddings/oleObject132.bin"/><Relationship Id="rId4" Type="http://schemas.openxmlformats.org/officeDocument/2006/relationships/image" Target="../media/image158.wmf"/></Relationships>
</file>

<file path=ppt/slides/_rels/slide39.xml.rels><?xml version="1.0" encoding="UTF-8" standalone="yes"?>
<Relationships xmlns="http://schemas.openxmlformats.org/package/2006/relationships"><Relationship Id="rId8" Type="http://schemas.openxmlformats.org/officeDocument/2006/relationships/oleObject" Target="../embeddings/oleObject136.bin"/><Relationship Id="rId13" Type="http://schemas.openxmlformats.org/officeDocument/2006/relationships/image" Target="../media/image166.wmf"/><Relationship Id="rId3" Type="http://schemas.openxmlformats.org/officeDocument/2006/relationships/oleObject" Target="../embeddings/oleObject134.bin"/><Relationship Id="rId7" Type="http://schemas.openxmlformats.org/officeDocument/2006/relationships/image" Target="../media/image163.wmf"/><Relationship Id="rId12" Type="http://schemas.openxmlformats.org/officeDocument/2006/relationships/oleObject" Target="../embeddings/oleObject138.bin"/><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openxmlformats.org/officeDocument/2006/relationships/oleObject" Target="../embeddings/oleObject135.bin"/><Relationship Id="rId11" Type="http://schemas.openxmlformats.org/officeDocument/2006/relationships/image" Target="../media/image165.wmf"/><Relationship Id="rId5" Type="http://schemas.openxmlformats.org/officeDocument/2006/relationships/image" Target="../media/image162.png"/><Relationship Id="rId10" Type="http://schemas.openxmlformats.org/officeDocument/2006/relationships/oleObject" Target="../embeddings/oleObject137.bin"/><Relationship Id="rId4" Type="http://schemas.openxmlformats.org/officeDocument/2006/relationships/image" Target="../media/image161.wmf"/><Relationship Id="rId9" Type="http://schemas.openxmlformats.org/officeDocument/2006/relationships/image" Target="../media/image164.wmf"/></Relationships>
</file>

<file path=ppt/slides/_rels/slide4.xml.rels><?xml version="1.0" encoding="UTF-8" standalone="yes"?>
<Relationships xmlns="http://schemas.openxmlformats.org/package/2006/relationships"><Relationship Id="rId8" Type="http://schemas.openxmlformats.org/officeDocument/2006/relationships/oleObject" Target="../embeddings/oleObject11.bin"/><Relationship Id="rId13" Type="http://schemas.openxmlformats.org/officeDocument/2006/relationships/image" Target="../media/image16.wmf"/><Relationship Id="rId3" Type="http://schemas.openxmlformats.org/officeDocument/2006/relationships/oleObject" Target="../embeddings/oleObject10.bin"/><Relationship Id="rId7" Type="http://schemas.openxmlformats.org/officeDocument/2006/relationships/image" Target="../media/image13.png"/><Relationship Id="rId12" Type="http://schemas.openxmlformats.org/officeDocument/2006/relationships/oleObject" Target="../embeddings/oleObject13.bin"/><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15.wmf"/><Relationship Id="rId10" Type="http://schemas.openxmlformats.org/officeDocument/2006/relationships/oleObject" Target="../embeddings/oleObject12.bin"/><Relationship Id="rId4" Type="http://schemas.openxmlformats.org/officeDocument/2006/relationships/image" Target="../media/image12.wmf"/><Relationship Id="rId9" Type="http://schemas.openxmlformats.org/officeDocument/2006/relationships/image" Target="../media/image14.wmf"/><Relationship Id="rId14" Type="http://schemas.openxmlformats.org/officeDocument/2006/relationships/image" Target="../media/image17.png"/></Relationships>
</file>

<file path=ppt/slides/_rels/slide40.xml.rels><?xml version="1.0" encoding="UTF-8" standalone="yes"?>
<Relationships xmlns="http://schemas.openxmlformats.org/package/2006/relationships"><Relationship Id="rId8" Type="http://schemas.openxmlformats.org/officeDocument/2006/relationships/image" Target="../media/image169.wmf"/><Relationship Id="rId3" Type="http://schemas.openxmlformats.org/officeDocument/2006/relationships/oleObject" Target="../embeddings/oleObject139.bin"/><Relationship Id="rId7" Type="http://schemas.openxmlformats.org/officeDocument/2006/relationships/oleObject" Target="../embeddings/oleObject141.bin"/><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168.png"/><Relationship Id="rId5" Type="http://schemas.openxmlformats.org/officeDocument/2006/relationships/oleObject" Target="../embeddings/oleObject140.bin"/><Relationship Id="rId4" Type="http://schemas.openxmlformats.org/officeDocument/2006/relationships/image" Target="../media/image167.wmf"/></Relationships>
</file>

<file path=ppt/slides/_rels/slide41.xml.rels><?xml version="1.0" encoding="UTF-8" standalone="yes"?>
<Relationships xmlns="http://schemas.openxmlformats.org/package/2006/relationships"><Relationship Id="rId8" Type="http://schemas.openxmlformats.org/officeDocument/2006/relationships/image" Target="../media/image172.wmf"/><Relationship Id="rId3" Type="http://schemas.openxmlformats.org/officeDocument/2006/relationships/oleObject" Target="../embeddings/oleObject142.bin"/><Relationship Id="rId7" Type="http://schemas.openxmlformats.org/officeDocument/2006/relationships/oleObject" Target="../embeddings/oleObject144.bin"/><Relationship Id="rId2" Type="http://schemas.openxmlformats.org/officeDocument/2006/relationships/notesSlide" Target="../notesSlides/notesSlide36.xml"/><Relationship Id="rId1" Type="http://schemas.openxmlformats.org/officeDocument/2006/relationships/slideLayout" Target="../slideLayouts/slideLayout1.xml"/><Relationship Id="rId6" Type="http://schemas.openxmlformats.org/officeDocument/2006/relationships/image" Target="../media/image171.wmf"/><Relationship Id="rId5" Type="http://schemas.openxmlformats.org/officeDocument/2006/relationships/oleObject" Target="../embeddings/oleObject143.bin"/><Relationship Id="rId4" Type="http://schemas.openxmlformats.org/officeDocument/2006/relationships/image" Target="../media/image170.png"/></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145.bin"/><Relationship Id="rId2" Type="http://schemas.openxmlformats.org/officeDocument/2006/relationships/notesSlide" Target="../notesSlides/notesSlide37.xml"/><Relationship Id="rId1" Type="http://schemas.openxmlformats.org/officeDocument/2006/relationships/slideLayout" Target="../slideLayouts/slideLayout1.xml"/><Relationship Id="rId6" Type="http://schemas.openxmlformats.org/officeDocument/2006/relationships/image" Target="../media/image174.wmf"/><Relationship Id="rId5" Type="http://schemas.openxmlformats.org/officeDocument/2006/relationships/oleObject" Target="../embeddings/oleObject146.bin"/><Relationship Id="rId4" Type="http://schemas.openxmlformats.org/officeDocument/2006/relationships/image" Target="../media/image173.wmf"/></Relationships>
</file>

<file path=ppt/slides/_rels/slide43.xml.rels><?xml version="1.0" encoding="UTF-8" standalone="yes"?>
<Relationships xmlns="http://schemas.openxmlformats.org/package/2006/relationships"><Relationship Id="rId8" Type="http://schemas.openxmlformats.org/officeDocument/2006/relationships/oleObject" Target="../embeddings/oleObject148.bin"/><Relationship Id="rId3" Type="http://schemas.openxmlformats.org/officeDocument/2006/relationships/oleObject" Target="../embeddings/oleObject147.bin"/><Relationship Id="rId7" Type="http://schemas.openxmlformats.org/officeDocument/2006/relationships/image" Target="../media/image178.png"/><Relationship Id="rId2" Type="http://schemas.openxmlformats.org/officeDocument/2006/relationships/notesSlide" Target="../notesSlides/notesSlide38.xml"/><Relationship Id="rId1" Type="http://schemas.openxmlformats.org/officeDocument/2006/relationships/slideLayout" Target="../slideLayouts/slideLayout1.xml"/><Relationship Id="rId6" Type="http://schemas.openxmlformats.org/officeDocument/2006/relationships/image" Target="../media/image177.png"/><Relationship Id="rId5" Type="http://schemas.openxmlformats.org/officeDocument/2006/relationships/image" Target="../media/image176.png"/><Relationship Id="rId10" Type="http://schemas.openxmlformats.org/officeDocument/2006/relationships/image" Target="../media/image180.png"/><Relationship Id="rId4" Type="http://schemas.openxmlformats.org/officeDocument/2006/relationships/image" Target="../media/image175.wmf"/><Relationship Id="rId9" Type="http://schemas.openxmlformats.org/officeDocument/2006/relationships/image" Target="../media/image179.wmf"/></Relationships>
</file>

<file path=ppt/slides/_rels/slide44.xml.rels><?xml version="1.0" encoding="UTF-8" standalone="yes"?>
<Relationships xmlns="http://schemas.openxmlformats.org/package/2006/relationships"><Relationship Id="rId8" Type="http://schemas.openxmlformats.org/officeDocument/2006/relationships/image" Target="../media/image183.wmf"/><Relationship Id="rId3" Type="http://schemas.openxmlformats.org/officeDocument/2006/relationships/oleObject" Target="../embeddings/oleObject149.bin"/><Relationship Id="rId7" Type="http://schemas.openxmlformats.org/officeDocument/2006/relationships/oleObject" Target="../embeddings/oleObject151.bin"/><Relationship Id="rId2" Type="http://schemas.openxmlformats.org/officeDocument/2006/relationships/notesSlide" Target="../notesSlides/notesSlide39.xml"/><Relationship Id="rId1" Type="http://schemas.openxmlformats.org/officeDocument/2006/relationships/slideLayout" Target="../slideLayouts/slideLayout1.xml"/><Relationship Id="rId6" Type="http://schemas.openxmlformats.org/officeDocument/2006/relationships/image" Target="../media/image182.wmf"/><Relationship Id="rId5" Type="http://schemas.openxmlformats.org/officeDocument/2006/relationships/oleObject" Target="../embeddings/oleObject150.bin"/><Relationship Id="rId4" Type="http://schemas.openxmlformats.org/officeDocument/2006/relationships/image" Target="../media/image181.wmf"/></Relationships>
</file>

<file path=ppt/slides/_rels/slide45.xml.rels><?xml version="1.0" encoding="UTF-8" standalone="yes"?>
<Relationships xmlns="http://schemas.openxmlformats.org/package/2006/relationships"><Relationship Id="rId8" Type="http://schemas.openxmlformats.org/officeDocument/2006/relationships/image" Target="../media/image186.wmf"/><Relationship Id="rId3" Type="http://schemas.openxmlformats.org/officeDocument/2006/relationships/oleObject" Target="../embeddings/oleObject152.bin"/><Relationship Id="rId7" Type="http://schemas.openxmlformats.org/officeDocument/2006/relationships/oleObject" Target="../embeddings/oleObject154.bin"/><Relationship Id="rId2" Type="http://schemas.openxmlformats.org/officeDocument/2006/relationships/notesSlide" Target="../notesSlides/notesSlide40.xml"/><Relationship Id="rId1" Type="http://schemas.openxmlformats.org/officeDocument/2006/relationships/slideLayout" Target="../slideLayouts/slideLayout1.xml"/><Relationship Id="rId6" Type="http://schemas.openxmlformats.org/officeDocument/2006/relationships/image" Target="../media/image185.wmf"/><Relationship Id="rId5" Type="http://schemas.openxmlformats.org/officeDocument/2006/relationships/oleObject" Target="../embeddings/oleObject153.bin"/><Relationship Id="rId10" Type="http://schemas.openxmlformats.org/officeDocument/2006/relationships/image" Target="../media/image187.wmf"/><Relationship Id="rId4" Type="http://schemas.openxmlformats.org/officeDocument/2006/relationships/image" Target="../media/image184.wmf"/><Relationship Id="rId9" Type="http://schemas.openxmlformats.org/officeDocument/2006/relationships/oleObject" Target="../embeddings/oleObject155.bin"/></Relationships>
</file>

<file path=ppt/slides/_rels/slide46.xml.rels><?xml version="1.0" encoding="UTF-8" standalone="yes"?>
<Relationships xmlns="http://schemas.openxmlformats.org/package/2006/relationships"><Relationship Id="rId8" Type="http://schemas.openxmlformats.org/officeDocument/2006/relationships/image" Target="../media/image191.png"/><Relationship Id="rId13" Type="http://schemas.openxmlformats.org/officeDocument/2006/relationships/image" Target="../media/image192.wmf"/><Relationship Id="rId18" Type="http://schemas.openxmlformats.org/officeDocument/2006/relationships/oleObject" Target="../embeddings/oleObject161.bin"/><Relationship Id="rId3" Type="http://schemas.openxmlformats.org/officeDocument/2006/relationships/image" Target="../media/image188.png"/><Relationship Id="rId21" Type="http://schemas.openxmlformats.org/officeDocument/2006/relationships/image" Target="../media/image1890.png"/><Relationship Id="rId7" Type="http://schemas.openxmlformats.org/officeDocument/2006/relationships/image" Target="../media/image190.emf"/><Relationship Id="rId12" Type="http://schemas.openxmlformats.org/officeDocument/2006/relationships/oleObject" Target="../embeddings/oleObject158.bin"/><Relationship Id="rId17" Type="http://schemas.openxmlformats.org/officeDocument/2006/relationships/image" Target="../media/image194.emf"/><Relationship Id="rId2" Type="http://schemas.openxmlformats.org/officeDocument/2006/relationships/notesSlide" Target="../notesSlides/notesSlide41.xml"/><Relationship Id="rId16" Type="http://schemas.openxmlformats.org/officeDocument/2006/relationships/oleObject" Target="../embeddings/oleObject160.bin"/><Relationship Id="rId20" Type="http://schemas.openxmlformats.org/officeDocument/2006/relationships/customXml" Target="../ink/ink21.xml"/><Relationship Id="rId1" Type="http://schemas.openxmlformats.org/officeDocument/2006/relationships/slideLayout" Target="../slideLayouts/slideLayout1.xml"/><Relationship Id="rId6" Type="http://schemas.openxmlformats.org/officeDocument/2006/relationships/oleObject" Target="../embeddings/oleObject157.bin"/><Relationship Id="rId11" Type="http://schemas.openxmlformats.org/officeDocument/2006/relationships/image" Target="../media/image1880.png"/><Relationship Id="rId5" Type="http://schemas.openxmlformats.org/officeDocument/2006/relationships/image" Target="../media/image189.wmf"/><Relationship Id="rId15" Type="http://schemas.openxmlformats.org/officeDocument/2006/relationships/image" Target="../media/image193.emf"/><Relationship Id="rId23" Type="http://schemas.openxmlformats.org/officeDocument/2006/relationships/image" Target="../media/image196.emf"/><Relationship Id="rId19" Type="http://schemas.openxmlformats.org/officeDocument/2006/relationships/image" Target="../media/image195.emf"/><Relationship Id="rId4" Type="http://schemas.openxmlformats.org/officeDocument/2006/relationships/oleObject" Target="../embeddings/oleObject156.bin"/><Relationship Id="rId9" Type="http://schemas.openxmlformats.org/officeDocument/2006/relationships/customXml" Target="../ink/ink20.xml"/><Relationship Id="rId14" Type="http://schemas.openxmlformats.org/officeDocument/2006/relationships/oleObject" Target="../embeddings/oleObject159.bin"/><Relationship Id="rId22" Type="http://schemas.openxmlformats.org/officeDocument/2006/relationships/oleObject" Target="../embeddings/oleObject162.bin"/></Relationships>
</file>

<file path=ppt/slides/_rels/slide47.xml.rels><?xml version="1.0" encoding="UTF-8" standalone="yes"?>
<Relationships xmlns="http://schemas.openxmlformats.org/package/2006/relationships"><Relationship Id="rId8" Type="http://schemas.openxmlformats.org/officeDocument/2006/relationships/image" Target="../media/image200.png"/><Relationship Id="rId13" Type="http://schemas.openxmlformats.org/officeDocument/2006/relationships/oleObject" Target="../embeddings/oleObject167.bin"/><Relationship Id="rId3" Type="http://schemas.openxmlformats.org/officeDocument/2006/relationships/image" Target="../media/image197.png"/><Relationship Id="rId7" Type="http://schemas.openxmlformats.org/officeDocument/2006/relationships/image" Target="../media/image199.wmf"/><Relationship Id="rId12" Type="http://schemas.openxmlformats.org/officeDocument/2006/relationships/image" Target="../media/image202.wmf"/><Relationship Id="rId2" Type="http://schemas.openxmlformats.org/officeDocument/2006/relationships/notesSlide" Target="../notesSlides/notesSlide42.xml"/><Relationship Id="rId16" Type="http://schemas.openxmlformats.org/officeDocument/2006/relationships/image" Target="../media/image204.wmf"/><Relationship Id="rId1" Type="http://schemas.openxmlformats.org/officeDocument/2006/relationships/slideLayout" Target="../slideLayouts/slideLayout1.xml"/><Relationship Id="rId6" Type="http://schemas.openxmlformats.org/officeDocument/2006/relationships/oleObject" Target="../embeddings/oleObject164.bin"/><Relationship Id="rId11" Type="http://schemas.openxmlformats.org/officeDocument/2006/relationships/oleObject" Target="../embeddings/oleObject166.bin"/><Relationship Id="rId5" Type="http://schemas.openxmlformats.org/officeDocument/2006/relationships/image" Target="../media/image198.wmf"/><Relationship Id="rId15" Type="http://schemas.openxmlformats.org/officeDocument/2006/relationships/oleObject" Target="../embeddings/oleObject168.bin"/><Relationship Id="rId10" Type="http://schemas.openxmlformats.org/officeDocument/2006/relationships/image" Target="../media/image201.wmf"/><Relationship Id="rId4" Type="http://schemas.openxmlformats.org/officeDocument/2006/relationships/oleObject" Target="../embeddings/oleObject163.bin"/><Relationship Id="rId9" Type="http://schemas.openxmlformats.org/officeDocument/2006/relationships/oleObject" Target="../embeddings/oleObject165.bin"/><Relationship Id="rId14" Type="http://schemas.openxmlformats.org/officeDocument/2006/relationships/image" Target="../media/image203.wmf"/></Relationships>
</file>

<file path=ppt/slides/_rels/slide48.xml.rels><?xml version="1.0" encoding="UTF-8" standalone="yes"?>
<Relationships xmlns="http://schemas.openxmlformats.org/package/2006/relationships"><Relationship Id="rId3" Type="http://schemas.openxmlformats.org/officeDocument/2006/relationships/image" Target="../media/image205.png"/><Relationship Id="rId2" Type="http://schemas.openxmlformats.org/officeDocument/2006/relationships/notesSlide" Target="../notesSlides/notesSlide43.xml"/><Relationship Id="rId1" Type="http://schemas.openxmlformats.org/officeDocument/2006/relationships/slideLayout" Target="../slideLayouts/slideLayout1.xml"/><Relationship Id="rId4" Type="http://schemas.openxmlformats.org/officeDocument/2006/relationships/image" Target="../media/image206.png"/></Relationships>
</file>

<file path=ppt/slides/_rels/slide49.xml.rels><?xml version="1.0" encoding="UTF-8" standalone="yes"?>
<Relationships xmlns="http://schemas.openxmlformats.org/package/2006/relationships"><Relationship Id="rId3" Type="http://schemas.openxmlformats.org/officeDocument/2006/relationships/image" Target="../media/image207.png"/><Relationship Id="rId2" Type="http://schemas.openxmlformats.org/officeDocument/2006/relationships/notesSlide" Target="../notesSlides/notesSlide44.xml"/><Relationship Id="rId1" Type="http://schemas.openxmlformats.org/officeDocument/2006/relationships/slideLayout" Target="../slideLayouts/slideLayout1.xml"/><Relationship Id="rId4" Type="http://schemas.openxmlformats.org/officeDocument/2006/relationships/image" Target="../media/image208.png"/></Relationships>
</file>

<file path=ppt/slides/_rels/slide5.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oleObject" Target="../embeddings/oleObject14.bin"/><Relationship Id="rId7" Type="http://schemas.openxmlformats.org/officeDocument/2006/relationships/oleObject" Target="../embeddings/oleObject16.bin"/><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9.wmf"/><Relationship Id="rId5" Type="http://schemas.openxmlformats.org/officeDocument/2006/relationships/oleObject" Target="../embeddings/oleObject15.bin"/><Relationship Id="rId4" Type="http://schemas.openxmlformats.org/officeDocument/2006/relationships/image" Target="../media/image18.wmf"/></Relationships>
</file>

<file path=ppt/slides/_rels/slide50.xml.rels><?xml version="1.0" encoding="UTF-8" standalone="yes"?>
<Relationships xmlns="http://schemas.openxmlformats.org/package/2006/relationships"><Relationship Id="rId8" Type="http://schemas.openxmlformats.org/officeDocument/2006/relationships/image" Target="../media/image212.png"/><Relationship Id="rId3" Type="http://schemas.openxmlformats.org/officeDocument/2006/relationships/oleObject" Target="../embeddings/oleObject169.bin"/><Relationship Id="rId7" Type="http://schemas.openxmlformats.org/officeDocument/2006/relationships/image" Target="../media/image211.wmf"/><Relationship Id="rId2" Type="http://schemas.openxmlformats.org/officeDocument/2006/relationships/notesSlide" Target="../notesSlides/notesSlide45.xml"/><Relationship Id="rId1" Type="http://schemas.openxmlformats.org/officeDocument/2006/relationships/slideLayout" Target="../slideLayouts/slideLayout1.xml"/><Relationship Id="rId6" Type="http://schemas.openxmlformats.org/officeDocument/2006/relationships/oleObject" Target="../embeddings/oleObject170.bin"/><Relationship Id="rId5" Type="http://schemas.openxmlformats.org/officeDocument/2006/relationships/image" Target="../media/image210.png"/><Relationship Id="rId4" Type="http://schemas.openxmlformats.org/officeDocument/2006/relationships/image" Target="../media/image209.wmf"/></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8" Type="http://schemas.openxmlformats.org/officeDocument/2006/relationships/oleObject" Target="../embeddings/oleObject173.bin"/><Relationship Id="rId3" Type="http://schemas.openxmlformats.org/officeDocument/2006/relationships/image" Target="../media/image213.png"/><Relationship Id="rId7" Type="http://schemas.openxmlformats.org/officeDocument/2006/relationships/image" Target="../media/image215.wmf"/><Relationship Id="rId2" Type="http://schemas.openxmlformats.org/officeDocument/2006/relationships/notesSlide" Target="../notesSlides/notesSlide47.xml"/><Relationship Id="rId1" Type="http://schemas.openxmlformats.org/officeDocument/2006/relationships/slideLayout" Target="../slideLayouts/slideLayout1.xml"/><Relationship Id="rId6" Type="http://schemas.openxmlformats.org/officeDocument/2006/relationships/oleObject" Target="../embeddings/oleObject172.bin"/><Relationship Id="rId11" Type="http://schemas.openxmlformats.org/officeDocument/2006/relationships/image" Target="../media/image217.wmf"/><Relationship Id="rId5" Type="http://schemas.openxmlformats.org/officeDocument/2006/relationships/image" Target="../media/image214.wmf"/><Relationship Id="rId10" Type="http://schemas.openxmlformats.org/officeDocument/2006/relationships/oleObject" Target="../embeddings/oleObject174.bin"/><Relationship Id="rId4" Type="http://schemas.openxmlformats.org/officeDocument/2006/relationships/oleObject" Target="../embeddings/oleObject171.bin"/><Relationship Id="rId9" Type="http://schemas.openxmlformats.org/officeDocument/2006/relationships/image" Target="../media/image216.wmf"/></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8" Type="http://schemas.openxmlformats.org/officeDocument/2006/relationships/image" Target="../media/image220.wmf"/><Relationship Id="rId3" Type="http://schemas.openxmlformats.org/officeDocument/2006/relationships/oleObject" Target="../embeddings/oleObject175.bin"/><Relationship Id="rId7" Type="http://schemas.openxmlformats.org/officeDocument/2006/relationships/oleObject" Target="../embeddings/oleObject177.bin"/><Relationship Id="rId12" Type="http://schemas.openxmlformats.org/officeDocument/2006/relationships/image" Target="../media/image222.wmf"/><Relationship Id="rId2" Type="http://schemas.openxmlformats.org/officeDocument/2006/relationships/notesSlide" Target="../notesSlides/notesSlide49.xml"/><Relationship Id="rId1" Type="http://schemas.openxmlformats.org/officeDocument/2006/relationships/slideLayout" Target="../slideLayouts/slideLayout1.xml"/><Relationship Id="rId6" Type="http://schemas.openxmlformats.org/officeDocument/2006/relationships/image" Target="../media/image219.wmf"/><Relationship Id="rId11" Type="http://schemas.openxmlformats.org/officeDocument/2006/relationships/oleObject" Target="../embeddings/oleObject179.bin"/><Relationship Id="rId5" Type="http://schemas.openxmlformats.org/officeDocument/2006/relationships/oleObject" Target="../embeddings/oleObject176.bin"/><Relationship Id="rId10" Type="http://schemas.openxmlformats.org/officeDocument/2006/relationships/image" Target="../media/image221.wmf"/><Relationship Id="rId4" Type="http://schemas.openxmlformats.org/officeDocument/2006/relationships/image" Target="../media/image218.wmf"/><Relationship Id="rId9" Type="http://schemas.openxmlformats.org/officeDocument/2006/relationships/oleObject" Target="../embeddings/oleObject178.bin"/></Relationships>
</file>

<file path=ppt/slides/_rels/slide55.xml.rels><?xml version="1.0" encoding="UTF-8" standalone="yes"?>
<Relationships xmlns="http://schemas.openxmlformats.org/package/2006/relationships"><Relationship Id="rId8" Type="http://schemas.openxmlformats.org/officeDocument/2006/relationships/oleObject" Target="../embeddings/oleObject182.bin"/><Relationship Id="rId3" Type="http://schemas.openxmlformats.org/officeDocument/2006/relationships/oleObject" Target="../embeddings/oleObject180.bin"/><Relationship Id="rId7" Type="http://schemas.openxmlformats.org/officeDocument/2006/relationships/image" Target="../media/image224.wmf"/><Relationship Id="rId2" Type="http://schemas.openxmlformats.org/officeDocument/2006/relationships/notesSlide" Target="../notesSlides/notesSlide50.xml"/><Relationship Id="rId1" Type="http://schemas.openxmlformats.org/officeDocument/2006/relationships/slideLayout" Target="../slideLayouts/slideLayout1.xml"/><Relationship Id="rId6" Type="http://schemas.openxmlformats.org/officeDocument/2006/relationships/oleObject" Target="../embeddings/oleObject181.bin"/><Relationship Id="rId5" Type="http://schemas.openxmlformats.org/officeDocument/2006/relationships/image" Target="../media/image213.png"/><Relationship Id="rId4" Type="http://schemas.openxmlformats.org/officeDocument/2006/relationships/image" Target="../media/image223.wmf"/><Relationship Id="rId9" Type="http://schemas.openxmlformats.org/officeDocument/2006/relationships/image" Target="../media/image225.wmf"/></Relationships>
</file>

<file path=ppt/slides/_rels/slide56.xml.rels><?xml version="1.0" encoding="UTF-8" standalone="yes"?>
<Relationships xmlns="http://schemas.openxmlformats.org/package/2006/relationships"><Relationship Id="rId3" Type="http://schemas.openxmlformats.org/officeDocument/2006/relationships/image" Target="../media/image213.png"/><Relationship Id="rId7" Type="http://schemas.openxmlformats.org/officeDocument/2006/relationships/image" Target="../media/image227.wmf"/><Relationship Id="rId2" Type="http://schemas.openxmlformats.org/officeDocument/2006/relationships/notesSlide" Target="../notesSlides/notesSlide51.xml"/><Relationship Id="rId1" Type="http://schemas.openxmlformats.org/officeDocument/2006/relationships/slideLayout" Target="../slideLayouts/slideLayout1.xml"/><Relationship Id="rId6" Type="http://schemas.openxmlformats.org/officeDocument/2006/relationships/oleObject" Target="../embeddings/oleObject184.bin"/><Relationship Id="rId5" Type="http://schemas.openxmlformats.org/officeDocument/2006/relationships/image" Target="../media/image226.wmf"/><Relationship Id="rId4" Type="http://schemas.openxmlformats.org/officeDocument/2006/relationships/oleObject" Target="../embeddings/oleObject183.bin"/></Relationships>
</file>

<file path=ppt/slides/_rels/slide57.xml.rels><?xml version="1.0" encoding="UTF-8" standalone="yes"?>
<Relationships xmlns="http://schemas.openxmlformats.org/package/2006/relationships"><Relationship Id="rId8" Type="http://schemas.openxmlformats.org/officeDocument/2006/relationships/oleObject" Target="../embeddings/oleObject187.bin"/><Relationship Id="rId3" Type="http://schemas.openxmlformats.org/officeDocument/2006/relationships/image" Target="../media/image213.png"/><Relationship Id="rId7" Type="http://schemas.openxmlformats.org/officeDocument/2006/relationships/image" Target="../media/image229.wmf"/><Relationship Id="rId2" Type="http://schemas.openxmlformats.org/officeDocument/2006/relationships/notesSlide" Target="../notesSlides/notesSlide52.xml"/><Relationship Id="rId1" Type="http://schemas.openxmlformats.org/officeDocument/2006/relationships/slideLayout" Target="../slideLayouts/slideLayout1.xml"/><Relationship Id="rId6" Type="http://schemas.openxmlformats.org/officeDocument/2006/relationships/oleObject" Target="../embeddings/oleObject186.bin"/><Relationship Id="rId5" Type="http://schemas.openxmlformats.org/officeDocument/2006/relationships/image" Target="../media/image228.wmf"/><Relationship Id="rId4" Type="http://schemas.openxmlformats.org/officeDocument/2006/relationships/oleObject" Target="../embeddings/oleObject185.bin"/><Relationship Id="rId9" Type="http://schemas.openxmlformats.org/officeDocument/2006/relationships/image" Target="../media/image230.wmf"/></Relationships>
</file>

<file path=ppt/slides/_rels/slide58.xml.rels><?xml version="1.0" encoding="UTF-8" standalone="yes"?>
<Relationships xmlns="http://schemas.openxmlformats.org/package/2006/relationships"><Relationship Id="rId8" Type="http://schemas.openxmlformats.org/officeDocument/2006/relationships/oleObject" Target="../embeddings/oleObject190.bin"/><Relationship Id="rId3" Type="http://schemas.openxmlformats.org/officeDocument/2006/relationships/image" Target="../media/image213.png"/><Relationship Id="rId7" Type="http://schemas.openxmlformats.org/officeDocument/2006/relationships/image" Target="../media/image232.wmf"/><Relationship Id="rId2" Type="http://schemas.openxmlformats.org/officeDocument/2006/relationships/notesSlide" Target="../notesSlides/notesSlide53.xml"/><Relationship Id="rId1" Type="http://schemas.openxmlformats.org/officeDocument/2006/relationships/slideLayout" Target="../slideLayouts/slideLayout1.xml"/><Relationship Id="rId6" Type="http://schemas.openxmlformats.org/officeDocument/2006/relationships/oleObject" Target="../embeddings/oleObject189.bin"/><Relationship Id="rId5" Type="http://schemas.openxmlformats.org/officeDocument/2006/relationships/image" Target="../media/image231.wmf"/><Relationship Id="rId4" Type="http://schemas.openxmlformats.org/officeDocument/2006/relationships/oleObject" Target="../embeddings/oleObject188.bin"/><Relationship Id="rId9" Type="http://schemas.openxmlformats.org/officeDocument/2006/relationships/image" Target="../media/image233.wmf"/></Relationships>
</file>

<file path=ppt/slides/_rels/slide59.xml.rels><?xml version="1.0" encoding="UTF-8" standalone="yes"?>
<Relationships xmlns="http://schemas.openxmlformats.org/package/2006/relationships"><Relationship Id="rId3" Type="http://schemas.openxmlformats.org/officeDocument/2006/relationships/image" Target="../media/image213.png"/><Relationship Id="rId7" Type="http://schemas.openxmlformats.org/officeDocument/2006/relationships/image" Target="../media/image235.wmf"/><Relationship Id="rId2" Type="http://schemas.openxmlformats.org/officeDocument/2006/relationships/notesSlide" Target="../notesSlides/notesSlide54.xml"/><Relationship Id="rId1" Type="http://schemas.openxmlformats.org/officeDocument/2006/relationships/slideLayout" Target="../slideLayouts/slideLayout1.xml"/><Relationship Id="rId6" Type="http://schemas.openxmlformats.org/officeDocument/2006/relationships/oleObject" Target="../embeddings/oleObject192.bin"/><Relationship Id="rId5" Type="http://schemas.openxmlformats.org/officeDocument/2006/relationships/image" Target="../media/image234.wmf"/><Relationship Id="rId4" Type="http://schemas.openxmlformats.org/officeDocument/2006/relationships/oleObject" Target="../embeddings/oleObject191.bin"/></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oleObject" Target="../embeddings/oleObject18.bin"/><Relationship Id="rId4" Type="http://schemas.openxmlformats.org/officeDocument/2006/relationships/image" Target="../media/image21.wmf"/></Relationships>
</file>

<file path=ppt/slides/_rels/slide60.xml.rels><?xml version="1.0" encoding="UTF-8" standalone="yes"?>
<Relationships xmlns="http://schemas.openxmlformats.org/package/2006/relationships"><Relationship Id="rId3" Type="http://schemas.openxmlformats.org/officeDocument/2006/relationships/oleObject" Target="../embeddings/oleObject193.bin"/><Relationship Id="rId2" Type="http://schemas.openxmlformats.org/officeDocument/2006/relationships/notesSlide" Target="../notesSlides/notesSlide55.xml"/><Relationship Id="rId1" Type="http://schemas.openxmlformats.org/officeDocument/2006/relationships/slideLayout" Target="../slideLayouts/slideLayout1.xml"/><Relationship Id="rId6" Type="http://schemas.openxmlformats.org/officeDocument/2006/relationships/image" Target="../media/image237.wmf"/><Relationship Id="rId5" Type="http://schemas.openxmlformats.org/officeDocument/2006/relationships/oleObject" Target="../embeddings/oleObject194.bin"/><Relationship Id="rId4" Type="http://schemas.openxmlformats.org/officeDocument/2006/relationships/image" Target="../media/image236.wmf"/></Relationships>
</file>

<file path=ppt/slides/_rels/slide61.xml.rels><?xml version="1.0" encoding="UTF-8" standalone="yes"?>
<Relationships xmlns="http://schemas.openxmlformats.org/package/2006/relationships"><Relationship Id="rId8" Type="http://schemas.openxmlformats.org/officeDocument/2006/relationships/image" Target="../media/image240.wmf"/><Relationship Id="rId13" Type="http://schemas.openxmlformats.org/officeDocument/2006/relationships/oleObject" Target="../embeddings/oleObject200.bin"/><Relationship Id="rId3" Type="http://schemas.openxmlformats.org/officeDocument/2006/relationships/oleObject" Target="../embeddings/oleObject195.bin"/><Relationship Id="rId7" Type="http://schemas.openxmlformats.org/officeDocument/2006/relationships/oleObject" Target="../embeddings/oleObject197.bin"/><Relationship Id="rId12" Type="http://schemas.openxmlformats.org/officeDocument/2006/relationships/image" Target="../media/image242.wmf"/><Relationship Id="rId2" Type="http://schemas.openxmlformats.org/officeDocument/2006/relationships/notesSlide" Target="../notesSlides/notesSlide56.xml"/><Relationship Id="rId1" Type="http://schemas.openxmlformats.org/officeDocument/2006/relationships/slideLayout" Target="../slideLayouts/slideLayout1.xml"/><Relationship Id="rId6" Type="http://schemas.openxmlformats.org/officeDocument/2006/relationships/image" Target="../media/image239.wmf"/><Relationship Id="rId11" Type="http://schemas.openxmlformats.org/officeDocument/2006/relationships/oleObject" Target="../embeddings/oleObject199.bin"/><Relationship Id="rId5" Type="http://schemas.openxmlformats.org/officeDocument/2006/relationships/oleObject" Target="../embeddings/oleObject196.bin"/><Relationship Id="rId10" Type="http://schemas.openxmlformats.org/officeDocument/2006/relationships/image" Target="../media/image241.wmf"/><Relationship Id="rId4" Type="http://schemas.openxmlformats.org/officeDocument/2006/relationships/image" Target="../media/image238.wmf"/><Relationship Id="rId9" Type="http://schemas.openxmlformats.org/officeDocument/2006/relationships/oleObject" Target="../embeddings/oleObject198.bin"/><Relationship Id="rId14" Type="http://schemas.openxmlformats.org/officeDocument/2006/relationships/image" Target="../media/image243.wmf"/></Relationships>
</file>

<file path=ppt/slides/_rels/slide62.xml.rels><?xml version="1.0" encoding="UTF-8" standalone="yes"?>
<Relationships xmlns="http://schemas.openxmlformats.org/package/2006/relationships"><Relationship Id="rId8" Type="http://schemas.openxmlformats.org/officeDocument/2006/relationships/oleObject" Target="../embeddings/oleObject203.bin"/><Relationship Id="rId3" Type="http://schemas.openxmlformats.org/officeDocument/2006/relationships/oleObject" Target="../embeddings/oleObject201.bin"/><Relationship Id="rId7" Type="http://schemas.openxmlformats.org/officeDocument/2006/relationships/image" Target="../media/image246.wmf"/><Relationship Id="rId2" Type="http://schemas.openxmlformats.org/officeDocument/2006/relationships/notesSlide" Target="../notesSlides/notesSlide57.xml"/><Relationship Id="rId1" Type="http://schemas.openxmlformats.org/officeDocument/2006/relationships/slideLayout" Target="../slideLayouts/slideLayout1.xml"/><Relationship Id="rId6" Type="http://schemas.openxmlformats.org/officeDocument/2006/relationships/oleObject" Target="../embeddings/oleObject202.bin"/><Relationship Id="rId11" Type="http://schemas.openxmlformats.org/officeDocument/2006/relationships/image" Target="../media/image248.wmf"/><Relationship Id="rId5" Type="http://schemas.openxmlformats.org/officeDocument/2006/relationships/image" Target="../media/image245.png"/><Relationship Id="rId10" Type="http://schemas.openxmlformats.org/officeDocument/2006/relationships/oleObject" Target="../embeddings/oleObject204.bin"/><Relationship Id="rId4" Type="http://schemas.openxmlformats.org/officeDocument/2006/relationships/image" Target="../media/image244.wmf"/><Relationship Id="rId9" Type="http://schemas.openxmlformats.org/officeDocument/2006/relationships/image" Target="../media/image247.wmf"/></Relationships>
</file>

<file path=ppt/slides/_rels/slide63.xml.rels><?xml version="1.0" encoding="UTF-8" standalone="yes"?>
<Relationships xmlns="http://schemas.openxmlformats.org/package/2006/relationships"><Relationship Id="rId8" Type="http://schemas.openxmlformats.org/officeDocument/2006/relationships/image" Target="../media/image251.wmf"/><Relationship Id="rId13" Type="http://schemas.openxmlformats.org/officeDocument/2006/relationships/oleObject" Target="../embeddings/oleObject210.bin"/><Relationship Id="rId3" Type="http://schemas.openxmlformats.org/officeDocument/2006/relationships/oleObject" Target="../embeddings/oleObject205.bin"/><Relationship Id="rId7" Type="http://schemas.openxmlformats.org/officeDocument/2006/relationships/oleObject" Target="../embeddings/oleObject207.bin"/><Relationship Id="rId12" Type="http://schemas.openxmlformats.org/officeDocument/2006/relationships/image" Target="../media/image253.wmf"/><Relationship Id="rId2" Type="http://schemas.openxmlformats.org/officeDocument/2006/relationships/notesSlide" Target="../notesSlides/notesSlide58.xml"/><Relationship Id="rId1" Type="http://schemas.openxmlformats.org/officeDocument/2006/relationships/slideLayout" Target="../slideLayouts/slideLayout1.xml"/><Relationship Id="rId6" Type="http://schemas.openxmlformats.org/officeDocument/2006/relationships/image" Target="../media/image250.wmf"/><Relationship Id="rId11" Type="http://schemas.openxmlformats.org/officeDocument/2006/relationships/oleObject" Target="../embeddings/oleObject209.bin"/><Relationship Id="rId5" Type="http://schemas.openxmlformats.org/officeDocument/2006/relationships/oleObject" Target="../embeddings/oleObject206.bin"/><Relationship Id="rId10" Type="http://schemas.openxmlformats.org/officeDocument/2006/relationships/image" Target="../media/image252.wmf"/><Relationship Id="rId4" Type="http://schemas.openxmlformats.org/officeDocument/2006/relationships/image" Target="../media/image249.wmf"/><Relationship Id="rId9" Type="http://schemas.openxmlformats.org/officeDocument/2006/relationships/oleObject" Target="../embeddings/oleObject208.bin"/><Relationship Id="rId14" Type="http://schemas.openxmlformats.org/officeDocument/2006/relationships/image" Target="../media/image254.wmf"/></Relationships>
</file>

<file path=ppt/slides/_rels/slide64.xml.rels><?xml version="1.0" encoding="UTF-8" standalone="yes"?>
<Relationships xmlns="http://schemas.openxmlformats.org/package/2006/relationships"><Relationship Id="rId8" Type="http://schemas.openxmlformats.org/officeDocument/2006/relationships/image" Target="../media/image257.wmf"/><Relationship Id="rId3" Type="http://schemas.openxmlformats.org/officeDocument/2006/relationships/oleObject" Target="../embeddings/oleObject211.bin"/><Relationship Id="rId7" Type="http://schemas.openxmlformats.org/officeDocument/2006/relationships/oleObject" Target="../embeddings/oleObject213.bin"/><Relationship Id="rId2" Type="http://schemas.openxmlformats.org/officeDocument/2006/relationships/notesSlide" Target="../notesSlides/notesSlide59.xml"/><Relationship Id="rId1" Type="http://schemas.openxmlformats.org/officeDocument/2006/relationships/slideLayout" Target="../slideLayouts/slideLayout1.xml"/><Relationship Id="rId6" Type="http://schemas.openxmlformats.org/officeDocument/2006/relationships/image" Target="../media/image256.wmf"/><Relationship Id="rId5" Type="http://schemas.openxmlformats.org/officeDocument/2006/relationships/oleObject" Target="../embeddings/oleObject212.bin"/><Relationship Id="rId4" Type="http://schemas.openxmlformats.org/officeDocument/2006/relationships/image" Target="../media/image255.wmf"/><Relationship Id="rId9" Type="http://schemas.openxmlformats.org/officeDocument/2006/relationships/image" Target="../media/image258.png"/></Relationships>
</file>

<file path=ppt/slides/_rels/slide65.xml.rels><?xml version="1.0" encoding="UTF-8" standalone="yes"?>
<Relationships xmlns="http://schemas.openxmlformats.org/package/2006/relationships"><Relationship Id="rId3" Type="http://schemas.openxmlformats.org/officeDocument/2006/relationships/oleObject" Target="../embeddings/oleObject214.bin"/><Relationship Id="rId7" Type="http://schemas.openxmlformats.org/officeDocument/2006/relationships/image" Target="../media/image262.png"/><Relationship Id="rId2" Type="http://schemas.openxmlformats.org/officeDocument/2006/relationships/notesSlide" Target="../notesSlides/notesSlide60.xml"/><Relationship Id="rId1" Type="http://schemas.openxmlformats.org/officeDocument/2006/relationships/slideLayout" Target="../slideLayouts/slideLayout1.xml"/><Relationship Id="rId6" Type="http://schemas.openxmlformats.org/officeDocument/2006/relationships/image" Target="../media/image261.png"/><Relationship Id="rId5" Type="http://schemas.openxmlformats.org/officeDocument/2006/relationships/image" Target="../media/image260.png"/><Relationship Id="rId4" Type="http://schemas.openxmlformats.org/officeDocument/2006/relationships/image" Target="../media/image259.wmf"/></Relationships>
</file>

<file path=ppt/slides/_rels/slide66.xml.rels><?xml version="1.0" encoding="UTF-8" standalone="yes"?>
<Relationships xmlns="http://schemas.openxmlformats.org/package/2006/relationships"><Relationship Id="rId8" Type="http://schemas.openxmlformats.org/officeDocument/2006/relationships/image" Target="../media/image267.png"/><Relationship Id="rId13" Type="http://schemas.openxmlformats.org/officeDocument/2006/relationships/image" Target="../media/image271.png"/><Relationship Id="rId18" Type="http://schemas.openxmlformats.org/officeDocument/2006/relationships/oleObject" Target="../embeddings/oleObject217.bin"/><Relationship Id="rId26" Type="http://schemas.openxmlformats.org/officeDocument/2006/relationships/oleObject" Target="../embeddings/oleObject220.bin"/><Relationship Id="rId3" Type="http://schemas.openxmlformats.org/officeDocument/2006/relationships/image" Target="../media/image263.png"/><Relationship Id="rId21" Type="http://schemas.openxmlformats.org/officeDocument/2006/relationships/image" Target="../media/image277.wmf"/><Relationship Id="rId7" Type="http://schemas.openxmlformats.org/officeDocument/2006/relationships/image" Target="../media/image266.wmf"/><Relationship Id="rId12" Type="http://schemas.openxmlformats.org/officeDocument/2006/relationships/image" Target="../media/image270.png"/><Relationship Id="rId17" Type="http://schemas.openxmlformats.org/officeDocument/2006/relationships/image" Target="../media/image275.png"/><Relationship Id="rId25" Type="http://schemas.openxmlformats.org/officeDocument/2006/relationships/image" Target="../media/image280.png"/><Relationship Id="rId2" Type="http://schemas.openxmlformats.org/officeDocument/2006/relationships/notesSlide" Target="../notesSlides/notesSlide61.xml"/><Relationship Id="rId16" Type="http://schemas.openxmlformats.org/officeDocument/2006/relationships/image" Target="../media/image274.png"/><Relationship Id="rId20" Type="http://schemas.openxmlformats.org/officeDocument/2006/relationships/oleObject" Target="../embeddings/oleObject218.bin"/><Relationship Id="rId29" Type="http://schemas.openxmlformats.org/officeDocument/2006/relationships/image" Target="../media/image282.wmf"/><Relationship Id="rId1" Type="http://schemas.openxmlformats.org/officeDocument/2006/relationships/slideLayout" Target="../slideLayouts/slideLayout1.xml"/><Relationship Id="rId6" Type="http://schemas.openxmlformats.org/officeDocument/2006/relationships/oleObject" Target="../embeddings/oleObject215.bin"/><Relationship Id="rId11" Type="http://schemas.openxmlformats.org/officeDocument/2006/relationships/image" Target="../media/image269.png"/><Relationship Id="rId24" Type="http://schemas.openxmlformats.org/officeDocument/2006/relationships/image" Target="../media/image279.png"/><Relationship Id="rId5" Type="http://schemas.openxmlformats.org/officeDocument/2006/relationships/image" Target="../media/image265.png"/><Relationship Id="rId15" Type="http://schemas.openxmlformats.org/officeDocument/2006/relationships/image" Target="../media/image273.png"/><Relationship Id="rId23" Type="http://schemas.openxmlformats.org/officeDocument/2006/relationships/image" Target="../media/image278.wmf"/><Relationship Id="rId28" Type="http://schemas.openxmlformats.org/officeDocument/2006/relationships/oleObject" Target="../embeddings/oleObject221.bin"/><Relationship Id="rId10" Type="http://schemas.openxmlformats.org/officeDocument/2006/relationships/image" Target="../media/image268.wmf"/><Relationship Id="rId19" Type="http://schemas.openxmlformats.org/officeDocument/2006/relationships/image" Target="../media/image276.wmf"/><Relationship Id="rId31" Type="http://schemas.openxmlformats.org/officeDocument/2006/relationships/image" Target="../media/image283.wmf"/><Relationship Id="rId4" Type="http://schemas.openxmlformats.org/officeDocument/2006/relationships/image" Target="../media/image264.png"/><Relationship Id="rId9" Type="http://schemas.openxmlformats.org/officeDocument/2006/relationships/oleObject" Target="../embeddings/oleObject216.bin"/><Relationship Id="rId14" Type="http://schemas.openxmlformats.org/officeDocument/2006/relationships/image" Target="../media/image272.png"/><Relationship Id="rId22" Type="http://schemas.openxmlformats.org/officeDocument/2006/relationships/oleObject" Target="../embeddings/oleObject219.bin"/><Relationship Id="rId27" Type="http://schemas.openxmlformats.org/officeDocument/2006/relationships/image" Target="../media/image281.wmf"/><Relationship Id="rId30" Type="http://schemas.openxmlformats.org/officeDocument/2006/relationships/oleObject" Target="../embeddings/oleObject222.bin"/></Relationships>
</file>

<file path=ppt/slides/_rels/slide67.xml.rels><?xml version="1.0" encoding="UTF-8" standalone="yes"?>
<Relationships xmlns="http://schemas.openxmlformats.org/package/2006/relationships"><Relationship Id="rId8" Type="http://schemas.openxmlformats.org/officeDocument/2006/relationships/image" Target="../media/image287.wmf"/><Relationship Id="rId3" Type="http://schemas.openxmlformats.org/officeDocument/2006/relationships/image" Target="../media/image284.png"/><Relationship Id="rId7" Type="http://schemas.openxmlformats.org/officeDocument/2006/relationships/oleObject" Target="../embeddings/oleObject224.bin"/><Relationship Id="rId2" Type="http://schemas.openxmlformats.org/officeDocument/2006/relationships/notesSlide" Target="../notesSlides/notesSlide62.xml"/><Relationship Id="rId1" Type="http://schemas.openxmlformats.org/officeDocument/2006/relationships/slideLayout" Target="../slideLayouts/slideLayout1.xml"/><Relationship Id="rId6" Type="http://schemas.openxmlformats.org/officeDocument/2006/relationships/image" Target="../media/image286.png"/><Relationship Id="rId5" Type="http://schemas.openxmlformats.org/officeDocument/2006/relationships/image" Target="../media/image285.wmf"/><Relationship Id="rId4" Type="http://schemas.openxmlformats.org/officeDocument/2006/relationships/oleObject" Target="../embeddings/oleObject223.bin"/></Relationships>
</file>

<file path=ppt/slides/_rels/slide68.xml.rels><?xml version="1.0" encoding="UTF-8" standalone="yes"?>
<Relationships xmlns="http://schemas.openxmlformats.org/package/2006/relationships"><Relationship Id="rId3" Type="http://schemas.openxmlformats.org/officeDocument/2006/relationships/oleObject" Target="../embeddings/oleObject225.bin"/><Relationship Id="rId7" Type="http://schemas.openxmlformats.org/officeDocument/2006/relationships/image" Target="../media/image290.png"/><Relationship Id="rId2" Type="http://schemas.openxmlformats.org/officeDocument/2006/relationships/notesSlide" Target="../notesSlides/notesSlide63.xml"/><Relationship Id="rId1" Type="http://schemas.openxmlformats.org/officeDocument/2006/relationships/slideLayout" Target="../slideLayouts/slideLayout1.xml"/><Relationship Id="rId6" Type="http://schemas.openxmlformats.org/officeDocument/2006/relationships/image" Target="../media/image289.wmf"/><Relationship Id="rId5" Type="http://schemas.openxmlformats.org/officeDocument/2006/relationships/oleObject" Target="../embeddings/oleObject226.bin"/><Relationship Id="rId4" Type="http://schemas.openxmlformats.org/officeDocument/2006/relationships/image" Target="../media/image288.wmf"/></Relationships>
</file>

<file path=ppt/slides/_rels/slide69.xml.rels><?xml version="1.0" encoding="UTF-8" standalone="yes"?>
<Relationships xmlns="http://schemas.openxmlformats.org/package/2006/relationships"><Relationship Id="rId8" Type="http://schemas.openxmlformats.org/officeDocument/2006/relationships/oleObject" Target="../embeddings/oleObject229.bin"/><Relationship Id="rId3" Type="http://schemas.openxmlformats.org/officeDocument/2006/relationships/image" Target="../media/image291.png"/><Relationship Id="rId7" Type="http://schemas.openxmlformats.org/officeDocument/2006/relationships/image" Target="../media/image293.wmf"/><Relationship Id="rId2" Type="http://schemas.openxmlformats.org/officeDocument/2006/relationships/notesSlide" Target="../notesSlides/notesSlide64.xml"/><Relationship Id="rId1" Type="http://schemas.openxmlformats.org/officeDocument/2006/relationships/slideLayout" Target="../slideLayouts/slideLayout1.xml"/><Relationship Id="rId6" Type="http://schemas.openxmlformats.org/officeDocument/2006/relationships/oleObject" Target="../embeddings/oleObject228.bin"/><Relationship Id="rId5" Type="http://schemas.openxmlformats.org/officeDocument/2006/relationships/image" Target="../media/image292.wmf"/><Relationship Id="rId4" Type="http://schemas.openxmlformats.org/officeDocument/2006/relationships/oleObject" Target="../embeddings/oleObject227.bin"/><Relationship Id="rId9" Type="http://schemas.openxmlformats.org/officeDocument/2006/relationships/image" Target="../media/image294.wmf"/></Relationships>
</file>

<file path=ppt/slides/_rels/slide7.xml.rels><?xml version="1.0" encoding="UTF-8" standalone="yes"?>
<Relationships xmlns="http://schemas.openxmlformats.org/package/2006/relationships"><Relationship Id="rId8" Type="http://schemas.openxmlformats.org/officeDocument/2006/relationships/image" Target="../media/image25.png"/><Relationship Id="rId13" Type="http://schemas.openxmlformats.org/officeDocument/2006/relationships/customXml" Target="../ink/ink1.xml"/><Relationship Id="rId3" Type="http://schemas.openxmlformats.org/officeDocument/2006/relationships/oleObject" Target="../embeddings/oleObject19.bin"/><Relationship Id="rId7" Type="http://schemas.openxmlformats.org/officeDocument/2006/relationships/oleObject" Target="../embeddings/oleObject21.bin"/><Relationship Id="rId12" Type="http://schemas.openxmlformats.org/officeDocument/2006/relationships/image" Target="../media/image27.wmf"/><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24.wmf"/><Relationship Id="rId11" Type="http://schemas.openxmlformats.org/officeDocument/2006/relationships/oleObject" Target="../embeddings/oleObject23.bin"/><Relationship Id="rId5" Type="http://schemas.openxmlformats.org/officeDocument/2006/relationships/oleObject" Target="../embeddings/oleObject20.bin"/><Relationship Id="rId15" Type="http://schemas.openxmlformats.org/officeDocument/2006/relationships/image" Target="../media/image28.png"/><Relationship Id="rId10" Type="http://schemas.openxmlformats.org/officeDocument/2006/relationships/image" Target="../media/image26.wmf"/><Relationship Id="rId4" Type="http://schemas.openxmlformats.org/officeDocument/2006/relationships/image" Target="../media/image23.wmf"/><Relationship Id="rId9" Type="http://schemas.openxmlformats.org/officeDocument/2006/relationships/oleObject" Target="../embeddings/oleObject22.bin"/></Relationships>
</file>

<file path=ppt/slides/_rels/slide70.xml.rels><?xml version="1.0" encoding="UTF-8" standalone="yes"?>
<Relationships xmlns="http://schemas.openxmlformats.org/package/2006/relationships"><Relationship Id="rId8" Type="http://schemas.openxmlformats.org/officeDocument/2006/relationships/image" Target="../media/image297.wmf"/><Relationship Id="rId13" Type="http://schemas.openxmlformats.org/officeDocument/2006/relationships/oleObject" Target="../embeddings/oleObject235.bin"/><Relationship Id="rId3" Type="http://schemas.openxmlformats.org/officeDocument/2006/relationships/oleObject" Target="../embeddings/oleObject230.bin"/><Relationship Id="rId7" Type="http://schemas.openxmlformats.org/officeDocument/2006/relationships/oleObject" Target="../embeddings/oleObject232.bin"/><Relationship Id="rId12" Type="http://schemas.openxmlformats.org/officeDocument/2006/relationships/image" Target="../media/image299.wmf"/><Relationship Id="rId2" Type="http://schemas.openxmlformats.org/officeDocument/2006/relationships/notesSlide" Target="../notesSlides/notesSlide65.xml"/><Relationship Id="rId1" Type="http://schemas.openxmlformats.org/officeDocument/2006/relationships/slideLayout" Target="../slideLayouts/slideLayout1.xml"/><Relationship Id="rId6" Type="http://schemas.openxmlformats.org/officeDocument/2006/relationships/image" Target="../media/image296.wmf"/><Relationship Id="rId11" Type="http://schemas.openxmlformats.org/officeDocument/2006/relationships/oleObject" Target="../embeddings/oleObject234.bin"/><Relationship Id="rId5" Type="http://schemas.openxmlformats.org/officeDocument/2006/relationships/oleObject" Target="../embeddings/oleObject231.bin"/><Relationship Id="rId10" Type="http://schemas.openxmlformats.org/officeDocument/2006/relationships/image" Target="../media/image298.wmf"/><Relationship Id="rId4" Type="http://schemas.openxmlformats.org/officeDocument/2006/relationships/image" Target="../media/image295.wmf"/><Relationship Id="rId9" Type="http://schemas.openxmlformats.org/officeDocument/2006/relationships/oleObject" Target="../embeddings/oleObject233.bin"/><Relationship Id="rId14" Type="http://schemas.openxmlformats.org/officeDocument/2006/relationships/image" Target="../media/image300.wmf"/></Relationships>
</file>

<file path=ppt/slides/_rels/slide71.xml.rels><?xml version="1.0" encoding="UTF-8" standalone="yes"?>
<Relationships xmlns="http://schemas.openxmlformats.org/package/2006/relationships"><Relationship Id="rId8" Type="http://schemas.openxmlformats.org/officeDocument/2006/relationships/image" Target="../media/image303.wmf"/><Relationship Id="rId3" Type="http://schemas.openxmlformats.org/officeDocument/2006/relationships/oleObject" Target="../embeddings/oleObject236.bin"/><Relationship Id="rId7" Type="http://schemas.openxmlformats.org/officeDocument/2006/relationships/oleObject" Target="../embeddings/oleObject238.bin"/><Relationship Id="rId12" Type="http://schemas.openxmlformats.org/officeDocument/2006/relationships/image" Target="../media/image305.wmf"/><Relationship Id="rId2" Type="http://schemas.openxmlformats.org/officeDocument/2006/relationships/notesSlide" Target="../notesSlides/notesSlide66.xml"/><Relationship Id="rId1" Type="http://schemas.openxmlformats.org/officeDocument/2006/relationships/slideLayout" Target="../slideLayouts/slideLayout1.xml"/><Relationship Id="rId6" Type="http://schemas.openxmlformats.org/officeDocument/2006/relationships/image" Target="../media/image302.wmf"/><Relationship Id="rId11" Type="http://schemas.openxmlformats.org/officeDocument/2006/relationships/oleObject" Target="../embeddings/oleObject240.bin"/><Relationship Id="rId5" Type="http://schemas.openxmlformats.org/officeDocument/2006/relationships/oleObject" Target="../embeddings/oleObject237.bin"/><Relationship Id="rId10" Type="http://schemas.openxmlformats.org/officeDocument/2006/relationships/image" Target="../media/image304.wmf"/><Relationship Id="rId4" Type="http://schemas.openxmlformats.org/officeDocument/2006/relationships/image" Target="../media/image301.wmf"/><Relationship Id="rId9" Type="http://schemas.openxmlformats.org/officeDocument/2006/relationships/oleObject" Target="../embeddings/oleObject239.bin"/></Relationships>
</file>

<file path=ppt/slides/_rels/slide72.xml.rels><?xml version="1.0" encoding="UTF-8" standalone="yes"?>
<Relationships xmlns="http://schemas.openxmlformats.org/package/2006/relationships"><Relationship Id="rId8" Type="http://schemas.openxmlformats.org/officeDocument/2006/relationships/image" Target="../media/image308.wmf"/><Relationship Id="rId3" Type="http://schemas.openxmlformats.org/officeDocument/2006/relationships/oleObject" Target="../embeddings/oleObject241.bin"/><Relationship Id="rId7" Type="http://schemas.openxmlformats.org/officeDocument/2006/relationships/oleObject" Target="../embeddings/oleObject243.bin"/><Relationship Id="rId2" Type="http://schemas.openxmlformats.org/officeDocument/2006/relationships/notesSlide" Target="../notesSlides/notesSlide67.xml"/><Relationship Id="rId1" Type="http://schemas.openxmlformats.org/officeDocument/2006/relationships/slideLayout" Target="../slideLayouts/slideLayout1.xml"/><Relationship Id="rId6" Type="http://schemas.openxmlformats.org/officeDocument/2006/relationships/image" Target="../media/image307.wmf"/><Relationship Id="rId5" Type="http://schemas.openxmlformats.org/officeDocument/2006/relationships/oleObject" Target="../embeddings/oleObject242.bin"/><Relationship Id="rId4" Type="http://schemas.openxmlformats.org/officeDocument/2006/relationships/image" Target="../media/image306.wmf"/></Relationships>
</file>

<file path=ppt/slides/_rels/slide73.xml.rels><?xml version="1.0" encoding="UTF-8" standalone="yes"?>
<Relationships xmlns="http://schemas.openxmlformats.org/package/2006/relationships"><Relationship Id="rId8" Type="http://schemas.openxmlformats.org/officeDocument/2006/relationships/image" Target="../media/image313.png"/><Relationship Id="rId13" Type="http://schemas.openxmlformats.org/officeDocument/2006/relationships/image" Target="../media/image316.wmf"/><Relationship Id="rId3" Type="http://schemas.openxmlformats.org/officeDocument/2006/relationships/oleObject" Target="../embeddings/oleObject244.bin"/><Relationship Id="rId7" Type="http://schemas.openxmlformats.org/officeDocument/2006/relationships/image" Target="../media/image312.png"/><Relationship Id="rId12" Type="http://schemas.openxmlformats.org/officeDocument/2006/relationships/oleObject" Target="../embeddings/oleObject246.bin"/><Relationship Id="rId2" Type="http://schemas.openxmlformats.org/officeDocument/2006/relationships/notesSlide" Target="../notesSlides/notesSlide68.xml"/><Relationship Id="rId1" Type="http://schemas.openxmlformats.org/officeDocument/2006/relationships/slideLayout" Target="../slideLayouts/slideLayout1.xml"/><Relationship Id="rId6" Type="http://schemas.openxmlformats.org/officeDocument/2006/relationships/image" Target="../media/image311.png"/><Relationship Id="rId11" Type="http://schemas.openxmlformats.org/officeDocument/2006/relationships/image" Target="../media/image315.wmf"/><Relationship Id="rId5" Type="http://schemas.openxmlformats.org/officeDocument/2006/relationships/image" Target="../media/image310.png"/><Relationship Id="rId10" Type="http://schemas.openxmlformats.org/officeDocument/2006/relationships/oleObject" Target="../embeddings/oleObject245.bin"/><Relationship Id="rId4" Type="http://schemas.openxmlformats.org/officeDocument/2006/relationships/image" Target="../media/image309.wmf"/><Relationship Id="rId9" Type="http://schemas.openxmlformats.org/officeDocument/2006/relationships/image" Target="../media/image314.png"/></Relationships>
</file>

<file path=ppt/slides/_rels/slide74.xml.rels><?xml version="1.0" encoding="UTF-8" standalone="yes"?>
<Relationships xmlns="http://schemas.openxmlformats.org/package/2006/relationships"><Relationship Id="rId8" Type="http://schemas.openxmlformats.org/officeDocument/2006/relationships/image" Target="../media/image319.png"/><Relationship Id="rId13" Type="http://schemas.openxmlformats.org/officeDocument/2006/relationships/oleObject" Target="../embeddings/oleObject252.bin"/><Relationship Id="rId3" Type="http://schemas.openxmlformats.org/officeDocument/2006/relationships/oleObject" Target="../embeddings/oleObject247.bin"/><Relationship Id="rId7" Type="http://schemas.openxmlformats.org/officeDocument/2006/relationships/oleObject" Target="../embeddings/oleObject249.bin"/><Relationship Id="rId12" Type="http://schemas.openxmlformats.org/officeDocument/2006/relationships/image" Target="../media/image321.wmf"/><Relationship Id="rId2" Type="http://schemas.openxmlformats.org/officeDocument/2006/relationships/notesSlide" Target="../notesSlides/notesSlide69.xml"/><Relationship Id="rId1" Type="http://schemas.openxmlformats.org/officeDocument/2006/relationships/slideLayout" Target="../slideLayouts/slideLayout1.xml"/><Relationship Id="rId6" Type="http://schemas.openxmlformats.org/officeDocument/2006/relationships/image" Target="../media/image318.wmf"/><Relationship Id="rId11" Type="http://schemas.openxmlformats.org/officeDocument/2006/relationships/oleObject" Target="../embeddings/oleObject251.bin"/><Relationship Id="rId5" Type="http://schemas.openxmlformats.org/officeDocument/2006/relationships/oleObject" Target="../embeddings/oleObject248.bin"/><Relationship Id="rId10" Type="http://schemas.openxmlformats.org/officeDocument/2006/relationships/image" Target="../media/image320.wmf"/><Relationship Id="rId4" Type="http://schemas.openxmlformats.org/officeDocument/2006/relationships/image" Target="../media/image317.png"/><Relationship Id="rId9" Type="http://schemas.openxmlformats.org/officeDocument/2006/relationships/oleObject" Target="../embeddings/oleObject250.bin"/><Relationship Id="rId14" Type="http://schemas.openxmlformats.org/officeDocument/2006/relationships/image" Target="../media/image322.wmf"/></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8" Type="http://schemas.openxmlformats.org/officeDocument/2006/relationships/image" Target="../media/image323.wmf"/><Relationship Id="rId13" Type="http://schemas.openxmlformats.org/officeDocument/2006/relationships/oleObject" Target="../embeddings/oleObject256.bin"/><Relationship Id="rId18" Type="http://schemas.openxmlformats.org/officeDocument/2006/relationships/image" Target="../media/image328.wmf"/><Relationship Id="rId3" Type="http://schemas.openxmlformats.org/officeDocument/2006/relationships/oleObject" Target="../embeddings/oleObject247.bin"/><Relationship Id="rId7" Type="http://schemas.openxmlformats.org/officeDocument/2006/relationships/oleObject" Target="../embeddings/oleObject253.bin"/><Relationship Id="rId12" Type="http://schemas.openxmlformats.org/officeDocument/2006/relationships/image" Target="../media/image325.wmf"/><Relationship Id="rId17" Type="http://schemas.openxmlformats.org/officeDocument/2006/relationships/oleObject" Target="../embeddings/oleObject258.bin"/><Relationship Id="rId2" Type="http://schemas.openxmlformats.org/officeDocument/2006/relationships/notesSlide" Target="../notesSlides/notesSlide70.xml"/><Relationship Id="rId16" Type="http://schemas.openxmlformats.org/officeDocument/2006/relationships/image" Target="../media/image327.wmf"/><Relationship Id="rId20" Type="http://schemas.openxmlformats.org/officeDocument/2006/relationships/image" Target="../media/image329.wmf"/><Relationship Id="rId1" Type="http://schemas.openxmlformats.org/officeDocument/2006/relationships/slideLayout" Target="../slideLayouts/slideLayout1.xml"/><Relationship Id="rId6" Type="http://schemas.openxmlformats.org/officeDocument/2006/relationships/image" Target="../media/image318.wmf"/><Relationship Id="rId11" Type="http://schemas.openxmlformats.org/officeDocument/2006/relationships/oleObject" Target="../embeddings/oleObject255.bin"/><Relationship Id="rId5" Type="http://schemas.openxmlformats.org/officeDocument/2006/relationships/oleObject" Target="../embeddings/oleObject248.bin"/><Relationship Id="rId15" Type="http://schemas.openxmlformats.org/officeDocument/2006/relationships/oleObject" Target="../embeddings/oleObject257.bin"/><Relationship Id="rId10" Type="http://schemas.openxmlformats.org/officeDocument/2006/relationships/image" Target="../media/image324.wmf"/><Relationship Id="rId19" Type="http://schemas.openxmlformats.org/officeDocument/2006/relationships/oleObject" Target="../embeddings/oleObject259.bin"/><Relationship Id="rId4" Type="http://schemas.openxmlformats.org/officeDocument/2006/relationships/image" Target="../media/image317.png"/><Relationship Id="rId9" Type="http://schemas.openxmlformats.org/officeDocument/2006/relationships/oleObject" Target="../embeddings/oleObject254.bin"/><Relationship Id="rId14" Type="http://schemas.openxmlformats.org/officeDocument/2006/relationships/image" Target="../media/image326.wmf"/></Relationships>
</file>

<file path=ppt/slides/_rels/slide77.xml.rels><?xml version="1.0" encoding="UTF-8" standalone="yes"?>
<Relationships xmlns="http://schemas.openxmlformats.org/package/2006/relationships"><Relationship Id="rId8" Type="http://schemas.openxmlformats.org/officeDocument/2006/relationships/image" Target="../media/image333.png"/><Relationship Id="rId3" Type="http://schemas.openxmlformats.org/officeDocument/2006/relationships/oleObject" Target="../embeddings/oleObject260.bin"/><Relationship Id="rId7" Type="http://schemas.openxmlformats.org/officeDocument/2006/relationships/image" Target="../media/image332.png"/><Relationship Id="rId2" Type="http://schemas.openxmlformats.org/officeDocument/2006/relationships/notesSlide" Target="../notesSlides/notesSlide71.xml"/><Relationship Id="rId1" Type="http://schemas.openxmlformats.org/officeDocument/2006/relationships/slideLayout" Target="../slideLayouts/slideLayout1.xml"/><Relationship Id="rId6" Type="http://schemas.openxmlformats.org/officeDocument/2006/relationships/image" Target="../media/image331.wmf"/><Relationship Id="rId5" Type="http://schemas.openxmlformats.org/officeDocument/2006/relationships/oleObject" Target="../embeddings/oleObject261.bin"/><Relationship Id="rId4" Type="http://schemas.openxmlformats.org/officeDocument/2006/relationships/image" Target="../media/image330.wmf"/></Relationships>
</file>

<file path=ppt/slides/_rels/slide78.xml.rels><?xml version="1.0" encoding="UTF-8" standalone="yes"?>
<Relationships xmlns="http://schemas.openxmlformats.org/package/2006/relationships"><Relationship Id="rId8" Type="http://schemas.openxmlformats.org/officeDocument/2006/relationships/image" Target="../media/image336.wmf"/><Relationship Id="rId3" Type="http://schemas.openxmlformats.org/officeDocument/2006/relationships/oleObject" Target="../embeddings/oleObject262.bin"/><Relationship Id="rId7" Type="http://schemas.openxmlformats.org/officeDocument/2006/relationships/oleObject" Target="../embeddings/oleObject264.bin"/><Relationship Id="rId12" Type="http://schemas.openxmlformats.org/officeDocument/2006/relationships/image" Target="../media/image338.wmf"/><Relationship Id="rId2" Type="http://schemas.openxmlformats.org/officeDocument/2006/relationships/notesSlide" Target="../notesSlides/notesSlide72.xml"/><Relationship Id="rId1" Type="http://schemas.openxmlformats.org/officeDocument/2006/relationships/slideLayout" Target="../slideLayouts/slideLayout1.xml"/><Relationship Id="rId6" Type="http://schemas.openxmlformats.org/officeDocument/2006/relationships/image" Target="../media/image335.wmf"/><Relationship Id="rId11" Type="http://schemas.openxmlformats.org/officeDocument/2006/relationships/oleObject" Target="../embeddings/oleObject266.bin"/><Relationship Id="rId5" Type="http://schemas.openxmlformats.org/officeDocument/2006/relationships/oleObject" Target="../embeddings/oleObject263.bin"/><Relationship Id="rId10" Type="http://schemas.openxmlformats.org/officeDocument/2006/relationships/image" Target="../media/image337.wmf"/><Relationship Id="rId4" Type="http://schemas.openxmlformats.org/officeDocument/2006/relationships/image" Target="../media/image334.wmf"/><Relationship Id="rId9" Type="http://schemas.openxmlformats.org/officeDocument/2006/relationships/oleObject" Target="../embeddings/oleObject265.bin"/></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26.bin"/><Relationship Id="rId13" Type="http://schemas.openxmlformats.org/officeDocument/2006/relationships/image" Target="../media/image33.wmf"/><Relationship Id="rId3" Type="http://schemas.openxmlformats.org/officeDocument/2006/relationships/oleObject" Target="../embeddings/oleObject24.bin"/><Relationship Id="rId7" Type="http://schemas.openxmlformats.org/officeDocument/2006/relationships/image" Target="../media/image30.png"/><Relationship Id="rId12" Type="http://schemas.openxmlformats.org/officeDocument/2006/relationships/oleObject" Target="../embeddings/oleObject28.bin"/><Relationship Id="rId17" Type="http://schemas.openxmlformats.org/officeDocument/2006/relationships/image" Target="../media/image35.png"/><Relationship Id="rId2" Type="http://schemas.openxmlformats.org/officeDocument/2006/relationships/notesSlide" Target="../notesSlides/notesSlide7.xml"/><Relationship Id="rId16" Type="http://schemas.openxmlformats.org/officeDocument/2006/relationships/oleObject" Target="../embeddings/oleObject30.bin"/><Relationship Id="rId1" Type="http://schemas.openxmlformats.org/officeDocument/2006/relationships/slideLayout" Target="../slideLayouts/slideLayout1.xml"/><Relationship Id="rId6" Type="http://schemas.openxmlformats.org/officeDocument/2006/relationships/image" Target="../media/image29.wmf"/><Relationship Id="rId11" Type="http://schemas.openxmlformats.org/officeDocument/2006/relationships/image" Target="../media/image32.wmf"/><Relationship Id="rId5" Type="http://schemas.openxmlformats.org/officeDocument/2006/relationships/oleObject" Target="../embeddings/oleObject25.bin"/><Relationship Id="rId15" Type="http://schemas.openxmlformats.org/officeDocument/2006/relationships/image" Target="../media/image34.png"/><Relationship Id="rId10" Type="http://schemas.openxmlformats.org/officeDocument/2006/relationships/oleObject" Target="../embeddings/oleObject27.bin"/><Relationship Id="rId4" Type="http://schemas.openxmlformats.org/officeDocument/2006/relationships/image" Target="../media/image28.wmf"/><Relationship Id="rId9" Type="http://schemas.openxmlformats.org/officeDocument/2006/relationships/image" Target="../media/image31.wmf"/><Relationship Id="rId14" Type="http://schemas.openxmlformats.org/officeDocument/2006/relationships/oleObject" Target="../embeddings/oleObject29.bin"/></Relationships>
</file>

<file path=ppt/slides/_rels/slide80.xml.rels><?xml version="1.0" encoding="UTF-8" standalone="yes"?>
<Relationships xmlns="http://schemas.openxmlformats.org/package/2006/relationships"><Relationship Id="rId8" Type="http://schemas.openxmlformats.org/officeDocument/2006/relationships/image" Target="../media/image341.wmf"/><Relationship Id="rId3" Type="http://schemas.openxmlformats.org/officeDocument/2006/relationships/oleObject" Target="../embeddings/oleObject267.bin"/><Relationship Id="rId7" Type="http://schemas.openxmlformats.org/officeDocument/2006/relationships/oleObject" Target="../embeddings/oleObject269.bin"/><Relationship Id="rId12" Type="http://schemas.openxmlformats.org/officeDocument/2006/relationships/image" Target="../media/image343.wmf"/><Relationship Id="rId2" Type="http://schemas.openxmlformats.org/officeDocument/2006/relationships/notesSlide" Target="../notesSlides/notesSlide74.xml"/><Relationship Id="rId1" Type="http://schemas.openxmlformats.org/officeDocument/2006/relationships/slideLayout" Target="../slideLayouts/slideLayout1.xml"/><Relationship Id="rId6" Type="http://schemas.openxmlformats.org/officeDocument/2006/relationships/image" Target="../media/image340.wmf"/><Relationship Id="rId11" Type="http://schemas.openxmlformats.org/officeDocument/2006/relationships/oleObject" Target="../embeddings/oleObject271.bin"/><Relationship Id="rId5" Type="http://schemas.openxmlformats.org/officeDocument/2006/relationships/oleObject" Target="../embeddings/oleObject268.bin"/><Relationship Id="rId10" Type="http://schemas.openxmlformats.org/officeDocument/2006/relationships/image" Target="../media/image342.wmf"/><Relationship Id="rId4" Type="http://schemas.openxmlformats.org/officeDocument/2006/relationships/image" Target="../media/image339.wmf"/><Relationship Id="rId9" Type="http://schemas.openxmlformats.org/officeDocument/2006/relationships/oleObject" Target="../embeddings/oleObject270.bin"/></Relationships>
</file>

<file path=ppt/slides/_rels/slide81.xml.rels><?xml version="1.0" encoding="UTF-8" standalone="yes"?>
<Relationships xmlns="http://schemas.openxmlformats.org/package/2006/relationships"><Relationship Id="rId8" Type="http://schemas.openxmlformats.org/officeDocument/2006/relationships/image" Target="../media/image346.png"/><Relationship Id="rId3" Type="http://schemas.openxmlformats.org/officeDocument/2006/relationships/oleObject" Target="../embeddings/oleObject272.bin"/><Relationship Id="rId7" Type="http://schemas.openxmlformats.org/officeDocument/2006/relationships/oleObject" Target="../embeddings/oleObject274.bin"/><Relationship Id="rId2" Type="http://schemas.openxmlformats.org/officeDocument/2006/relationships/notesSlide" Target="../notesSlides/notesSlide75.xml"/><Relationship Id="rId1" Type="http://schemas.openxmlformats.org/officeDocument/2006/relationships/slideLayout" Target="../slideLayouts/slideLayout1.xml"/><Relationship Id="rId6" Type="http://schemas.openxmlformats.org/officeDocument/2006/relationships/image" Target="../media/image345.wmf"/><Relationship Id="rId5" Type="http://schemas.openxmlformats.org/officeDocument/2006/relationships/oleObject" Target="../embeddings/oleObject273.bin"/><Relationship Id="rId4" Type="http://schemas.openxmlformats.org/officeDocument/2006/relationships/image" Target="../media/image344.png"/><Relationship Id="rId9" Type="http://schemas.openxmlformats.org/officeDocument/2006/relationships/image" Target="../media/image347.emf"/></Relationships>
</file>

<file path=ppt/slides/_rels/slide82.xml.rels><?xml version="1.0" encoding="UTF-8" standalone="yes"?>
<Relationships xmlns="http://schemas.openxmlformats.org/package/2006/relationships"><Relationship Id="rId8" Type="http://schemas.openxmlformats.org/officeDocument/2006/relationships/image" Target="../media/image350.wmf"/><Relationship Id="rId3" Type="http://schemas.openxmlformats.org/officeDocument/2006/relationships/oleObject" Target="../embeddings/oleObject275.bin"/><Relationship Id="rId7" Type="http://schemas.openxmlformats.org/officeDocument/2006/relationships/oleObject" Target="../embeddings/oleObject277.bin"/><Relationship Id="rId2" Type="http://schemas.openxmlformats.org/officeDocument/2006/relationships/notesSlide" Target="../notesSlides/notesSlide76.xml"/><Relationship Id="rId1" Type="http://schemas.openxmlformats.org/officeDocument/2006/relationships/slideLayout" Target="../slideLayouts/slideLayout1.xml"/><Relationship Id="rId6" Type="http://schemas.openxmlformats.org/officeDocument/2006/relationships/image" Target="../media/image349.wmf"/><Relationship Id="rId5" Type="http://schemas.openxmlformats.org/officeDocument/2006/relationships/oleObject" Target="../embeddings/oleObject276.bin"/><Relationship Id="rId10" Type="http://schemas.openxmlformats.org/officeDocument/2006/relationships/image" Target="../media/image351.wmf"/><Relationship Id="rId4" Type="http://schemas.openxmlformats.org/officeDocument/2006/relationships/image" Target="../media/image348.wmf"/><Relationship Id="rId9" Type="http://schemas.openxmlformats.org/officeDocument/2006/relationships/oleObject" Target="../embeddings/oleObject278.bin"/></Relationships>
</file>

<file path=ppt/slides/_rels/slide83.xml.rels><?xml version="1.0" encoding="UTF-8" standalone="yes"?>
<Relationships xmlns="http://schemas.openxmlformats.org/package/2006/relationships"><Relationship Id="rId3" Type="http://schemas.openxmlformats.org/officeDocument/2006/relationships/image" Target="../media/image352.png"/><Relationship Id="rId2" Type="http://schemas.openxmlformats.org/officeDocument/2006/relationships/notesSlide" Target="../notesSlides/notesSlide77.xml"/><Relationship Id="rId1" Type="http://schemas.openxmlformats.org/officeDocument/2006/relationships/slideLayout" Target="../slideLayouts/slideLayout1.xml"/><Relationship Id="rId5" Type="http://schemas.openxmlformats.org/officeDocument/2006/relationships/image" Target="../media/image354.png"/><Relationship Id="rId4" Type="http://schemas.openxmlformats.org/officeDocument/2006/relationships/image" Target="../media/image353.png"/></Relationships>
</file>

<file path=ppt/slides/_rels/slide84.xml.rels><?xml version="1.0" encoding="UTF-8" standalone="yes"?>
<Relationships xmlns="http://schemas.openxmlformats.org/package/2006/relationships"><Relationship Id="rId3" Type="http://schemas.openxmlformats.org/officeDocument/2006/relationships/image" Target="../media/image207.png"/><Relationship Id="rId2" Type="http://schemas.openxmlformats.org/officeDocument/2006/relationships/notesSlide" Target="../notesSlides/notesSlide78.xml"/><Relationship Id="rId1" Type="http://schemas.openxmlformats.org/officeDocument/2006/relationships/slideLayout" Target="../slideLayouts/slideLayout1.xml"/><Relationship Id="rId4" Type="http://schemas.openxmlformats.org/officeDocument/2006/relationships/image" Target="../media/image355.png"/></Relationships>
</file>

<file path=ppt/slides/_rels/slide85.xml.rels><?xml version="1.0" encoding="UTF-8" standalone="yes"?>
<Relationships xmlns="http://schemas.openxmlformats.org/package/2006/relationships"><Relationship Id="rId3" Type="http://schemas.openxmlformats.org/officeDocument/2006/relationships/image" Target="../media/image356.png"/><Relationship Id="rId2" Type="http://schemas.openxmlformats.org/officeDocument/2006/relationships/notesSlide" Target="../notesSlides/notesSlide79.xml"/><Relationship Id="rId1" Type="http://schemas.openxmlformats.org/officeDocument/2006/relationships/slideLayout" Target="../slideLayouts/slideLayout1.xml"/><Relationship Id="rId5" Type="http://schemas.openxmlformats.org/officeDocument/2006/relationships/image" Target="../media/image358.png"/><Relationship Id="rId4" Type="http://schemas.openxmlformats.org/officeDocument/2006/relationships/image" Target="../media/image357.png"/></Relationships>
</file>

<file path=ppt/slides/_rels/slide86.xml.rels><?xml version="1.0" encoding="UTF-8" standalone="yes"?>
<Relationships xmlns="http://schemas.openxmlformats.org/package/2006/relationships"><Relationship Id="rId3" Type="http://schemas.openxmlformats.org/officeDocument/2006/relationships/image" Target="../media/image359.png"/><Relationship Id="rId2" Type="http://schemas.openxmlformats.org/officeDocument/2006/relationships/notesSlide" Target="../notesSlides/notesSlide80.xml"/><Relationship Id="rId1" Type="http://schemas.openxmlformats.org/officeDocument/2006/relationships/slideLayout" Target="../slideLayouts/slideLayout1.xml"/><Relationship Id="rId4" Type="http://schemas.openxmlformats.org/officeDocument/2006/relationships/image" Target="../media/image360.png"/></Relationships>
</file>

<file path=ppt/slides/_rels/slide87.xml.rels><?xml version="1.0" encoding="UTF-8" standalone="yes"?>
<Relationships xmlns="http://schemas.openxmlformats.org/package/2006/relationships"><Relationship Id="rId3" Type="http://schemas.openxmlformats.org/officeDocument/2006/relationships/image" Target="../media/image361.png"/><Relationship Id="rId7" Type="http://schemas.openxmlformats.org/officeDocument/2006/relationships/image" Target="../media/image363.png"/><Relationship Id="rId2" Type="http://schemas.openxmlformats.org/officeDocument/2006/relationships/notesSlide" Target="../notesSlides/notesSlide81.xml"/><Relationship Id="rId1" Type="http://schemas.openxmlformats.org/officeDocument/2006/relationships/slideLayout" Target="../slideLayouts/slideLayout1.xml"/><Relationship Id="rId6" Type="http://schemas.openxmlformats.org/officeDocument/2006/relationships/image" Target="../media/image359.png"/><Relationship Id="rId5" Type="http://schemas.openxmlformats.org/officeDocument/2006/relationships/image" Target="../media/image360.png"/><Relationship Id="rId4" Type="http://schemas.openxmlformats.org/officeDocument/2006/relationships/image" Target="../media/image362.png"/></Relationships>
</file>

<file path=ppt/slides/_rels/slide88.xml.rels><?xml version="1.0" encoding="UTF-8" standalone="yes"?>
<Relationships xmlns="http://schemas.openxmlformats.org/package/2006/relationships"><Relationship Id="rId3" Type="http://schemas.openxmlformats.org/officeDocument/2006/relationships/image" Target="../media/image364.png"/><Relationship Id="rId2" Type="http://schemas.openxmlformats.org/officeDocument/2006/relationships/notesSlide" Target="../notesSlides/notesSlide82.xml"/><Relationship Id="rId1" Type="http://schemas.openxmlformats.org/officeDocument/2006/relationships/slideLayout" Target="../slideLayouts/slideLayout1.xml"/><Relationship Id="rId4" Type="http://schemas.openxmlformats.org/officeDocument/2006/relationships/image" Target="../media/image365.png"/></Relationships>
</file>

<file path=ppt/slides/_rels/slide89.xml.rels><?xml version="1.0" encoding="UTF-8" standalone="yes"?>
<Relationships xmlns="http://schemas.openxmlformats.org/package/2006/relationships"><Relationship Id="rId3" Type="http://schemas.openxmlformats.org/officeDocument/2006/relationships/image" Target="../media/image366.png"/><Relationship Id="rId2" Type="http://schemas.openxmlformats.org/officeDocument/2006/relationships/notesSlide" Target="../notesSlides/notesSlide83.xml"/><Relationship Id="rId1" Type="http://schemas.openxmlformats.org/officeDocument/2006/relationships/slideLayout" Target="../slideLayouts/slideLayout1.xml"/><Relationship Id="rId4" Type="http://schemas.openxmlformats.org/officeDocument/2006/relationships/image" Target="../media/image367.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8" Type="http://schemas.openxmlformats.org/officeDocument/2006/relationships/oleObject" Target="../embeddings/oleObject280.bin"/><Relationship Id="rId3" Type="http://schemas.openxmlformats.org/officeDocument/2006/relationships/image" Target="../media/image368.png"/><Relationship Id="rId7" Type="http://schemas.openxmlformats.org/officeDocument/2006/relationships/image" Target="../media/image371.wmf"/><Relationship Id="rId2" Type="http://schemas.openxmlformats.org/officeDocument/2006/relationships/notesSlide" Target="../notesSlides/notesSlide84.xml"/><Relationship Id="rId1" Type="http://schemas.openxmlformats.org/officeDocument/2006/relationships/slideLayout" Target="../slideLayouts/slideLayout1.xml"/><Relationship Id="rId6" Type="http://schemas.openxmlformats.org/officeDocument/2006/relationships/oleObject" Target="../embeddings/oleObject279.bin"/><Relationship Id="rId5" Type="http://schemas.openxmlformats.org/officeDocument/2006/relationships/image" Target="../media/image370.png"/><Relationship Id="rId4" Type="http://schemas.openxmlformats.org/officeDocument/2006/relationships/image" Target="../media/image369.png"/><Relationship Id="rId9" Type="http://schemas.openxmlformats.org/officeDocument/2006/relationships/image" Target="../media/image372.wmf"/></Relationships>
</file>

<file path=ppt/slides/_rels/slide91.xml.rels><?xml version="1.0" encoding="UTF-8" standalone="yes"?>
<Relationships xmlns="http://schemas.openxmlformats.org/package/2006/relationships"><Relationship Id="rId8" Type="http://schemas.openxmlformats.org/officeDocument/2006/relationships/oleObject" Target="../embeddings/oleObject284.bin"/><Relationship Id="rId3" Type="http://schemas.openxmlformats.org/officeDocument/2006/relationships/image" Target="../media/image373.png"/><Relationship Id="rId7" Type="http://schemas.openxmlformats.org/officeDocument/2006/relationships/image" Target="../media/image375.wmf"/><Relationship Id="rId2" Type="http://schemas.openxmlformats.org/officeDocument/2006/relationships/oleObject" Target="../embeddings/oleObject281.bin"/><Relationship Id="rId1" Type="http://schemas.openxmlformats.org/officeDocument/2006/relationships/slideLayout" Target="../slideLayouts/slideLayout1.xml"/><Relationship Id="rId6" Type="http://schemas.openxmlformats.org/officeDocument/2006/relationships/oleObject" Target="../embeddings/oleObject283.bin"/><Relationship Id="rId5" Type="http://schemas.openxmlformats.org/officeDocument/2006/relationships/image" Target="../media/image374.wmf"/><Relationship Id="rId4" Type="http://schemas.openxmlformats.org/officeDocument/2006/relationships/oleObject" Target="../embeddings/oleObject282.bin"/><Relationship Id="rId9" Type="http://schemas.openxmlformats.org/officeDocument/2006/relationships/image" Target="../media/image376.wmf"/></Relationships>
</file>

<file path=ppt/slides/_rels/slide92.xml.rels><?xml version="1.0" encoding="UTF-8" standalone="yes"?>
<Relationships xmlns="http://schemas.openxmlformats.org/package/2006/relationships"><Relationship Id="rId3" Type="http://schemas.openxmlformats.org/officeDocument/2006/relationships/image" Target="../media/image377.wmf"/><Relationship Id="rId2" Type="http://schemas.openxmlformats.org/officeDocument/2006/relationships/oleObject" Target="../embeddings/oleObject285.bin"/><Relationship Id="rId1" Type="http://schemas.openxmlformats.org/officeDocument/2006/relationships/slideLayout" Target="../slideLayouts/slideLayout1.xml"/><Relationship Id="rId5" Type="http://schemas.openxmlformats.org/officeDocument/2006/relationships/image" Target="../media/image378.wmf"/><Relationship Id="rId4" Type="http://schemas.openxmlformats.org/officeDocument/2006/relationships/oleObject" Target="../embeddings/oleObject286.bin"/></Relationships>
</file>

<file path=ppt/slides/_rels/slide93.xml.rels><?xml version="1.0" encoding="UTF-8" standalone="yes"?>
<Relationships xmlns="http://schemas.openxmlformats.org/package/2006/relationships"><Relationship Id="rId3" Type="http://schemas.openxmlformats.org/officeDocument/2006/relationships/image" Target="../media/image379.wmf"/><Relationship Id="rId7" Type="http://schemas.openxmlformats.org/officeDocument/2006/relationships/image" Target="../media/image381.emf"/><Relationship Id="rId2" Type="http://schemas.openxmlformats.org/officeDocument/2006/relationships/oleObject" Target="../embeddings/oleObject287.bin"/><Relationship Id="rId1" Type="http://schemas.openxmlformats.org/officeDocument/2006/relationships/slideLayout" Target="../slideLayouts/slideLayout7.xml"/><Relationship Id="rId6" Type="http://schemas.openxmlformats.org/officeDocument/2006/relationships/oleObject" Target="../embeddings/oleObject58.bin"/><Relationship Id="rId5" Type="http://schemas.openxmlformats.org/officeDocument/2006/relationships/image" Target="../media/image380.wmf"/><Relationship Id="rId4" Type="http://schemas.openxmlformats.org/officeDocument/2006/relationships/oleObject" Target="../embeddings/oleObject288.bin"/></Relationships>
</file>

<file path=ppt/slides/_rels/slide94.xml.rels><?xml version="1.0" encoding="UTF-8" standalone="yes"?>
<Relationships xmlns="http://schemas.openxmlformats.org/package/2006/relationships"><Relationship Id="rId8" Type="http://schemas.openxmlformats.org/officeDocument/2006/relationships/customXml" Target="../ink/ink22.xml"/><Relationship Id="rId3" Type="http://schemas.openxmlformats.org/officeDocument/2006/relationships/image" Target="../media/image382.png"/><Relationship Id="rId7" Type="http://schemas.openxmlformats.org/officeDocument/2006/relationships/image" Target="../media/image384.wmf"/><Relationship Id="rId2" Type="http://schemas.openxmlformats.org/officeDocument/2006/relationships/oleObject" Target="../embeddings/oleObject289.bin"/><Relationship Id="rId1" Type="http://schemas.openxmlformats.org/officeDocument/2006/relationships/slideLayout" Target="../slideLayouts/slideLayout1.xml"/><Relationship Id="rId6" Type="http://schemas.openxmlformats.org/officeDocument/2006/relationships/oleObject" Target="../embeddings/oleObject291.bin"/><Relationship Id="rId11" Type="http://schemas.openxmlformats.org/officeDocument/2006/relationships/customXml" Target="../ink/ink23.xml"/><Relationship Id="rId5" Type="http://schemas.openxmlformats.org/officeDocument/2006/relationships/image" Target="../media/image383.wmf"/><Relationship Id="rId10" Type="http://schemas.openxmlformats.org/officeDocument/2006/relationships/image" Target="../media/image3600.png"/><Relationship Id="rId4" Type="http://schemas.openxmlformats.org/officeDocument/2006/relationships/oleObject" Target="../embeddings/oleObject290.bin"/></Relationships>
</file>

<file path=ppt/slides/_rels/slide95.xml.rels><?xml version="1.0" encoding="UTF-8" standalone="yes"?>
<Relationships xmlns="http://schemas.openxmlformats.org/package/2006/relationships"><Relationship Id="rId3" Type="http://schemas.openxmlformats.org/officeDocument/2006/relationships/image" Target="../media/image385.wmf"/><Relationship Id="rId2" Type="http://schemas.openxmlformats.org/officeDocument/2006/relationships/oleObject" Target="../embeddings/oleObject292.bin"/><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1524000" y="226816"/>
            <a:ext cx="9144000" cy="621596"/>
          </a:xfrm>
        </p:spPr>
        <p:txBody>
          <a:bodyPr/>
          <a:lstStyle/>
          <a:p>
            <a:r>
              <a:rPr lang="en-US" sz="3600" b="1" u="sng">
                <a:latin typeface="+mn-lt"/>
              </a:rPr>
              <a:t>Electron-Impurity Interaction</a:t>
            </a:r>
            <a:endParaRPr lang="en-US" b="1" u="sng">
              <a:latin typeface="+mn-lt"/>
            </a:endParaRPr>
          </a:p>
        </p:txBody>
      </p:sp>
      <p:sp>
        <p:nvSpPr>
          <p:cNvPr id="4" name="TextBox 3">
            <a:extLst>
              <a:ext uri="{FF2B5EF4-FFF2-40B4-BE49-F238E27FC236}">
                <a16:creationId xmlns:a16="http://schemas.microsoft.com/office/drawing/2014/main" id="{A7C675F6-9770-4C04-AC09-833D90C3E673}"/>
              </a:ext>
            </a:extLst>
          </p:cNvPr>
          <p:cNvSpPr txBox="1"/>
          <p:nvPr/>
        </p:nvSpPr>
        <p:spPr>
          <a:xfrm>
            <a:off x="553039" y="1093512"/>
            <a:ext cx="4839094" cy="338554"/>
          </a:xfrm>
          <a:prstGeom prst="rect">
            <a:avLst/>
          </a:prstGeom>
          <a:noFill/>
        </p:spPr>
        <p:txBody>
          <a:bodyPr wrap="square" rtlCol="0">
            <a:spAutoFit/>
          </a:bodyPr>
          <a:lstStyle/>
          <a:p>
            <a:r>
              <a:rPr lang="en-US" sz="1600"/>
              <a:t>First let’s examine different types of disorder:</a:t>
            </a:r>
          </a:p>
        </p:txBody>
      </p:sp>
      <p:pic>
        <p:nvPicPr>
          <p:cNvPr id="3" name="Picture 2">
            <a:extLst>
              <a:ext uri="{FF2B5EF4-FFF2-40B4-BE49-F238E27FC236}">
                <a16:creationId xmlns:a16="http://schemas.microsoft.com/office/drawing/2014/main" id="{6399EA1C-257C-476E-8AAE-A0B53BC7B077}"/>
              </a:ext>
            </a:extLst>
          </p:cNvPr>
          <p:cNvPicPr>
            <a:picLocks noChangeAspect="1"/>
          </p:cNvPicPr>
          <p:nvPr/>
        </p:nvPicPr>
        <p:blipFill>
          <a:blip r:embed="rId2"/>
          <a:stretch>
            <a:fillRect/>
          </a:stretch>
        </p:blipFill>
        <p:spPr>
          <a:xfrm>
            <a:off x="750657" y="3759778"/>
            <a:ext cx="8313313" cy="2424206"/>
          </a:xfrm>
          <a:prstGeom prst="rect">
            <a:avLst/>
          </a:prstGeom>
        </p:spPr>
      </p:pic>
      <p:graphicFrame>
        <p:nvGraphicFramePr>
          <p:cNvPr id="7" name="Object 6">
            <a:extLst>
              <a:ext uri="{FF2B5EF4-FFF2-40B4-BE49-F238E27FC236}">
                <a16:creationId xmlns:a16="http://schemas.microsoft.com/office/drawing/2014/main" id="{AE0FC750-7FBE-4996-A89D-C8152AA17DDC}"/>
              </a:ext>
            </a:extLst>
          </p:cNvPr>
          <p:cNvGraphicFramePr>
            <a:graphicFrameLocks noChangeAspect="1"/>
          </p:cNvGraphicFramePr>
          <p:nvPr>
            <p:extLst>
              <p:ext uri="{D42A27DB-BD31-4B8C-83A1-F6EECF244321}">
                <p14:modId xmlns:p14="http://schemas.microsoft.com/office/powerpoint/2010/main" val="1119142022"/>
              </p:ext>
            </p:extLst>
          </p:nvPr>
        </p:nvGraphicFramePr>
        <p:xfrm>
          <a:off x="473075" y="1889627"/>
          <a:ext cx="8661544" cy="1701986"/>
        </p:xfrm>
        <a:graphic>
          <a:graphicData uri="http://schemas.openxmlformats.org/presentationml/2006/ole">
            <mc:AlternateContent xmlns:mc="http://schemas.openxmlformats.org/markup-compatibility/2006">
              <mc:Choice xmlns:v="urn:schemas-microsoft-com:vml" Requires="v">
                <p:oleObj name="Bitmap Image" r:id="rId3" imgW="5342083" imgH="1066667" progId="Paint.Picture">
                  <p:embed/>
                </p:oleObj>
              </mc:Choice>
              <mc:Fallback>
                <p:oleObj name="Bitmap Image" r:id="rId3" imgW="5342083" imgH="1066667" progId="Paint.Picture">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t="-5522" r="3520" b="10648"/>
                      <a:stretch>
                        <a:fillRect/>
                      </a:stretch>
                    </p:blipFill>
                    <p:spPr bwMode="auto">
                      <a:xfrm>
                        <a:off x="473075" y="1889627"/>
                        <a:ext cx="8661544" cy="1701986"/>
                      </a:xfrm>
                      <a:prstGeom prst="rect">
                        <a:avLst/>
                      </a:prstGeom>
                      <a:noFill/>
                    </p:spPr>
                  </p:pic>
                </p:oleObj>
              </mc:Fallback>
            </mc:AlternateContent>
          </a:graphicData>
        </a:graphic>
      </p:graphicFrame>
    </p:spTree>
    <p:extLst>
      <p:ext uri="{BB962C8B-B14F-4D97-AF65-F5344CB8AC3E}">
        <p14:creationId xmlns:p14="http://schemas.microsoft.com/office/powerpoint/2010/main" val="4917951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403600" y="38864"/>
            <a:ext cx="4509026" cy="621596"/>
          </a:xfrm>
        </p:spPr>
        <p:txBody>
          <a:bodyPr>
            <a:normAutofit/>
          </a:bodyPr>
          <a:lstStyle/>
          <a:p>
            <a:r>
              <a:rPr lang="en-US" sz="3600" b="1" u="sng">
                <a:latin typeface="+mn-lt"/>
              </a:rPr>
              <a:t>Excitations</a:t>
            </a:r>
            <a:endParaRPr lang="en-US" b="1" u="sng">
              <a:latin typeface="+mn-lt"/>
            </a:endParaRP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9" name="TextBox 18">
            <a:extLst>
              <a:ext uri="{FF2B5EF4-FFF2-40B4-BE49-F238E27FC236}">
                <a16:creationId xmlns:a16="http://schemas.microsoft.com/office/drawing/2014/main" id="{3A964C75-A32D-4AA5-9081-51CBE94926D2}"/>
              </a:ext>
            </a:extLst>
          </p:cNvPr>
          <p:cNvSpPr txBox="1"/>
          <p:nvPr/>
        </p:nvSpPr>
        <p:spPr>
          <a:xfrm>
            <a:off x="255898" y="670343"/>
            <a:ext cx="11461620" cy="1231106"/>
          </a:xfrm>
          <a:prstGeom prst="rect">
            <a:avLst/>
          </a:prstGeom>
          <a:noFill/>
        </p:spPr>
        <p:txBody>
          <a:bodyPr wrap="square" rtlCol="0">
            <a:spAutoFit/>
          </a:bodyPr>
          <a:lstStyle/>
          <a:p>
            <a:r>
              <a:rPr lang="en-US" b="1" dirty="0"/>
              <a:t>Strong Disorder</a:t>
            </a:r>
            <a:endParaRPr lang="en-US" sz="1600" b="1" dirty="0"/>
          </a:p>
          <a:p>
            <a:r>
              <a:rPr lang="en-US" sz="1400" dirty="0"/>
              <a:t>It’ll turn out that in fact all d &lt; 2 states are localized.  In higher d, some states can only be localized if the impurity density/strength is great enough.  So states will look something like this below.  It seems that these states must be localized in a substantially non-overlapping manner if transport is to be shutoff.   Indeed localized states near in energy </a:t>
            </a:r>
            <a:r>
              <a:rPr lang="en-US" sz="1400" i="1" dirty="0"/>
              <a:t>are</a:t>
            </a:r>
            <a:r>
              <a:rPr lang="en-US" sz="1400" dirty="0"/>
              <a:t> far apart, and vice versa (according to Lee).  We will find later that the localization length is roughly as follows…W = 1/kℓ  is a measure of disorder. </a:t>
            </a:r>
          </a:p>
        </p:txBody>
      </p:sp>
      <p:pic>
        <p:nvPicPr>
          <p:cNvPr id="15477" name="Picture 117">
            <a:extLst>
              <a:ext uri="{FF2B5EF4-FFF2-40B4-BE49-F238E27FC236}">
                <a16:creationId xmlns:a16="http://schemas.microsoft.com/office/drawing/2014/main" id="{27B91F7F-C82F-461E-8A55-0FF64BBBCC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4752" y="1911350"/>
            <a:ext cx="1918305" cy="12560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9" name="Object 8">
            <a:extLst>
              <a:ext uri="{FF2B5EF4-FFF2-40B4-BE49-F238E27FC236}">
                <a16:creationId xmlns:a16="http://schemas.microsoft.com/office/drawing/2014/main" id="{9F82BF4C-B731-43FF-9CFC-E4BD4DA1E1DA}"/>
              </a:ext>
            </a:extLst>
          </p:cNvPr>
          <p:cNvGraphicFramePr>
            <a:graphicFrameLocks noChangeAspect="1"/>
          </p:cNvGraphicFramePr>
          <p:nvPr/>
        </p:nvGraphicFramePr>
        <p:xfrm>
          <a:off x="179887" y="5263301"/>
          <a:ext cx="4062175" cy="1456413"/>
        </p:xfrm>
        <a:graphic>
          <a:graphicData uri="http://schemas.openxmlformats.org/presentationml/2006/ole">
            <mc:AlternateContent xmlns:mc="http://schemas.openxmlformats.org/markup-compatibility/2006">
              <mc:Choice xmlns:v="urn:schemas-microsoft-com:vml" Requires="v">
                <p:oleObj name="Bitmap Image" r:id="rId4" imgW="3520440" imgH="1798200" progId="Paint.Picture">
                  <p:embed/>
                </p:oleObj>
              </mc:Choice>
              <mc:Fallback>
                <p:oleObj name="Bitmap Image" r:id="rId4" imgW="3520440" imgH="1798200" progId="Paint.Picture">
                  <p:embed/>
                  <p:pic>
                    <p:nvPicPr>
                      <p:cNvPr id="9" name="Object 8">
                        <a:extLst>
                          <a:ext uri="{FF2B5EF4-FFF2-40B4-BE49-F238E27FC236}">
                            <a16:creationId xmlns:a16="http://schemas.microsoft.com/office/drawing/2014/main" id="{9F82BF4C-B731-43FF-9CFC-E4BD4DA1E1DA}"/>
                          </a:ext>
                        </a:extLst>
                      </p:cNvPr>
                      <p:cNvPicPr>
                        <a:picLocks noChangeAspect="1" noChangeArrowheads="1"/>
                      </p:cNvPicPr>
                      <p:nvPr/>
                    </p:nvPicPr>
                    <p:blipFill>
                      <a:blip r:embed="rId5"/>
                      <a:srcRect t="8907" r="14262" b="30736"/>
                      <a:stretch>
                        <a:fillRect/>
                      </a:stretch>
                    </p:blipFill>
                    <p:spPr bwMode="auto">
                      <a:xfrm>
                        <a:off x="179887" y="5263301"/>
                        <a:ext cx="4062175" cy="1456413"/>
                      </a:xfrm>
                      <a:prstGeom prst="rect">
                        <a:avLst/>
                      </a:prstGeom>
                      <a:noFill/>
                    </p:spPr>
                  </p:pic>
                </p:oleObj>
              </mc:Fallback>
            </mc:AlternateContent>
          </a:graphicData>
        </a:graphic>
      </p:graphicFrame>
      <p:sp>
        <p:nvSpPr>
          <p:cNvPr id="11" name="Rectangle 10">
            <a:extLst>
              <a:ext uri="{FF2B5EF4-FFF2-40B4-BE49-F238E27FC236}">
                <a16:creationId xmlns:a16="http://schemas.microsoft.com/office/drawing/2014/main" id="{0473FA05-4AB4-4315-8612-6E78ED8AADA2}"/>
              </a:ext>
            </a:extLst>
          </p:cNvPr>
          <p:cNvSpPr/>
          <p:nvPr/>
        </p:nvSpPr>
        <p:spPr>
          <a:xfrm>
            <a:off x="179887" y="3351639"/>
            <a:ext cx="11235376" cy="1815882"/>
          </a:xfrm>
          <a:prstGeom prst="rect">
            <a:avLst/>
          </a:prstGeom>
        </p:spPr>
        <p:txBody>
          <a:bodyPr wrap="square">
            <a:spAutoFit/>
          </a:bodyPr>
          <a:lstStyle/>
          <a:p>
            <a:r>
              <a:rPr lang="en-US" sz="1400"/>
              <a:t>The density of states will look something like this.  Colored in means localized, and darker is more localized.  Generally the </a:t>
            </a:r>
            <a:r>
              <a:rPr lang="el-GR" sz="1400"/>
              <a:t>ξ</a:t>
            </a:r>
            <a:r>
              <a:rPr lang="en-US" sz="1400"/>
              <a:t> will decrease with energy and velocity.  So it’ll be less localized in the center of the band where velocity is greater.  In D ≤ Q2D, all states are localized, but in D = 3, there are some free states.  And localization won’t set in until disorder is great enough (localization window moves outward in).  Technically, disorder also changes the shape of the bands too – they get a little broader (greater disorder means a greater range of energy mixing).  Also the sharp sqr non-analyticities at the edge get smoothed into quickly decaying exponentials I think.  An author makes point that the whole band-gap picture must remain because, for instance, otherwise window glass would absorb UV light.  To summarize, he says that short range order creates the band structure and consequent band gaps, while long range disorder smears their edges.  I is also noted that states nearby in energy will be situated far apart, and vice versa.  This could be inferred from how the conductance behaves.  </a:t>
            </a:r>
          </a:p>
        </p:txBody>
      </p:sp>
      <p:graphicFrame>
        <p:nvGraphicFramePr>
          <p:cNvPr id="4" name="Object 3">
            <a:extLst>
              <a:ext uri="{FF2B5EF4-FFF2-40B4-BE49-F238E27FC236}">
                <a16:creationId xmlns:a16="http://schemas.microsoft.com/office/drawing/2014/main" id="{B367588B-38D0-459A-979E-F90C3B6FFA32}"/>
              </a:ext>
            </a:extLst>
          </p:cNvPr>
          <p:cNvGraphicFramePr>
            <a:graphicFrameLocks noChangeAspect="1"/>
          </p:cNvGraphicFramePr>
          <p:nvPr/>
        </p:nvGraphicFramePr>
        <p:xfrm>
          <a:off x="1728027" y="2789427"/>
          <a:ext cx="1217924" cy="371570"/>
        </p:xfrm>
        <a:graphic>
          <a:graphicData uri="http://schemas.openxmlformats.org/presentationml/2006/ole">
            <mc:AlternateContent xmlns:mc="http://schemas.openxmlformats.org/markup-compatibility/2006">
              <mc:Choice xmlns:v="urn:schemas-microsoft-com:vml" Requires="v">
                <p:oleObj name="Equation" r:id="rId6" imgW="749160" imgH="228600" progId="Equation.DSMT4">
                  <p:embed/>
                </p:oleObj>
              </mc:Choice>
              <mc:Fallback>
                <p:oleObj name="Equation" r:id="rId6" imgW="749160" imgH="228600" progId="Equation.DSMT4">
                  <p:embed/>
                  <p:pic>
                    <p:nvPicPr>
                      <p:cNvPr id="4" name="Object 3">
                        <a:extLst>
                          <a:ext uri="{FF2B5EF4-FFF2-40B4-BE49-F238E27FC236}">
                            <a16:creationId xmlns:a16="http://schemas.microsoft.com/office/drawing/2014/main" id="{B367588B-38D0-459A-979E-F90C3B6FFA32}"/>
                          </a:ext>
                        </a:extLst>
                      </p:cNvPr>
                      <p:cNvPicPr/>
                      <p:nvPr/>
                    </p:nvPicPr>
                    <p:blipFill>
                      <a:blip r:embed="rId7"/>
                      <a:stretch>
                        <a:fillRect/>
                      </a:stretch>
                    </p:blipFill>
                    <p:spPr>
                      <a:xfrm>
                        <a:off x="1728027" y="2789427"/>
                        <a:ext cx="1217924" cy="371570"/>
                      </a:xfrm>
                      <a:prstGeom prst="rect">
                        <a:avLst/>
                      </a:prstGeom>
                    </p:spPr>
                  </p:pic>
                </p:oleObj>
              </mc:Fallback>
            </mc:AlternateContent>
          </a:graphicData>
        </a:graphic>
      </p:graphicFrame>
      <p:sp>
        <p:nvSpPr>
          <p:cNvPr id="5" name="TextBox 4">
            <a:extLst>
              <a:ext uri="{FF2B5EF4-FFF2-40B4-BE49-F238E27FC236}">
                <a16:creationId xmlns:a16="http://schemas.microsoft.com/office/drawing/2014/main" id="{9C3FE924-7802-420B-AD66-E7A9D6524A52}"/>
              </a:ext>
            </a:extLst>
          </p:cNvPr>
          <p:cNvSpPr txBox="1"/>
          <p:nvPr/>
        </p:nvSpPr>
        <p:spPr>
          <a:xfrm>
            <a:off x="4548432" y="5648773"/>
            <a:ext cx="7444827" cy="523220"/>
          </a:xfrm>
          <a:prstGeom prst="rect">
            <a:avLst/>
          </a:prstGeom>
          <a:noFill/>
        </p:spPr>
        <p:txBody>
          <a:bodyPr wrap="square" rtlCol="0">
            <a:spAutoFit/>
          </a:bodyPr>
          <a:lstStyle/>
          <a:p>
            <a:r>
              <a:rPr lang="en-US" sz="1400"/>
              <a:t>Taking account of our RG discussion later, we might suppose the wavefunctions are in fact power law decaying at the critical impurity density.   According to Markos, they are certainly multi-fractal.</a:t>
            </a:r>
          </a:p>
        </p:txBody>
      </p:sp>
      <p:sp>
        <p:nvSpPr>
          <p:cNvPr id="7" name="Freeform: Shape 6">
            <a:extLst>
              <a:ext uri="{FF2B5EF4-FFF2-40B4-BE49-F238E27FC236}">
                <a16:creationId xmlns:a16="http://schemas.microsoft.com/office/drawing/2014/main" id="{29179184-C30A-42AA-9663-B2830657845D}"/>
              </a:ext>
            </a:extLst>
          </p:cNvPr>
          <p:cNvSpPr/>
          <p:nvPr/>
        </p:nvSpPr>
        <p:spPr>
          <a:xfrm flipV="1">
            <a:off x="3910517" y="6335111"/>
            <a:ext cx="836578" cy="223736"/>
          </a:xfrm>
          <a:custGeom>
            <a:avLst/>
            <a:gdLst>
              <a:gd name="connsiteX0" fmla="*/ 0 w 680936"/>
              <a:gd name="connsiteY0" fmla="*/ 272375 h 272375"/>
              <a:gd name="connsiteX1" fmla="*/ 77821 w 680936"/>
              <a:gd name="connsiteY1" fmla="*/ 262647 h 272375"/>
              <a:gd name="connsiteX2" fmla="*/ 116732 w 680936"/>
              <a:gd name="connsiteY2" fmla="*/ 252919 h 272375"/>
              <a:gd name="connsiteX3" fmla="*/ 282102 w 680936"/>
              <a:gd name="connsiteY3" fmla="*/ 233464 h 272375"/>
              <a:gd name="connsiteX4" fmla="*/ 398834 w 680936"/>
              <a:gd name="connsiteY4" fmla="*/ 204281 h 272375"/>
              <a:gd name="connsiteX5" fmla="*/ 428017 w 680936"/>
              <a:gd name="connsiteY5" fmla="*/ 194553 h 272375"/>
              <a:gd name="connsiteX6" fmla="*/ 476655 w 680936"/>
              <a:gd name="connsiteY6" fmla="*/ 136187 h 272375"/>
              <a:gd name="connsiteX7" fmla="*/ 505838 w 680936"/>
              <a:gd name="connsiteY7" fmla="*/ 107004 h 272375"/>
              <a:gd name="connsiteX8" fmla="*/ 525293 w 680936"/>
              <a:gd name="connsiteY8" fmla="*/ 77821 h 272375"/>
              <a:gd name="connsiteX9" fmla="*/ 573932 w 680936"/>
              <a:gd name="connsiteY9" fmla="*/ 29183 h 272375"/>
              <a:gd name="connsiteX10" fmla="*/ 632298 w 680936"/>
              <a:gd name="connsiteY10" fmla="*/ 9728 h 272375"/>
              <a:gd name="connsiteX11" fmla="*/ 661481 w 680936"/>
              <a:gd name="connsiteY11" fmla="*/ 0 h 272375"/>
              <a:gd name="connsiteX12" fmla="*/ 680936 w 680936"/>
              <a:gd name="connsiteY12" fmla="*/ 0 h 272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80936" h="272375">
                <a:moveTo>
                  <a:pt x="0" y="272375"/>
                </a:moveTo>
                <a:cubicBezTo>
                  <a:pt x="25940" y="269132"/>
                  <a:pt x="52034" y="266945"/>
                  <a:pt x="77821" y="262647"/>
                </a:cubicBezTo>
                <a:cubicBezTo>
                  <a:pt x="91009" y="260449"/>
                  <a:pt x="103578" y="255311"/>
                  <a:pt x="116732" y="252919"/>
                </a:cubicBezTo>
                <a:cubicBezTo>
                  <a:pt x="185437" y="240427"/>
                  <a:pt x="206992" y="242853"/>
                  <a:pt x="282102" y="233464"/>
                </a:cubicBezTo>
                <a:cubicBezTo>
                  <a:pt x="344975" y="225605"/>
                  <a:pt x="338103" y="224525"/>
                  <a:pt x="398834" y="204281"/>
                </a:cubicBezTo>
                <a:lnTo>
                  <a:pt x="428017" y="194553"/>
                </a:lnTo>
                <a:cubicBezTo>
                  <a:pt x="513276" y="109294"/>
                  <a:pt x="408940" y="217446"/>
                  <a:pt x="476655" y="136187"/>
                </a:cubicBezTo>
                <a:cubicBezTo>
                  <a:pt x="485462" y="125619"/>
                  <a:pt x="497031" y="117572"/>
                  <a:pt x="505838" y="107004"/>
                </a:cubicBezTo>
                <a:cubicBezTo>
                  <a:pt x="513322" y="98023"/>
                  <a:pt x="517594" y="86619"/>
                  <a:pt x="525293" y="77821"/>
                </a:cubicBezTo>
                <a:cubicBezTo>
                  <a:pt x="540392" y="60566"/>
                  <a:pt x="552180" y="36433"/>
                  <a:pt x="573932" y="29183"/>
                </a:cubicBezTo>
                <a:lnTo>
                  <a:pt x="632298" y="9728"/>
                </a:lnTo>
                <a:cubicBezTo>
                  <a:pt x="642026" y="6485"/>
                  <a:pt x="651227" y="0"/>
                  <a:pt x="661481" y="0"/>
                </a:cubicBezTo>
                <a:lnTo>
                  <a:pt x="680936"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AE8A4B3D-A3A3-4572-B211-09DA7323B41E}"/>
              </a:ext>
            </a:extLst>
          </p:cNvPr>
          <p:cNvSpPr/>
          <p:nvPr/>
        </p:nvSpPr>
        <p:spPr>
          <a:xfrm>
            <a:off x="3881336" y="6023826"/>
            <a:ext cx="544786" cy="214008"/>
          </a:xfrm>
          <a:custGeom>
            <a:avLst/>
            <a:gdLst>
              <a:gd name="connsiteX0" fmla="*/ 0 w 544786"/>
              <a:gd name="connsiteY0" fmla="*/ 214008 h 214008"/>
              <a:gd name="connsiteX1" fmla="*/ 48638 w 544786"/>
              <a:gd name="connsiteY1" fmla="*/ 184825 h 214008"/>
              <a:gd name="connsiteX2" fmla="*/ 77821 w 544786"/>
              <a:gd name="connsiteY2" fmla="*/ 175097 h 214008"/>
              <a:gd name="connsiteX3" fmla="*/ 136187 w 544786"/>
              <a:gd name="connsiteY3" fmla="*/ 136187 h 214008"/>
              <a:gd name="connsiteX4" fmla="*/ 194553 w 544786"/>
              <a:gd name="connsiteY4" fmla="*/ 116731 h 214008"/>
              <a:gd name="connsiteX5" fmla="*/ 252919 w 544786"/>
              <a:gd name="connsiteY5" fmla="*/ 87548 h 214008"/>
              <a:gd name="connsiteX6" fmla="*/ 447473 w 544786"/>
              <a:gd name="connsiteY6" fmla="*/ 77821 h 214008"/>
              <a:gd name="connsiteX7" fmla="*/ 496111 w 544786"/>
              <a:gd name="connsiteY7" fmla="*/ 48638 h 214008"/>
              <a:gd name="connsiteX8" fmla="*/ 525294 w 544786"/>
              <a:gd name="connsiteY8" fmla="*/ 38910 h 214008"/>
              <a:gd name="connsiteX9" fmla="*/ 544749 w 544786"/>
              <a:gd name="connsiteY9" fmla="*/ 0 h 214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44786" h="214008">
                <a:moveTo>
                  <a:pt x="0" y="214008"/>
                </a:moveTo>
                <a:cubicBezTo>
                  <a:pt x="16213" y="204280"/>
                  <a:pt x="31727" y="193281"/>
                  <a:pt x="48638" y="184825"/>
                </a:cubicBezTo>
                <a:cubicBezTo>
                  <a:pt x="57809" y="180239"/>
                  <a:pt x="68857" y="180077"/>
                  <a:pt x="77821" y="175097"/>
                </a:cubicBezTo>
                <a:cubicBezTo>
                  <a:pt x="98261" y="163742"/>
                  <a:pt x="114005" y="143581"/>
                  <a:pt x="136187" y="136187"/>
                </a:cubicBezTo>
                <a:cubicBezTo>
                  <a:pt x="155642" y="129702"/>
                  <a:pt x="177489" y="128107"/>
                  <a:pt x="194553" y="116731"/>
                </a:cubicBezTo>
                <a:cubicBezTo>
                  <a:pt x="212751" y="104599"/>
                  <a:pt x="229763" y="89562"/>
                  <a:pt x="252919" y="87548"/>
                </a:cubicBezTo>
                <a:cubicBezTo>
                  <a:pt x="317607" y="81923"/>
                  <a:pt x="382622" y="81063"/>
                  <a:pt x="447473" y="77821"/>
                </a:cubicBezTo>
                <a:cubicBezTo>
                  <a:pt x="530143" y="50263"/>
                  <a:pt x="429344" y="88698"/>
                  <a:pt x="496111" y="48638"/>
                </a:cubicBezTo>
                <a:cubicBezTo>
                  <a:pt x="504904" y="43362"/>
                  <a:pt x="515566" y="42153"/>
                  <a:pt x="525294" y="38910"/>
                </a:cubicBezTo>
                <a:cubicBezTo>
                  <a:pt x="546548" y="7029"/>
                  <a:pt x="544749" y="21418"/>
                  <a:pt x="544749" y="0"/>
                </a:cubicBezTo>
              </a:path>
            </a:pathLst>
          </a:custGeom>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12" name="Freeform: Shape 11">
            <a:extLst>
              <a:ext uri="{FF2B5EF4-FFF2-40B4-BE49-F238E27FC236}">
                <a16:creationId xmlns:a16="http://schemas.microsoft.com/office/drawing/2014/main" id="{7316F531-DC29-4A24-846D-518C20C8517E}"/>
              </a:ext>
            </a:extLst>
          </p:cNvPr>
          <p:cNvSpPr/>
          <p:nvPr/>
        </p:nvSpPr>
        <p:spPr>
          <a:xfrm>
            <a:off x="3638145" y="5604971"/>
            <a:ext cx="894944" cy="525859"/>
          </a:xfrm>
          <a:custGeom>
            <a:avLst/>
            <a:gdLst>
              <a:gd name="connsiteX0" fmla="*/ 0 w 894944"/>
              <a:gd name="connsiteY0" fmla="*/ 525859 h 525859"/>
              <a:gd name="connsiteX1" fmla="*/ 48638 w 894944"/>
              <a:gd name="connsiteY1" fmla="*/ 506403 h 525859"/>
              <a:gd name="connsiteX2" fmla="*/ 126459 w 894944"/>
              <a:gd name="connsiteY2" fmla="*/ 467493 h 525859"/>
              <a:gd name="connsiteX3" fmla="*/ 165370 w 894944"/>
              <a:gd name="connsiteY3" fmla="*/ 438310 h 525859"/>
              <a:gd name="connsiteX4" fmla="*/ 194553 w 894944"/>
              <a:gd name="connsiteY4" fmla="*/ 428582 h 525859"/>
              <a:gd name="connsiteX5" fmla="*/ 262646 w 894944"/>
              <a:gd name="connsiteY5" fmla="*/ 389672 h 525859"/>
              <a:gd name="connsiteX6" fmla="*/ 321012 w 894944"/>
              <a:gd name="connsiteY6" fmla="*/ 350761 h 525859"/>
              <a:gd name="connsiteX7" fmla="*/ 340468 w 894944"/>
              <a:gd name="connsiteY7" fmla="*/ 331306 h 525859"/>
              <a:gd name="connsiteX8" fmla="*/ 447472 w 894944"/>
              <a:gd name="connsiteY8" fmla="*/ 272940 h 525859"/>
              <a:gd name="connsiteX9" fmla="*/ 525293 w 894944"/>
              <a:gd name="connsiteY9" fmla="*/ 204846 h 525859"/>
              <a:gd name="connsiteX10" fmla="*/ 554476 w 894944"/>
              <a:gd name="connsiteY10" fmla="*/ 195118 h 525859"/>
              <a:gd name="connsiteX11" fmla="*/ 632298 w 894944"/>
              <a:gd name="connsiteY11" fmla="*/ 136752 h 525859"/>
              <a:gd name="connsiteX12" fmla="*/ 680936 w 894944"/>
              <a:gd name="connsiteY12" fmla="*/ 97842 h 525859"/>
              <a:gd name="connsiteX13" fmla="*/ 729574 w 894944"/>
              <a:gd name="connsiteY13" fmla="*/ 68659 h 525859"/>
              <a:gd name="connsiteX14" fmla="*/ 758757 w 894944"/>
              <a:gd name="connsiteY14" fmla="*/ 49203 h 525859"/>
              <a:gd name="connsiteX15" fmla="*/ 817123 w 894944"/>
              <a:gd name="connsiteY15" fmla="*/ 29748 h 525859"/>
              <a:gd name="connsiteX16" fmla="*/ 875489 w 894944"/>
              <a:gd name="connsiteY16" fmla="*/ 565 h 525859"/>
              <a:gd name="connsiteX17" fmla="*/ 894944 w 894944"/>
              <a:gd name="connsiteY17" fmla="*/ 565 h 525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94944" h="525859">
                <a:moveTo>
                  <a:pt x="0" y="525859"/>
                </a:moveTo>
                <a:cubicBezTo>
                  <a:pt x="16213" y="519374"/>
                  <a:pt x="33020" y="514212"/>
                  <a:pt x="48638" y="506403"/>
                </a:cubicBezTo>
                <a:cubicBezTo>
                  <a:pt x="140524" y="460460"/>
                  <a:pt x="60653" y="489429"/>
                  <a:pt x="126459" y="467493"/>
                </a:cubicBezTo>
                <a:cubicBezTo>
                  <a:pt x="139429" y="457765"/>
                  <a:pt x="151293" y="446354"/>
                  <a:pt x="165370" y="438310"/>
                </a:cubicBezTo>
                <a:cubicBezTo>
                  <a:pt x="174273" y="433223"/>
                  <a:pt x="185650" y="433669"/>
                  <a:pt x="194553" y="428582"/>
                </a:cubicBezTo>
                <a:cubicBezTo>
                  <a:pt x="276998" y="381470"/>
                  <a:pt x="195738" y="411974"/>
                  <a:pt x="262646" y="389672"/>
                </a:cubicBezTo>
                <a:cubicBezTo>
                  <a:pt x="282101" y="376702"/>
                  <a:pt x="304478" y="367294"/>
                  <a:pt x="321012" y="350761"/>
                </a:cubicBezTo>
                <a:cubicBezTo>
                  <a:pt x="327497" y="344276"/>
                  <a:pt x="332604" y="336025"/>
                  <a:pt x="340468" y="331306"/>
                </a:cubicBezTo>
                <a:cubicBezTo>
                  <a:pt x="360642" y="319201"/>
                  <a:pt x="421611" y="295569"/>
                  <a:pt x="447472" y="272940"/>
                </a:cubicBezTo>
                <a:cubicBezTo>
                  <a:pt x="481285" y="243354"/>
                  <a:pt x="488807" y="223089"/>
                  <a:pt x="525293" y="204846"/>
                </a:cubicBezTo>
                <a:cubicBezTo>
                  <a:pt x="534464" y="200260"/>
                  <a:pt x="544748" y="198361"/>
                  <a:pt x="554476" y="195118"/>
                </a:cubicBezTo>
                <a:cubicBezTo>
                  <a:pt x="610366" y="139229"/>
                  <a:pt x="581363" y="153731"/>
                  <a:pt x="632298" y="136752"/>
                </a:cubicBezTo>
                <a:cubicBezTo>
                  <a:pt x="671048" y="78627"/>
                  <a:pt x="628728" y="129167"/>
                  <a:pt x="680936" y="97842"/>
                </a:cubicBezTo>
                <a:cubicBezTo>
                  <a:pt x="747700" y="57783"/>
                  <a:pt x="646904" y="96214"/>
                  <a:pt x="729574" y="68659"/>
                </a:cubicBezTo>
                <a:cubicBezTo>
                  <a:pt x="739302" y="62174"/>
                  <a:pt x="748073" y="53951"/>
                  <a:pt x="758757" y="49203"/>
                </a:cubicBezTo>
                <a:cubicBezTo>
                  <a:pt x="777497" y="40874"/>
                  <a:pt x="800059" y="41123"/>
                  <a:pt x="817123" y="29748"/>
                </a:cubicBezTo>
                <a:cubicBezTo>
                  <a:pt x="841717" y="13352"/>
                  <a:pt x="846723" y="6319"/>
                  <a:pt x="875489" y="565"/>
                </a:cubicBezTo>
                <a:cubicBezTo>
                  <a:pt x="881848" y="-707"/>
                  <a:pt x="888459" y="565"/>
                  <a:pt x="894944" y="565"/>
                </a:cubicBezTo>
              </a:path>
            </a:pathLst>
          </a:custGeom>
        </p:spPr>
        <p:style>
          <a:lnRef idx="1">
            <a:schemeClr val="accent6"/>
          </a:lnRef>
          <a:fillRef idx="0">
            <a:schemeClr val="accent6"/>
          </a:fillRef>
          <a:effectRef idx="0">
            <a:schemeClr val="accent6"/>
          </a:effectRef>
          <a:fontRef idx="minor">
            <a:schemeClr val="tx1"/>
          </a:fontRef>
        </p:style>
        <p:txBody>
          <a:bodyPr rtlCol="0" anchor="ctr"/>
          <a:lstStyle/>
          <a:p>
            <a:pPr algn="ctr"/>
            <a:endParaRPr lang="en-US"/>
          </a:p>
        </p:txBody>
      </p:sp>
      <p:sp>
        <p:nvSpPr>
          <p:cNvPr id="14" name="TextBox 13">
            <a:extLst>
              <a:ext uri="{FF2B5EF4-FFF2-40B4-BE49-F238E27FC236}">
                <a16:creationId xmlns:a16="http://schemas.microsoft.com/office/drawing/2014/main" id="{19941F0A-6596-4152-B8CC-3881CE49B48D}"/>
              </a:ext>
            </a:extLst>
          </p:cNvPr>
          <p:cNvSpPr txBox="1"/>
          <p:nvPr/>
        </p:nvSpPr>
        <p:spPr>
          <a:xfrm>
            <a:off x="4533089" y="5265855"/>
            <a:ext cx="2395399" cy="307777"/>
          </a:xfrm>
          <a:prstGeom prst="rect">
            <a:avLst/>
          </a:prstGeom>
          <a:noFill/>
        </p:spPr>
        <p:txBody>
          <a:bodyPr wrap="none" rtlCol="0">
            <a:spAutoFit/>
          </a:bodyPr>
          <a:lstStyle/>
          <a:p>
            <a:r>
              <a:rPr lang="en-US" sz="1400"/>
              <a:t>Delocalized inside the window</a:t>
            </a:r>
            <a:endParaRPr lang="en-US" sz="1600"/>
          </a:p>
        </p:txBody>
      </p:sp>
      <p:sp>
        <p:nvSpPr>
          <p:cNvPr id="18" name="TextBox 17">
            <a:extLst>
              <a:ext uri="{FF2B5EF4-FFF2-40B4-BE49-F238E27FC236}">
                <a16:creationId xmlns:a16="http://schemas.microsoft.com/office/drawing/2014/main" id="{14BB3919-511D-4ACF-AEC3-25E0AE9BB0CD}"/>
              </a:ext>
            </a:extLst>
          </p:cNvPr>
          <p:cNvSpPr txBox="1"/>
          <p:nvPr/>
        </p:nvSpPr>
        <p:spPr>
          <a:xfrm>
            <a:off x="4728241" y="6382812"/>
            <a:ext cx="2375907" cy="307777"/>
          </a:xfrm>
          <a:prstGeom prst="rect">
            <a:avLst/>
          </a:prstGeom>
          <a:noFill/>
        </p:spPr>
        <p:txBody>
          <a:bodyPr wrap="none" rtlCol="0">
            <a:spAutoFit/>
          </a:bodyPr>
          <a:lstStyle/>
          <a:p>
            <a:r>
              <a:rPr lang="en-US" sz="1400"/>
              <a:t>Localized outside the window</a:t>
            </a:r>
            <a:endParaRPr lang="en-US" sz="1600"/>
          </a:p>
        </p:txBody>
      </p:sp>
      <p:graphicFrame>
        <p:nvGraphicFramePr>
          <p:cNvPr id="20" name="Object 19">
            <a:extLst>
              <a:ext uri="{FF2B5EF4-FFF2-40B4-BE49-F238E27FC236}">
                <a16:creationId xmlns:a16="http://schemas.microsoft.com/office/drawing/2014/main" id="{46CD00CF-2281-407E-825F-D8FA0DE6E9D2}"/>
              </a:ext>
            </a:extLst>
          </p:cNvPr>
          <p:cNvGraphicFramePr>
            <a:graphicFrameLocks noChangeAspect="1"/>
          </p:cNvGraphicFramePr>
          <p:nvPr>
            <p:extLst>
              <p:ext uri="{D42A27DB-BD31-4B8C-83A1-F6EECF244321}">
                <p14:modId xmlns:p14="http://schemas.microsoft.com/office/powerpoint/2010/main" val="31770436"/>
              </p:ext>
            </p:extLst>
          </p:nvPr>
        </p:nvGraphicFramePr>
        <p:xfrm>
          <a:off x="3403600" y="1949708"/>
          <a:ext cx="4221163" cy="1282700"/>
        </p:xfrm>
        <a:graphic>
          <a:graphicData uri="http://schemas.openxmlformats.org/presentationml/2006/ole">
            <mc:AlternateContent xmlns:mc="http://schemas.openxmlformats.org/markup-compatibility/2006">
              <mc:Choice xmlns:v="urn:schemas-microsoft-com:vml" Requires="v">
                <p:oleObj name="Equation" r:id="rId8" imgW="3340080" imgH="939600" progId="Equation.DSMT4">
                  <p:embed/>
                </p:oleObj>
              </mc:Choice>
              <mc:Fallback>
                <p:oleObj name="Equation" r:id="rId8" imgW="3340080" imgH="939600" progId="Equation.DSMT4">
                  <p:embed/>
                  <p:pic>
                    <p:nvPicPr>
                      <p:cNvPr id="20" name="Object 19">
                        <a:extLst>
                          <a:ext uri="{FF2B5EF4-FFF2-40B4-BE49-F238E27FC236}">
                            <a16:creationId xmlns:a16="http://schemas.microsoft.com/office/drawing/2014/main" id="{46CD00CF-2281-407E-825F-D8FA0DE6E9D2}"/>
                          </a:ext>
                        </a:extLst>
                      </p:cNvPr>
                      <p:cNvPicPr/>
                      <p:nvPr/>
                    </p:nvPicPr>
                    <p:blipFill>
                      <a:blip r:embed="rId9"/>
                      <a:stretch>
                        <a:fillRect/>
                      </a:stretch>
                    </p:blipFill>
                    <p:spPr>
                      <a:xfrm>
                        <a:off x="3403600" y="1949708"/>
                        <a:ext cx="4221163" cy="1282700"/>
                      </a:xfrm>
                      <a:prstGeom prst="rect">
                        <a:avLst/>
                      </a:prstGeom>
                    </p:spPr>
                  </p:pic>
                </p:oleObj>
              </mc:Fallback>
            </mc:AlternateContent>
          </a:graphicData>
        </a:graphic>
      </p:graphicFrame>
      <p:sp>
        <p:nvSpPr>
          <p:cNvPr id="3" name="Freeform: Shape 2">
            <a:extLst>
              <a:ext uri="{FF2B5EF4-FFF2-40B4-BE49-F238E27FC236}">
                <a16:creationId xmlns:a16="http://schemas.microsoft.com/office/drawing/2014/main" id="{8D7C542A-70F0-41C1-A504-90D2C573471B}"/>
              </a:ext>
            </a:extLst>
          </p:cNvPr>
          <p:cNvSpPr/>
          <p:nvPr/>
        </p:nvSpPr>
        <p:spPr>
          <a:xfrm>
            <a:off x="7912626" y="2306308"/>
            <a:ext cx="716437" cy="519066"/>
          </a:xfrm>
          <a:custGeom>
            <a:avLst/>
            <a:gdLst>
              <a:gd name="connsiteX0" fmla="*/ 0 w 716437"/>
              <a:gd name="connsiteY0" fmla="*/ 519066 h 519066"/>
              <a:gd name="connsiteX1" fmla="*/ 94268 w 716437"/>
              <a:gd name="connsiteY1" fmla="*/ 500212 h 519066"/>
              <a:gd name="connsiteX2" fmla="*/ 122548 w 716437"/>
              <a:gd name="connsiteY2" fmla="*/ 490785 h 519066"/>
              <a:gd name="connsiteX3" fmla="*/ 150829 w 716437"/>
              <a:gd name="connsiteY3" fmla="*/ 471932 h 519066"/>
              <a:gd name="connsiteX4" fmla="*/ 254524 w 716437"/>
              <a:gd name="connsiteY4" fmla="*/ 424798 h 519066"/>
              <a:gd name="connsiteX5" fmla="*/ 282804 w 716437"/>
              <a:gd name="connsiteY5" fmla="*/ 387090 h 519066"/>
              <a:gd name="connsiteX6" fmla="*/ 339365 w 716437"/>
              <a:gd name="connsiteY6" fmla="*/ 330530 h 519066"/>
              <a:gd name="connsiteX7" fmla="*/ 386499 w 716437"/>
              <a:gd name="connsiteY7" fmla="*/ 255115 h 519066"/>
              <a:gd name="connsiteX8" fmla="*/ 414779 w 716437"/>
              <a:gd name="connsiteY8" fmla="*/ 226835 h 519066"/>
              <a:gd name="connsiteX9" fmla="*/ 452486 w 716437"/>
              <a:gd name="connsiteY9" fmla="*/ 160847 h 519066"/>
              <a:gd name="connsiteX10" fmla="*/ 490194 w 716437"/>
              <a:gd name="connsiteY10" fmla="*/ 132567 h 519066"/>
              <a:gd name="connsiteX11" fmla="*/ 593888 w 716437"/>
              <a:gd name="connsiteY11" fmla="*/ 47726 h 519066"/>
              <a:gd name="connsiteX12" fmla="*/ 688156 w 716437"/>
              <a:gd name="connsiteY12" fmla="*/ 592 h 519066"/>
              <a:gd name="connsiteX13" fmla="*/ 716437 w 716437"/>
              <a:gd name="connsiteY13" fmla="*/ 592 h 519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16437" h="519066">
                <a:moveTo>
                  <a:pt x="0" y="519066"/>
                </a:moveTo>
                <a:cubicBezTo>
                  <a:pt x="44445" y="511658"/>
                  <a:pt x="54893" y="511462"/>
                  <a:pt x="94268" y="500212"/>
                </a:cubicBezTo>
                <a:cubicBezTo>
                  <a:pt x="103822" y="497482"/>
                  <a:pt x="113660" y="495229"/>
                  <a:pt x="122548" y="490785"/>
                </a:cubicBezTo>
                <a:cubicBezTo>
                  <a:pt x="132682" y="485718"/>
                  <a:pt x="140925" y="477434"/>
                  <a:pt x="150829" y="471932"/>
                </a:cubicBezTo>
                <a:cubicBezTo>
                  <a:pt x="196930" y="446320"/>
                  <a:pt x="208364" y="443261"/>
                  <a:pt x="254524" y="424798"/>
                </a:cubicBezTo>
                <a:cubicBezTo>
                  <a:pt x="263951" y="412229"/>
                  <a:pt x="271694" y="398200"/>
                  <a:pt x="282804" y="387090"/>
                </a:cubicBezTo>
                <a:cubicBezTo>
                  <a:pt x="335888" y="334005"/>
                  <a:pt x="288017" y="412687"/>
                  <a:pt x="339365" y="330530"/>
                </a:cubicBezTo>
                <a:cubicBezTo>
                  <a:pt x="376509" y="271099"/>
                  <a:pt x="337191" y="312640"/>
                  <a:pt x="386499" y="255115"/>
                </a:cubicBezTo>
                <a:cubicBezTo>
                  <a:pt x="395175" y="244993"/>
                  <a:pt x="407030" y="237683"/>
                  <a:pt x="414779" y="226835"/>
                </a:cubicBezTo>
                <a:cubicBezTo>
                  <a:pt x="433257" y="200966"/>
                  <a:pt x="430227" y="183106"/>
                  <a:pt x="452486" y="160847"/>
                </a:cubicBezTo>
                <a:cubicBezTo>
                  <a:pt x="463596" y="149737"/>
                  <a:pt x="478516" y="143077"/>
                  <a:pt x="490194" y="132567"/>
                </a:cubicBezTo>
                <a:cubicBezTo>
                  <a:pt x="600138" y="33618"/>
                  <a:pt x="496109" y="109949"/>
                  <a:pt x="593888" y="47726"/>
                </a:cubicBezTo>
                <a:cubicBezTo>
                  <a:pt x="642702" y="16662"/>
                  <a:pt x="639059" y="7605"/>
                  <a:pt x="688156" y="592"/>
                </a:cubicBezTo>
                <a:cubicBezTo>
                  <a:pt x="697488" y="-741"/>
                  <a:pt x="707010" y="592"/>
                  <a:pt x="716437" y="592"/>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DAEE819B-BC33-47D0-A08B-1FD939563975}"/>
              </a:ext>
            </a:extLst>
          </p:cNvPr>
          <p:cNvSpPr txBox="1"/>
          <p:nvPr/>
        </p:nvSpPr>
        <p:spPr>
          <a:xfrm flipH="1">
            <a:off x="8916926" y="2109217"/>
            <a:ext cx="2057873" cy="738664"/>
          </a:xfrm>
          <a:prstGeom prst="rect">
            <a:avLst/>
          </a:prstGeom>
          <a:noFill/>
        </p:spPr>
        <p:txBody>
          <a:bodyPr wrap="square" rtlCol="0">
            <a:spAutoFit/>
          </a:bodyPr>
          <a:lstStyle/>
          <a:p>
            <a:r>
              <a:rPr lang="en-US" sz="1400"/>
              <a:t>Or in 2D if </a:t>
            </a:r>
            <a:r>
              <a:rPr lang="el-GR" sz="1400"/>
              <a:t>β</a:t>
            </a:r>
            <a:r>
              <a:rPr lang="en-US" sz="1400"/>
              <a:t> = 2,4?  That’s what ES say.  But I thought it was just </a:t>
            </a:r>
            <a:r>
              <a:rPr lang="el-GR" sz="1400"/>
              <a:t>β</a:t>
            </a:r>
            <a:r>
              <a:rPr lang="en-US" sz="1400"/>
              <a:t> = 4.</a:t>
            </a:r>
          </a:p>
        </p:txBody>
      </p:sp>
      <p:graphicFrame>
        <p:nvGraphicFramePr>
          <p:cNvPr id="21" name="Object 20">
            <a:extLst>
              <a:ext uri="{FF2B5EF4-FFF2-40B4-BE49-F238E27FC236}">
                <a16:creationId xmlns:a16="http://schemas.microsoft.com/office/drawing/2014/main" id="{FF85BC9F-8A2B-4F28-9757-5E3752CB5481}"/>
              </a:ext>
            </a:extLst>
          </p:cNvPr>
          <p:cNvGraphicFramePr>
            <a:graphicFrameLocks noChangeAspect="1"/>
          </p:cNvGraphicFramePr>
          <p:nvPr/>
        </p:nvGraphicFramePr>
        <p:xfrm>
          <a:off x="5386388" y="2609657"/>
          <a:ext cx="166687" cy="258763"/>
        </p:xfrm>
        <a:graphic>
          <a:graphicData uri="http://schemas.openxmlformats.org/presentationml/2006/ole">
            <mc:AlternateContent xmlns:mc="http://schemas.openxmlformats.org/markup-compatibility/2006">
              <mc:Choice xmlns:v="urn:schemas-microsoft-com:vml" Requires="v">
                <p:oleObj name="Equation" r:id="rId10" imgW="114120" imgH="177480" progId="Equation.DSMT4">
                  <p:embed/>
                </p:oleObj>
              </mc:Choice>
              <mc:Fallback>
                <p:oleObj name="Equation" r:id="rId10" imgW="114120" imgH="177480" progId="Equation.DSMT4">
                  <p:embed/>
                  <p:pic>
                    <p:nvPicPr>
                      <p:cNvPr id="21" name="Object 20">
                        <a:extLst>
                          <a:ext uri="{FF2B5EF4-FFF2-40B4-BE49-F238E27FC236}">
                            <a16:creationId xmlns:a16="http://schemas.microsoft.com/office/drawing/2014/main" id="{FF85BC9F-8A2B-4F28-9757-5E3752CB5481}"/>
                          </a:ext>
                        </a:extLst>
                      </p:cNvPr>
                      <p:cNvPicPr/>
                      <p:nvPr/>
                    </p:nvPicPr>
                    <p:blipFill>
                      <a:blip r:embed="rId11"/>
                      <a:stretch>
                        <a:fillRect/>
                      </a:stretch>
                    </p:blipFill>
                    <p:spPr>
                      <a:xfrm>
                        <a:off x="5386388" y="2609657"/>
                        <a:ext cx="166687" cy="258763"/>
                      </a:xfrm>
                      <a:prstGeom prst="rect">
                        <a:avLst/>
                      </a:prstGeom>
                    </p:spPr>
                  </p:pic>
                </p:oleObj>
              </mc:Fallback>
            </mc:AlternateContent>
          </a:graphicData>
        </a:graphic>
      </p:graphicFrame>
    </p:spTree>
    <p:extLst>
      <p:ext uri="{BB962C8B-B14F-4D97-AF65-F5344CB8AC3E}">
        <p14:creationId xmlns:p14="http://schemas.microsoft.com/office/powerpoint/2010/main" val="27583366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9" name="TextBox 18">
            <a:extLst>
              <a:ext uri="{FF2B5EF4-FFF2-40B4-BE49-F238E27FC236}">
                <a16:creationId xmlns:a16="http://schemas.microsoft.com/office/drawing/2014/main" id="{3A964C75-A32D-4AA5-9081-51CBE94926D2}"/>
              </a:ext>
            </a:extLst>
          </p:cNvPr>
          <p:cNvSpPr txBox="1"/>
          <p:nvPr/>
        </p:nvSpPr>
        <p:spPr>
          <a:xfrm>
            <a:off x="255898" y="853408"/>
            <a:ext cx="11452194" cy="1015663"/>
          </a:xfrm>
          <a:prstGeom prst="rect">
            <a:avLst/>
          </a:prstGeom>
          <a:noFill/>
        </p:spPr>
        <p:txBody>
          <a:bodyPr wrap="square" rtlCol="0">
            <a:spAutoFit/>
          </a:bodyPr>
          <a:lstStyle/>
          <a:p>
            <a:r>
              <a:rPr lang="en-US" b="1"/>
              <a:t>Inverse-Participation Ratio</a:t>
            </a:r>
            <a:endParaRPr lang="en-US" sz="1600" b="1"/>
          </a:p>
          <a:p>
            <a:r>
              <a:rPr lang="en-US" sz="1400"/>
              <a:t>Apparently, if we include the crossed (intersecting?) diagrams from the previous page, we will begin to see evidence of localization (how would this manifest?).  There is a parameter characterizing the spatial extent of a wavefunction called the inverse participation ratio.  Perhaps this could serve as something analogous to g?</a:t>
            </a:r>
          </a:p>
        </p:txBody>
      </p:sp>
      <p:pic>
        <p:nvPicPr>
          <p:cNvPr id="13" name="Picture 12">
            <a:extLst>
              <a:ext uri="{FF2B5EF4-FFF2-40B4-BE49-F238E27FC236}">
                <a16:creationId xmlns:a16="http://schemas.microsoft.com/office/drawing/2014/main" id="{1FFC69A7-ADF5-4513-87C4-06F08EFFE8EC}"/>
              </a:ext>
            </a:extLst>
          </p:cNvPr>
          <p:cNvPicPr>
            <a:picLocks noChangeAspect="1"/>
          </p:cNvPicPr>
          <p:nvPr/>
        </p:nvPicPr>
        <p:blipFill>
          <a:blip r:embed="rId3"/>
          <a:stretch>
            <a:fillRect/>
          </a:stretch>
        </p:blipFill>
        <p:spPr>
          <a:xfrm>
            <a:off x="8361575" y="4467880"/>
            <a:ext cx="3502256" cy="1562158"/>
          </a:xfrm>
          <a:prstGeom prst="rect">
            <a:avLst/>
          </a:prstGeom>
        </p:spPr>
      </p:pic>
      <p:graphicFrame>
        <p:nvGraphicFramePr>
          <p:cNvPr id="21" name="Object 20">
            <a:extLst>
              <a:ext uri="{FF2B5EF4-FFF2-40B4-BE49-F238E27FC236}">
                <a16:creationId xmlns:a16="http://schemas.microsoft.com/office/drawing/2014/main" id="{9DAEA384-C529-49BA-A84E-0BC87ED81891}"/>
              </a:ext>
            </a:extLst>
          </p:cNvPr>
          <p:cNvGraphicFramePr>
            <a:graphicFrameLocks noChangeAspect="1"/>
          </p:cNvGraphicFramePr>
          <p:nvPr>
            <p:extLst>
              <p:ext uri="{D42A27DB-BD31-4B8C-83A1-F6EECF244321}">
                <p14:modId xmlns:p14="http://schemas.microsoft.com/office/powerpoint/2010/main" val="940214344"/>
              </p:ext>
            </p:extLst>
          </p:nvPr>
        </p:nvGraphicFramePr>
        <p:xfrm>
          <a:off x="347021" y="2120150"/>
          <a:ext cx="1584947" cy="405042"/>
        </p:xfrm>
        <a:graphic>
          <a:graphicData uri="http://schemas.openxmlformats.org/presentationml/2006/ole">
            <mc:AlternateContent xmlns:mc="http://schemas.openxmlformats.org/markup-compatibility/2006">
              <mc:Choice xmlns:v="urn:schemas-microsoft-com:vml" Requires="v">
                <p:oleObj name="Equation" r:id="rId4" imgW="1143000" imgH="291960" progId="Equation.DSMT4">
                  <p:embed/>
                </p:oleObj>
              </mc:Choice>
              <mc:Fallback>
                <p:oleObj name="Equation" r:id="rId4" imgW="1143000" imgH="291960" progId="Equation.DSMT4">
                  <p:embed/>
                  <p:pic>
                    <p:nvPicPr>
                      <p:cNvPr id="21" name="Object 20">
                        <a:extLst>
                          <a:ext uri="{FF2B5EF4-FFF2-40B4-BE49-F238E27FC236}">
                            <a16:creationId xmlns:a16="http://schemas.microsoft.com/office/drawing/2014/main" id="{9DAEA384-C529-49BA-A84E-0BC87ED81891}"/>
                          </a:ext>
                        </a:extLst>
                      </p:cNvPr>
                      <p:cNvPicPr/>
                      <p:nvPr/>
                    </p:nvPicPr>
                    <p:blipFill>
                      <a:blip r:embed="rId5"/>
                      <a:stretch>
                        <a:fillRect/>
                      </a:stretch>
                    </p:blipFill>
                    <p:spPr>
                      <a:xfrm>
                        <a:off x="347021" y="2120150"/>
                        <a:ext cx="1584947" cy="405042"/>
                      </a:xfrm>
                      <a:prstGeom prst="rect">
                        <a:avLst/>
                      </a:prstGeom>
                      <a:solidFill>
                        <a:srgbClr val="CCFFCC"/>
                      </a:solidFill>
                    </p:spPr>
                  </p:pic>
                </p:oleObj>
              </mc:Fallback>
            </mc:AlternateContent>
          </a:graphicData>
        </a:graphic>
      </p:graphicFrame>
      <p:sp>
        <p:nvSpPr>
          <p:cNvPr id="22" name="TextBox 21">
            <a:extLst>
              <a:ext uri="{FF2B5EF4-FFF2-40B4-BE49-F238E27FC236}">
                <a16:creationId xmlns:a16="http://schemas.microsoft.com/office/drawing/2014/main" id="{969DD9DF-05D7-47F5-BF81-5CF4785CBAAA}"/>
              </a:ext>
            </a:extLst>
          </p:cNvPr>
          <p:cNvSpPr txBox="1"/>
          <p:nvPr/>
        </p:nvSpPr>
        <p:spPr>
          <a:xfrm>
            <a:off x="255898" y="2725301"/>
            <a:ext cx="2563202" cy="307777"/>
          </a:xfrm>
          <a:prstGeom prst="rect">
            <a:avLst/>
          </a:prstGeom>
          <a:noFill/>
        </p:spPr>
        <p:txBody>
          <a:bodyPr wrap="none" rtlCol="0">
            <a:spAutoFit/>
          </a:bodyPr>
          <a:lstStyle/>
          <a:p>
            <a:r>
              <a:rPr lang="en-US" sz="1400"/>
              <a:t>And extended state would go as:</a:t>
            </a:r>
            <a:endParaRPr lang="en-US"/>
          </a:p>
        </p:txBody>
      </p:sp>
      <p:graphicFrame>
        <p:nvGraphicFramePr>
          <p:cNvPr id="23" name="Object 22">
            <a:extLst>
              <a:ext uri="{FF2B5EF4-FFF2-40B4-BE49-F238E27FC236}">
                <a16:creationId xmlns:a16="http://schemas.microsoft.com/office/drawing/2014/main" id="{A7E3324A-61AC-4A1A-B430-607F936BF6BC}"/>
              </a:ext>
            </a:extLst>
          </p:cNvPr>
          <p:cNvGraphicFramePr>
            <a:graphicFrameLocks noChangeAspect="1"/>
          </p:cNvGraphicFramePr>
          <p:nvPr>
            <p:extLst>
              <p:ext uri="{D42A27DB-BD31-4B8C-83A1-F6EECF244321}">
                <p14:modId xmlns:p14="http://schemas.microsoft.com/office/powerpoint/2010/main" val="355580593"/>
              </p:ext>
            </p:extLst>
          </p:nvPr>
        </p:nvGraphicFramePr>
        <p:xfrm>
          <a:off x="328169" y="3103162"/>
          <a:ext cx="1864958" cy="584775"/>
        </p:xfrm>
        <a:graphic>
          <a:graphicData uri="http://schemas.openxmlformats.org/presentationml/2006/ole">
            <mc:AlternateContent xmlns:mc="http://schemas.openxmlformats.org/markup-compatibility/2006">
              <mc:Choice xmlns:v="urn:schemas-microsoft-com:vml" Requires="v">
                <p:oleObj name="Equation" r:id="rId6" imgW="1498320" imgH="469800" progId="Equation.DSMT4">
                  <p:embed/>
                </p:oleObj>
              </mc:Choice>
              <mc:Fallback>
                <p:oleObj name="Equation" r:id="rId6" imgW="1498320" imgH="469800" progId="Equation.DSMT4">
                  <p:embed/>
                  <p:pic>
                    <p:nvPicPr>
                      <p:cNvPr id="23" name="Object 22">
                        <a:extLst>
                          <a:ext uri="{FF2B5EF4-FFF2-40B4-BE49-F238E27FC236}">
                            <a16:creationId xmlns:a16="http://schemas.microsoft.com/office/drawing/2014/main" id="{A7E3324A-61AC-4A1A-B430-607F936BF6BC}"/>
                          </a:ext>
                        </a:extLst>
                      </p:cNvPr>
                      <p:cNvPicPr/>
                      <p:nvPr/>
                    </p:nvPicPr>
                    <p:blipFill>
                      <a:blip r:embed="rId7"/>
                      <a:stretch>
                        <a:fillRect/>
                      </a:stretch>
                    </p:blipFill>
                    <p:spPr>
                      <a:xfrm>
                        <a:off x="328169" y="3103162"/>
                        <a:ext cx="1864958" cy="584775"/>
                      </a:xfrm>
                      <a:prstGeom prst="rect">
                        <a:avLst/>
                      </a:prstGeom>
                    </p:spPr>
                  </p:pic>
                </p:oleObj>
              </mc:Fallback>
            </mc:AlternateContent>
          </a:graphicData>
        </a:graphic>
      </p:graphicFrame>
      <p:sp>
        <p:nvSpPr>
          <p:cNvPr id="24" name="TextBox 23">
            <a:extLst>
              <a:ext uri="{FF2B5EF4-FFF2-40B4-BE49-F238E27FC236}">
                <a16:creationId xmlns:a16="http://schemas.microsoft.com/office/drawing/2014/main" id="{51EAA611-AE52-4883-9F98-D25FB7945654}"/>
              </a:ext>
            </a:extLst>
          </p:cNvPr>
          <p:cNvSpPr txBox="1"/>
          <p:nvPr/>
        </p:nvSpPr>
        <p:spPr>
          <a:xfrm>
            <a:off x="255898" y="3760046"/>
            <a:ext cx="3408882" cy="307777"/>
          </a:xfrm>
          <a:prstGeom prst="rect">
            <a:avLst/>
          </a:prstGeom>
          <a:noFill/>
        </p:spPr>
        <p:txBody>
          <a:bodyPr wrap="none" rtlCol="0">
            <a:spAutoFit/>
          </a:bodyPr>
          <a:lstStyle/>
          <a:p>
            <a:r>
              <a:rPr lang="en-US" sz="1400"/>
              <a:t>A state localized to the region </a:t>
            </a:r>
            <a:r>
              <a:rPr lang="el-GR" sz="1400"/>
              <a:t>ξ</a:t>
            </a:r>
            <a:r>
              <a:rPr lang="en-US" sz="1400"/>
              <a:t> would go as:</a:t>
            </a:r>
            <a:endParaRPr lang="en-US"/>
          </a:p>
        </p:txBody>
      </p:sp>
      <p:graphicFrame>
        <p:nvGraphicFramePr>
          <p:cNvPr id="25" name="Object 24">
            <a:extLst>
              <a:ext uri="{FF2B5EF4-FFF2-40B4-BE49-F238E27FC236}">
                <a16:creationId xmlns:a16="http://schemas.microsoft.com/office/drawing/2014/main" id="{D33A4737-5D55-4AE6-A21A-A4219EC7A3C4}"/>
              </a:ext>
            </a:extLst>
          </p:cNvPr>
          <p:cNvGraphicFramePr>
            <a:graphicFrameLocks noChangeAspect="1"/>
          </p:cNvGraphicFramePr>
          <p:nvPr>
            <p:extLst>
              <p:ext uri="{D42A27DB-BD31-4B8C-83A1-F6EECF244321}">
                <p14:modId xmlns:p14="http://schemas.microsoft.com/office/powerpoint/2010/main" val="591973490"/>
              </p:ext>
            </p:extLst>
          </p:nvPr>
        </p:nvGraphicFramePr>
        <p:xfrm>
          <a:off x="328169" y="4146356"/>
          <a:ext cx="744537" cy="522288"/>
        </p:xfrm>
        <a:graphic>
          <a:graphicData uri="http://schemas.openxmlformats.org/presentationml/2006/ole">
            <mc:AlternateContent xmlns:mc="http://schemas.openxmlformats.org/markup-compatibility/2006">
              <mc:Choice xmlns:v="urn:schemas-microsoft-com:vml" Requires="v">
                <p:oleObj name="Equation" r:id="rId8" imgW="596880" imgH="419040" progId="Equation.DSMT4">
                  <p:embed/>
                </p:oleObj>
              </mc:Choice>
              <mc:Fallback>
                <p:oleObj name="Equation" r:id="rId8" imgW="596880" imgH="419040" progId="Equation.DSMT4">
                  <p:embed/>
                  <p:pic>
                    <p:nvPicPr>
                      <p:cNvPr id="25" name="Object 24">
                        <a:extLst>
                          <a:ext uri="{FF2B5EF4-FFF2-40B4-BE49-F238E27FC236}">
                            <a16:creationId xmlns:a16="http://schemas.microsoft.com/office/drawing/2014/main" id="{D33A4737-5D55-4AE6-A21A-A4219EC7A3C4}"/>
                          </a:ext>
                        </a:extLst>
                      </p:cNvPr>
                      <p:cNvPicPr/>
                      <p:nvPr/>
                    </p:nvPicPr>
                    <p:blipFill>
                      <a:blip r:embed="rId9"/>
                      <a:stretch>
                        <a:fillRect/>
                      </a:stretch>
                    </p:blipFill>
                    <p:spPr>
                      <a:xfrm>
                        <a:off x="328169" y="4146356"/>
                        <a:ext cx="744537" cy="522288"/>
                      </a:xfrm>
                      <a:prstGeom prst="rect">
                        <a:avLst/>
                      </a:prstGeom>
                    </p:spPr>
                  </p:pic>
                </p:oleObj>
              </mc:Fallback>
            </mc:AlternateContent>
          </a:graphicData>
        </a:graphic>
      </p:graphicFrame>
      <p:sp>
        <p:nvSpPr>
          <p:cNvPr id="26" name="TextBox 25">
            <a:extLst>
              <a:ext uri="{FF2B5EF4-FFF2-40B4-BE49-F238E27FC236}">
                <a16:creationId xmlns:a16="http://schemas.microsoft.com/office/drawing/2014/main" id="{4AD692A5-22A5-445F-B8D9-AFA814146ED9}"/>
              </a:ext>
            </a:extLst>
          </p:cNvPr>
          <p:cNvSpPr txBox="1"/>
          <p:nvPr/>
        </p:nvSpPr>
        <p:spPr>
          <a:xfrm>
            <a:off x="255898" y="4794068"/>
            <a:ext cx="4675511" cy="307777"/>
          </a:xfrm>
          <a:prstGeom prst="rect">
            <a:avLst/>
          </a:prstGeom>
          <a:noFill/>
        </p:spPr>
        <p:txBody>
          <a:bodyPr wrap="none" rtlCol="0">
            <a:spAutoFit/>
          </a:bodyPr>
          <a:lstStyle/>
          <a:p>
            <a:r>
              <a:rPr lang="en-US" sz="1400"/>
              <a:t>So we could define the ‘effective’ dimensionality of a state as:</a:t>
            </a:r>
            <a:endParaRPr lang="en-US"/>
          </a:p>
        </p:txBody>
      </p:sp>
      <p:graphicFrame>
        <p:nvGraphicFramePr>
          <p:cNvPr id="27" name="Object 26">
            <a:extLst>
              <a:ext uri="{FF2B5EF4-FFF2-40B4-BE49-F238E27FC236}">
                <a16:creationId xmlns:a16="http://schemas.microsoft.com/office/drawing/2014/main" id="{A2C96EF9-1E43-48B4-96B4-DB08B6132969}"/>
              </a:ext>
            </a:extLst>
          </p:cNvPr>
          <p:cNvGraphicFramePr>
            <a:graphicFrameLocks noChangeAspect="1"/>
          </p:cNvGraphicFramePr>
          <p:nvPr>
            <p:extLst>
              <p:ext uri="{D42A27DB-BD31-4B8C-83A1-F6EECF244321}">
                <p14:modId xmlns:p14="http://schemas.microsoft.com/office/powerpoint/2010/main" val="4217588524"/>
              </p:ext>
            </p:extLst>
          </p:nvPr>
        </p:nvGraphicFramePr>
        <p:xfrm>
          <a:off x="328169" y="5215086"/>
          <a:ext cx="944562" cy="512762"/>
        </p:xfrm>
        <a:graphic>
          <a:graphicData uri="http://schemas.openxmlformats.org/presentationml/2006/ole">
            <mc:AlternateContent xmlns:mc="http://schemas.openxmlformats.org/markup-compatibility/2006">
              <mc:Choice xmlns:v="urn:schemas-microsoft-com:vml" Requires="v">
                <p:oleObj name="Equation" r:id="rId10" imgW="723600" imgH="393480" progId="Equation.DSMT4">
                  <p:embed/>
                </p:oleObj>
              </mc:Choice>
              <mc:Fallback>
                <p:oleObj name="Equation" r:id="rId10" imgW="723600" imgH="393480" progId="Equation.DSMT4">
                  <p:embed/>
                  <p:pic>
                    <p:nvPicPr>
                      <p:cNvPr id="27" name="Object 26">
                        <a:extLst>
                          <a:ext uri="{FF2B5EF4-FFF2-40B4-BE49-F238E27FC236}">
                            <a16:creationId xmlns:a16="http://schemas.microsoft.com/office/drawing/2014/main" id="{A2C96EF9-1E43-48B4-96B4-DB08B6132969}"/>
                          </a:ext>
                        </a:extLst>
                      </p:cNvPr>
                      <p:cNvPicPr/>
                      <p:nvPr/>
                    </p:nvPicPr>
                    <p:blipFill>
                      <a:blip r:embed="rId11"/>
                      <a:stretch>
                        <a:fillRect/>
                      </a:stretch>
                    </p:blipFill>
                    <p:spPr>
                      <a:xfrm>
                        <a:off x="328169" y="5215086"/>
                        <a:ext cx="944562" cy="512762"/>
                      </a:xfrm>
                      <a:prstGeom prst="rect">
                        <a:avLst/>
                      </a:prstGeom>
                      <a:solidFill>
                        <a:srgbClr val="CCFFCC"/>
                      </a:solidFill>
                    </p:spPr>
                  </p:pic>
                </p:oleObj>
              </mc:Fallback>
            </mc:AlternateContent>
          </a:graphicData>
        </a:graphic>
      </p:graphicFrame>
      <p:sp>
        <p:nvSpPr>
          <p:cNvPr id="28" name="TextBox 27">
            <a:extLst>
              <a:ext uri="{FF2B5EF4-FFF2-40B4-BE49-F238E27FC236}">
                <a16:creationId xmlns:a16="http://schemas.microsoft.com/office/drawing/2014/main" id="{5C57ED6C-3618-4D2D-8E15-D119666B81CD}"/>
              </a:ext>
            </a:extLst>
          </p:cNvPr>
          <p:cNvSpPr txBox="1"/>
          <p:nvPr/>
        </p:nvSpPr>
        <p:spPr>
          <a:xfrm>
            <a:off x="4377303" y="2470349"/>
            <a:ext cx="6420889" cy="523220"/>
          </a:xfrm>
          <a:prstGeom prst="rect">
            <a:avLst/>
          </a:prstGeom>
          <a:noFill/>
        </p:spPr>
        <p:txBody>
          <a:bodyPr wrap="square" rtlCol="0">
            <a:spAutoFit/>
          </a:bodyPr>
          <a:lstStyle/>
          <a:p>
            <a:r>
              <a:rPr lang="en-US" sz="1400"/>
              <a:t>Interestingly, a power law decay state would go as the same (have to work out A by demanding asymptotic normalization of |</a:t>
            </a:r>
            <a:r>
              <a:rPr lang="el-GR" sz="1400"/>
              <a:t>ψ</a:t>
            </a:r>
            <a:r>
              <a:rPr lang="en-US" sz="1400"/>
              <a:t>|</a:t>
            </a:r>
            <a:r>
              <a:rPr lang="en-US" sz="1400" baseline="30000"/>
              <a:t>2</a:t>
            </a:r>
            <a:r>
              <a:rPr lang="en-US" sz="1400"/>
              <a:t>)</a:t>
            </a:r>
            <a:r>
              <a:rPr lang="en-US" sz="1400" baseline="30000"/>
              <a:t>:</a:t>
            </a:r>
            <a:endParaRPr lang="en-US" baseline="30000"/>
          </a:p>
        </p:txBody>
      </p:sp>
      <p:graphicFrame>
        <p:nvGraphicFramePr>
          <p:cNvPr id="29" name="Object 28">
            <a:extLst>
              <a:ext uri="{FF2B5EF4-FFF2-40B4-BE49-F238E27FC236}">
                <a16:creationId xmlns:a16="http://schemas.microsoft.com/office/drawing/2014/main" id="{A7937413-0659-462F-BD80-67B42CC99592}"/>
              </a:ext>
            </a:extLst>
          </p:cNvPr>
          <p:cNvGraphicFramePr>
            <a:graphicFrameLocks noChangeAspect="1"/>
          </p:cNvGraphicFramePr>
          <p:nvPr>
            <p:extLst>
              <p:ext uri="{D42A27DB-BD31-4B8C-83A1-F6EECF244321}">
                <p14:modId xmlns:p14="http://schemas.microsoft.com/office/powerpoint/2010/main" val="918420163"/>
              </p:ext>
            </p:extLst>
          </p:nvPr>
        </p:nvGraphicFramePr>
        <p:xfrm>
          <a:off x="4470321" y="3079040"/>
          <a:ext cx="4395787" cy="633413"/>
        </p:xfrm>
        <a:graphic>
          <a:graphicData uri="http://schemas.openxmlformats.org/presentationml/2006/ole">
            <mc:AlternateContent xmlns:mc="http://schemas.openxmlformats.org/markup-compatibility/2006">
              <mc:Choice xmlns:v="urn:schemas-microsoft-com:vml" Requires="v">
                <p:oleObj name="Equation" r:id="rId12" imgW="3530520" imgH="507960" progId="Equation.DSMT4">
                  <p:embed/>
                </p:oleObj>
              </mc:Choice>
              <mc:Fallback>
                <p:oleObj name="Equation" r:id="rId12" imgW="3530520" imgH="507960" progId="Equation.DSMT4">
                  <p:embed/>
                  <p:pic>
                    <p:nvPicPr>
                      <p:cNvPr id="29" name="Object 28">
                        <a:extLst>
                          <a:ext uri="{FF2B5EF4-FFF2-40B4-BE49-F238E27FC236}">
                            <a16:creationId xmlns:a16="http://schemas.microsoft.com/office/drawing/2014/main" id="{A7937413-0659-462F-BD80-67B42CC99592}"/>
                          </a:ext>
                        </a:extLst>
                      </p:cNvPr>
                      <p:cNvPicPr/>
                      <p:nvPr/>
                    </p:nvPicPr>
                    <p:blipFill>
                      <a:blip r:embed="rId13"/>
                      <a:stretch>
                        <a:fillRect/>
                      </a:stretch>
                    </p:blipFill>
                    <p:spPr>
                      <a:xfrm>
                        <a:off x="4470321" y="3079040"/>
                        <a:ext cx="4395787" cy="633413"/>
                      </a:xfrm>
                      <a:prstGeom prst="rect">
                        <a:avLst/>
                      </a:prstGeom>
                    </p:spPr>
                  </p:pic>
                </p:oleObj>
              </mc:Fallback>
            </mc:AlternateContent>
          </a:graphicData>
        </a:graphic>
      </p:graphicFrame>
      <p:sp>
        <p:nvSpPr>
          <p:cNvPr id="30" name="TextBox 29">
            <a:extLst>
              <a:ext uri="{FF2B5EF4-FFF2-40B4-BE49-F238E27FC236}">
                <a16:creationId xmlns:a16="http://schemas.microsoft.com/office/drawing/2014/main" id="{8525CFB2-ACCE-4502-BB7A-87E8D02C9007}"/>
              </a:ext>
            </a:extLst>
          </p:cNvPr>
          <p:cNvSpPr txBox="1"/>
          <p:nvPr/>
        </p:nvSpPr>
        <p:spPr>
          <a:xfrm>
            <a:off x="246471" y="5876149"/>
            <a:ext cx="6041013" cy="307777"/>
          </a:xfrm>
          <a:prstGeom prst="rect">
            <a:avLst/>
          </a:prstGeom>
          <a:noFill/>
        </p:spPr>
        <p:txBody>
          <a:bodyPr wrap="none" rtlCol="0">
            <a:spAutoFit/>
          </a:bodyPr>
          <a:lstStyle/>
          <a:p>
            <a:r>
              <a:rPr lang="en-US" sz="1400"/>
              <a:t>At the critical point, the wavefunctions are characterized by a fractal dimension.  </a:t>
            </a:r>
            <a:endParaRPr lang="en-US"/>
          </a:p>
        </p:txBody>
      </p:sp>
      <p:sp>
        <p:nvSpPr>
          <p:cNvPr id="16" name="Title 1">
            <a:extLst>
              <a:ext uri="{FF2B5EF4-FFF2-40B4-BE49-F238E27FC236}">
                <a16:creationId xmlns:a16="http://schemas.microsoft.com/office/drawing/2014/main" id="{ADA8376C-6FE4-4C7D-831B-0E6E9418B277}"/>
              </a:ext>
            </a:extLst>
          </p:cNvPr>
          <p:cNvSpPr txBox="1">
            <a:spLocks/>
          </p:cNvSpPr>
          <p:nvPr/>
        </p:nvSpPr>
        <p:spPr>
          <a:xfrm>
            <a:off x="4032971" y="134463"/>
            <a:ext cx="4509026" cy="62159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3600" b="1" u="sng">
                <a:latin typeface="+mn-lt"/>
              </a:rPr>
              <a:t>Excitations</a:t>
            </a:r>
            <a:endParaRPr lang="en-US" b="1" u="sng">
              <a:latin typeface="+mn-lt"/>
            </a:endParaRPr>
          </a:p>
        </p:txBody>
      </p:sp>
    </p:spTree>
    <p:extLst>
      <p:ext uri="{BB962C8B-B14F-4D97-AF65-F5344CB8AC3E}">
        <p14:creationId xmlns:p14="http://schemas.microsoft.com/office/powerpoint/2010/main" val="15398272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6" name="Picture 5">
            <a:extLst>
              <a:ext uri="{FF2B5EF4-FFF2-40B4-BE49-F238E27FC236}">
                <a16:creationId xmlns:a16="http://schemas.microsoft.com/office/drawing/2014/main" id="{A24683AA-10A1-4573-A857-D259FB54E06F}"/>
              </a:ext>
            </a:extLst>
          </p:cNvPr>
          <p:cNvPicPr>
            <a:picLocks noChangeAspect="1"/>
          </p:cNvPicPr>
          <p:nvPr/>
        </p:nvPicPr>
        <p:blipFill>
          <a:blip r:embed="rId3"/>
          <a:stretch>
            <a:fillRect/>
          </a:stretch>
        </p:blipFill>
        <p:spPr>
          <a:xfrm>
            <a:off x="358296" y="2090801"/>
            <a:ext cx="2671822" cy="2580916"/>
          </a:xfrm>
          <a:prstGeom prst="rect">
            <a:avLst/>
          </a:prstGeom>
        </p:spPr>
      </p:pic>
      <p:sp>
        <p:nvSpPr>
          <p:cNvPr id="7" name="TextBox 6">
            <a:extLst>
              <a:ext uri="{FF2B5EF4-FFF2-40B4-BE49-F238E27FC236}">
                <a16:creationId xmlns:a16="http://schemas.microsoft.com/office/drawing/2014/main" id="{C25C51BE-F304-4015-8391-C7C9B1B01A8F}"/>
              </a:ext>
            </a:extLst>
          </p:cNvPr>
          <p:cNvSpPr txBox="1"/>
          <p:nvPr/>
        </p:nvSpPr>
        <p:spPr>
          <a:xfrm>
            <a:off x="298277" y="755885"/>
            <a:ext cx="11157603" cy="1231106"/>
          </a:xfrm>
          <a:prstGeom prst="rect">
            <a:avLst/>
          </a:prstGeom>
          <a:noFill/>
        </p:spPr>
        <p:txBody>
          <a:bodyPr wrap="square" rtlCol="0">
            <a:spAutoFit/>
          </a:bodyPr>
          <a:lstStyle/>
          <a:p>
            <a:r>
              <a:rPr lang="en-US" b="1"/>
              <a:t>Energy Level Fluctuations</a:t>
            </a:r>
            <a:endParaRPr lang="en-US" sz="1600" b="1"/>
          </a:p>
          <a:p>
            <a:r>
              <a:rPr lang="en-US" sz="1400"/>
              <a:t>As the impurity positions are varied, the energy levels will vary as well, and so the energy levels are in fact random variables.  In 3D, there is a qualitative difference between the probability distribution of the levels (same number of levels is shown in each plot).  I believe these results below are obtained with RMT.  Note that we must presuppose a closed system (clamped or periodic boundaries), since only that makes the k-spectrum discrete and the eigenenergies to have some finite average spacing </a:t>
            </a:r>
          </a:p>
        </p:txBody>
      </p:sp>
      <p:pic>
        <p:nvPicPr>
          <p:cNvPr id="12" name="Picture 11">
            <a:extLst>
              <a:ext uri="{FF2B5EF4-FFF2-40B4-BE49-F238E27FC236}">
                <a16:creationId xmlns:a16="http://schemas.microsoft.com/office/drawing/2014/main" id="{C5BC2A4A-C410-491B-A10E-EB41411E0816}"/>
              </a:ext>
            </a:extLst>
          </p:cNvPr>
          <p:cNvPicPr>
            <a:picLocks noChangeAspect="1"/>
          </p:cNvPicPr>
          <p:nvPr/>
        </p:nvPicPr>
        <p:blipFill>
          <a:blip r:embed="rId4"/>
          <a:stretch>
            <a:fillRect/>
          </a:stretch>
        </p:blipFill>
        <p:spPr>
          <a:xfrm>
            <a:off x="4264139" y="2285226"/>
            <a:ext cx="1948729" cy="1766562"/>
          </a:xfrm>
          <a:prstGeom prst="rect">
            <a:avLst/>
          </a:prstGeom>
        </p:spPr>
      </p:pic>
      <p:pic>
        <p:nvPicPr>
          <p:cNvPr id="13" name="Picture 12">
            <a:extLst>
              <a:ext uri="{FF2B5EF4-FFF2-40B4-BE49-F238E27FC236}">
                <a16:creationId xmlns:a16="http://schemas.microsoft.com/office/drawing/2014/main" id="{016F10DA-4862-49AF-91A0-EC7412590F35}"/>
              </a:ext>
            </a:extLst>
          </p:cNvPr>
          <p:cNvPicPr>
            <a:picLocks noChangeAspect="1"/>
          </p:cNvPicPr>
          <p:nvPr/>
        </p:nvPicPr>
        <p:blipFill>
          <a:blip r:embed="rId5"/>
          <a:stretch>
            <a:fillRect/>
          </a:stretch>
        </p:blipFill>
        <p:spPr>
          <a:xfrm>
            <a:off x="9543898" y="2257680"/>
            <a:ext cx="1976975" cy="1888011"/>
          </a:xfrm>
          <a:prstGeom prst="rect">
            <a:avLst/>
          </a:prstGeom>
        </p:spPr>
      </p:pic>
      <p:pic>
        <p:nvPicPr>
          <p:cNvPr id="15" name="Picture 14">
            <a:extLst>
              <a:ext uri="{FF2B5EF4-FFF2-40B4-BE49-F238E27FC236}">
                <a16:creationId xmlns:a16="http://schemas.microsoft.com/office/drawing/2014/main" id="{84F24BCA-BC2D-4B0D-982B-AC2585824734}"/>
              </a:ext>
            </a:extLst>
          </p:cNvPr>
          <p:cNvPicPr>
            <a:picLocks noChangeAspect="1"/>
          </p:cNvPicPr>
          <p:nvPr/>
        </p:nvPicPr>
        <p:blipFill>
          <a:blip r:embed="rId6"/>
          <a:stretch>
            <a:fillRect/>
          </a:stretch>
        </p:blipFill>
        <p:spPr>
          <a:xfrm>
            <a:off x="6961702" y="2257681"/>
            <a:ext cx="1956038" cy="1976467"/>
          </a:xfrm>
          <a:prstGeom prst="rect">
            <a:avLst/>
          </a:prstGeom>
        </p:spPr>
      </p:pic>
      <p:graphicFrame>
        <p:nvGraphicFramePr>
          <p:cNvPr id="16" name="Object 15">
            <a:extLst>
              <a:ext uri="{FF2B5EF4-FFF2-40B4-BE49-F238E27FC236}">
                <a16:creationId xmlns:a16="http://schemas.microsoft.com/office/drawing/2014/main" id="{4F0E6EFF-4639-4E4B-BD38-110DFB13DF1A}"/>
              </a:ext>
            </a:extLst>
          </p:cNvPr>
          <p:cNvGraphicFramePr>
            <a:graphicFrameLocks noChangeAspect="1"/>
          </p:cNvGraphicFramePr>
          <p:nvPr/>
        </p:nvGraphicFramePr>
        <p:xfrm>
          <a:off x="4504718" y="4147471"/>
          <a:ext cx="1708150" cy="427037"/>
        </p:xfrm>
        <a:graphic>
          <a:graphicData uri="http://schemas.openxmlformats.org/presentationml/2006/ole">
            <mc:AlternateContent xmlns:mc="http://schemas.openxmlformats.org/markup-compatibility/2006">
              <mc:Choice xmlns:v="urn:schemas-microsoft-com:vml" Requires="v">
                <p:oleObj name="Equation" r:id="rId7" imgW="1066680" imgH="266400" progId="Equation.DSMT4">
                  <p:embed/>
                </p:oleObj>
              </mc:Choice>
              <mc:Fallback>
                <p:oleObj name="Equation" r:id="rId7" imgW="1066680" imgH="266400" progId="Equation.DSMT4">
                  <p:embed/>
                  <p:pic>
                    <p:nvPicPr>
                      <p:cNvPr id="16" name="Object 15">
                        <a:extLst>
                          <a:ext uri="{FF2B5EF4-FFF2-40B4-BE49-F238E27FC236}">
                            <a16:creationId xmlns:a16="http://schemas.microsoft.com/office/drawing/2014/main" id="{4F0E6EFF-4639-4E4B-BD38-110DFB13DF1A}"/>
                          </a:ext>
                        </a:extLst>
                      </p:cNvPr>
                      <p:cNvPicPr/>
                      <p:nvPr/>
                    </p:nvPicPr>
                    <p:blipFill>
                      <a:blip r:embed="rId8"/>
                      <a:stretch>
                        <a:fillRect/>
                      </a:stretch>
                    </p:blipFill>
                    <p:spPr>
                      <a:xfrm>
                        <a:off x="4504718" y="4147471"/>
                        <a:ext cx="1708150" cy="427037"/>
                      </a:xfrm>
                      <a:prstGeom prst="rect">
                        <a:avLst/>
                      </a:prstGeom>
                    </p:spPr>
                  </p:pic>
                </p:oleObj>
              </mc:Fallback>
            </mc:AlternateContent>
          </a:graphicData>
        </a:graphic>
      </p:graphicFrame>
      <p:graphicFrame>
        <p:nvGraphicFramePr>
          <p:cNvPr id="20" name="Object 19">
            <a:extLst>
              <a:ext uri="{FF2B5EF4-FFF2-40B4-BE49-F238E27FC236}">
                <a16:creationId xmlns:a16="http://schemas.microsoft.com/office/drawing/2014/main" id="{3B89C6AF-DC13-4CA2-BF15-C8249D3BB192}"/>
              </a:ext>
            </a:extLst>
          </p:cNvPr>
          <p:cNvGraphicFramePr>
            <a:graphicFrameLocks noChangeAspect="1"/>
          </p:cNvGraphicFramePr>
          <p:nvPr/>
        </p:nvGraphicFramePr>
        <p:xfrm>
          <a:off x="10211780" y="4119075"/>
          <a:ext cx="1219200" cy="387350"/>
        </p:xfrm>
        <a:graphic>
          <a:graphicData uri="http://schemas.openxmlformats.org/presentationml/2006/ole">
            <mc:AlternateContent xmlns:mc="http://schemas.openxmlformats.org/markup-compatibility/2006">
              <mc:Choice xmlns:v="urn:schemas-microsoft-com:vml" Requires="v">
                <p:oleObj name="Equation" r:id="rId9" imgW="761760" imgH="241200" progId="Equation.DSMT4">
                  <p:embed/>
                </p:oleObj>
              </mc:Choice>
              <mc:Fallback>
                <p:oleObj name="Equation" r:id="rId9" imgW="761760" imgH="241200" progId="Equation.DSMT4">
                  <p:embed/>
                  <p:pic>
                    <p:nvPicPr>
                      <p:cNvPr id="20" name="Object 19">
                        <a:extLst>
                          <a:ext uri="{FF2B5EF4-FFF2-40B4-BE49-F238E27FC236}">
                            <a16:creationId xmlns:a16="http://schemas.microsoft.com/office/drawing/2014/main" id="{3B89C6AF-DC13-4CA2-BF15-C8249D3BB192}"/>
                          </a:ext>
                        </a:extLst>
                      </p:cNvPr>
                      <p:cNvPicPr/>
                      <p:nvPr/>
                    </p:nvPicPr>
                    <p:blipFill>
                      <a:blip r:embed="rId10"/>
                      <a:stretch>
                        <a:fillRect/>
                      </a:stretch>
                    </p:blipFill>
                    <p:spPr>
                      <a:xfrm>
                        <a:off x="10211780" y="4119075"/>
                        <a:ext cx="1219200" cy="387350"/>
                      </a:xfrm>
                      <a:prstGeom prst="rect">
                        <a:avLst/>
                      </a:prstGeom>
                    </p:spPr>
                  </p:pic>
                </p:oleObj>
              </mc:Fallback>
            </mc:AlternateContent>
          </a:graphicData>
        </a:graphic>
      </p:graphicFrame>
      <p:graphicFrame>
        <p:nvGraphicFramePr>
          <p:cNvPr id="21" name="Object 20">
            <a:extLst>
              <a:ext uri="{FF2B5EF4-FFF2-40B4-BE49-F238E27FC236}">
                <a16:creationId xmlns:a16="http://schemas.microsoft.com/office/drawing/2014/main" id="{FFB09191-0004-4577-B485-5BC55D69782F}"/>
              </a:ext>
            </a:extLst>
          </p:cNvPr>
          <p:cNvGraphicFramePr>
            <a:graphicFrameLocks noChangeAspect="1"/>
          </p:cNvGraphicFramePr>
          <p:nvPr/>
        </p:nvGraphicFramePr>
        <p:xfrm>
          <a:off x="7456068" y="4209383"/>
          <a:ext cx="1281112" cy="365125"/>
        </p:xfrm>
        <a:graphic>
          <a:graphicData uri="http://schemas.openxmlformats.org/presentationml/2006/ole">
            <mc:AlternateContent xmlns:mc="http://schemas.openxmlformats.org/markup-compatibility/2006">
              <mc:Choice xmlns:v="urn:schemas-microsoft-com:vml" Requires="v">
                <p:oleObj name="Equation" r:id="rId11" imgW="799920" imgH="228600" progId="Equation.DSMT4">
                  <p:embed/>
                </p:oleObj>
              </mc:Choice>
              <mc:Fallback>
                <p:oleObj name="Equation" r:id="rId11" imgW="799920" imgH="228600" progId="Equation.DSMT4">
                  <p:embed/>
                  <p:pic>
                    <p:nvPicPr>
                      <p:cNvPr id="21" name="Object 20">
                        <a:extLst>
                          <a:ext uri="{FF2B5EF4-FFF2-40B4-BE49-F238E27FC236}">
                            <a16:creationId xmlns:a16="http://schemas.microsoft.com/office/drawing/2014/main" id="{FFB09191-0004-4577-B485-5BC55D69782F}"/>
                          </a:ext>
                        </a:extLst>
                      </p:cNvPr>
                      <p:cNvPicPr/>
                      <p:nvPr/>
                    </p:nvPicPr>
                    <p:blipFill>
                      <a:blip r:embed="rId12"/>
                      <a:stretch>
                        <a:fillRect/>
                      </a:stretch>
                    </p:blipFill>
                    <p:spPr>
                      <a:xfrm>
                        <a:off x="7456068" y="4209383"/>
                        <a:ext cx="1281112" cy="365125"/>
                      </a:xfrm>
                      <a:prstGeom prst="rect">
                        <a:avLst/>
                      </a:prstGeom>
                    </p:spPr>
                  </p:pic>
                </p:oleObj>
              </mc:Fallback>
            </mc:AlternateContent>
          </a:graphicData>
        </a:graphic>
      </p:graphicFrame>
      <p:sp>
        <p:nvSpPr>
          <p:cNvPr id="3" name="TextBox 2">
            <a:extLst>
              <a:ext uri="{FF2B5EF4-FFF2-40B4-BE49-F238E27FC236}">
                <a16:creationId xmlns:a16="http://schemas.microsoft.com/office/drawing/2014/main" id="{2BB0F32F-1E95-407A-8E50-A10956662AD1}"/>
              </a:ext>
            </a:extLst>
          </p:cNvPr>
          <p:cNvSpPr txBox="1"/>
          <p:nvPr/>
        </p:nvSpPr>
        <p:spPr>
          <a:xfrm>
            <a:off x="298277" y="4868542"/>
            <a:ext cx="3943783" cy="1600438"/>
          </a:xfrm>
          <a:prstGeom prst="rect">
            <a:avLst/>
          </a:prstGeom>
          <a:noFill/>
        </p:spPr>
        <p:txBody>
          <a:bodyPr wrap="square" rtlCol="0">
            <a:spAutoFit/>
          </a:bodyPr>
          <a:lstStyle/>
          <a:p>
            <a:r>
              <a:rPr lang="en-US" sz="1400"/>
              <a:t>Vis a vis the picture above…maybe instead of taking statistical ensemble to be difference between given two levels subject to impurity rearrangement, could take it to be set of adjacent energy level differences for a given impurity arrangement (but this would have to be done over a range for which density of states is constant?). </a:t>
            </a:r>
            <a:endParaRPr lang="en-US"/>
          </a:p>
        </p:txBody>
      </p:sp>
      <p:sp>
        <p:nvSpPr>
          <p:cNvPr id="14" name="TextBox 13">
            <a:extLst>
              <a:ext uri="{FF2B5EF4-FFF2-40B4-BE49-F238E27FC236}">
                <a16:creationId xmlns:a16="http://schemas.microsoft.com/office/drawing/2014/main" id="{46B78690-F0B0-414D-8CA7-344CE1CE262E}"/>
              </a:ext>
            </a:extLst>
          </p:cNvPr>
          <p:cNvSpPr txBox="1"/>
          <p:nvPr/>
        </p:nvSpPr>
        <p:spPr>
          <a:xfrm>
            <a:off x="4435407" y="4835117"/>
            <a:ext cx="7369310" cy="1815882"/>
          </a:xfrm>
          <a:prstGeom prst="rect">
            <a:avLst/>
          </a:prstGeom>
          <a:noFill/>
        </p:spPr>
        <p:txBody>
          <a:bodyPr wrap="square" rtlCol="0">
            <a:spAutoFit/>
          </a:bodyPr>
          <a:lstStyle/>
          <a:p>
            <a:r>
              <a:rPr lang="en-US" sz="1400"/>
              <a:t>Can see that in the metallic case, the energy levels are roughly evenly spaced and there is vanishing probability of degeneracy (this is called level repulsion).  But as disorder is increased they become more degenerate and, rather consequently, more spaced (this makes sense in context of transport, as the spatially overlapping states are now further apart in energy).  Let the random variable ∆x = distance between two adjacent energy levels.  And let s = ∆x/&lt;∆x&gt;.  Turns out in the thermodynamic limit, the probability distributions converge to universal limits, independent of disorder…, but dependent on symmetry of course.  Plots below are for conducting, critical, and insulating states.</a:t>
            </a:r>
          </a:p>
        </p:txBody>
      </p:sp>
      <p:sp>
        <p:nvSpPr>
          <p:cNvPr id="17" name="Title 1">
            <a:extLst>
              <a:ext uri="{FF2B5EF4-FFF2-40B4-BE49-F238E27FC236}">
                <a16:creationId xmlns:a16="http://schemas.microsoft.com/office/drawing/2014/main" id="{E1302047-D89D-4935-8E87-770EFBD3873A}"/>
              </a:ext>
            </a:extLst>
          </p:cNvPr>
          <p:cNvSpPr>
            <a:spLocks noGrp="1"/>
          </p:cNvSpPr>
          <p:nvPr>
            <p:ph type="ctrTitle"/>
          </p:nvPr>
        </p:nvSpPr>
        <p:spPr>
          <a:xfrm>
            <a:off x="3403600" y="38864"/>
            <a:ext cx="4509026" cy="621596"/>
          </a:xfrm>
        </p:spPr>
        <p:txBody>
          <a:bodyPr>
            <a:normAutofit/>
          </a:bodyPr>
          <a:lstStyle/>
          <a:p>
            <a:r>
              <a:rPr lang="en-US" sz="3600" b="1" u="sng">
                <a:latin typeface="+mn-lt"/>
              </a:rPr>
              <a:t>Excitations</a:t>
            </a:r>
            <a:endParaRPr lang="en-US" b="1" u="sng">
              <a:latin typeface="+mn-lt"/>
            </a:endParaRPr>
          </a:p>
        </p:txBody>
      </p:sp>
    </p:spTree>
    <p:extLst>
      <p:ext uri="{BB962C8B-B14F-4D97-AF65-F5344CB8AC3E}">
        <p14:creationId xmlns:p14="http://schemas.microsoft.com/office/powerpoint/2010/main" val="42193365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A288940-21E5-49D2-9E96-0F0E4DCB4757}"/>
              </a:ext>
            </a:extLst>
          </p:cNvPr>
          <p:cNvSpPr txBox="1"/>
          <p:nvPr/>
        </p:nvSpPr>
        <p:spPr>
          <a:xfrm>
            <a:off x="2855865" y="105989"/>
            <a:ext cx="4937277" cy="584775"/>
          </a:xfrm>
          <a:prstGeom prst="rect">
            <a:avLst/>
          </a:prstGeom>
          <a:noFill/>
        </p:spPr>
        <p:txBody>
          <a:bodyPr wrap="square" rtlCol="0">
            <a:spAutoFit/>
          </a:bodyPr>
          <a:lstStyle/>
          <a:p>
            <a:r>
              <a:rPr lang="en-US" sz="3200" b="1" u="sng"/>
              <a:t>Electrons – Hall Excitations</a:t>
            </a:r>
            <a:endParaRPr lang="en-US" sz="3600" b="1" u="sng"/>
          </a:p>
        </p:txBody>
      </p:sp>
      <p:sp>
        <p:nvSpPr>
          <p:cNvPr id="7" name="Rectangle 2">
            <a:extLst>
              <a:ext uri="{FF2B5EF4-FFF2-40B4-BE49-F238E27FC236}">
                <a16:creationId xmlns:a16="http://schemas.microsoft.com/office/drawing/2014/main" id="{F8F7C4C5-5E7F-4837-A921-434E5EA4A749}"/>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16">
            <a:extLst>
              <a:ext uri="{FF2B5EF4-FFF2-40B4-BE49-F238E27FC236}">
                <a16:creationId xmlns:a16="http://schemas.microsoft.com/office/drawing/2014/main" id="{6FA835C3-AF70-4AE6-A6F2-AAC72394464E}"/>
              </a:ext>
            </a:extLst>
          </p:cNvPr>
          <p:cNvSpPr/>
          <p:nvPr/>
        </p:nvSpPr>
        <p:spPr>
          <a:xfrm>
            <a:off x="305790" y="1042864"/>
            <a:ext cx="4576894" cy="369332"/>
          </a:xfrm>
          <a:prstGeom prst="rect">
            <a:avLst/>
          </a:prstGeom>
        </p:spPr>
        <p:txBody>
          <a:bodyPr wrap="none">
            <a:spAutoFit/>
          </a:bodyPr>
          <a:lstStyle/>
          <a:p>
            <a:r>
              <a:rPr lang="en-US" b="1">
                <a:latin typeface="Arial" panose="020B0604020202020204" pitchFamily="34" charset="0"/>
                <a:ea typeface="Times New Roman" panose="02020603050405020304" pitchFamily="18" charset="0"/>
              </a:rPr>
              <a:t>2D Magnetic + Electric Field eigenstates</a:t>
            </a:r>
            <a:endParaRPr lang="en-US">
              <a:latin typeface="Times New Roman" panose="02020603050405020304" pitchFamily="18" charset="0"/>
              <a:ea typeface="Times New Roman" panose="02020603050405020304" pitchFamily="18" charset="0"/>
            </a:endParaRPr>
          </a:p>
        </p:txBody>
      </p:sp>
      <p:sp>
        <p:nvSpPr>
          <p:cNvPr id="21" name="TextBox 20">
            <a:extLst>
              <a:ext uri="{FF2B5EF4-FFF2-40B4-BE49-F238E27FC236}">
                <a16:creationId xmlns:a16="http://schemas.microsoft.com/office/drawing/2014/main" id="{4CF824A5-5820-49AF-8F5D-315EEF7448B6}"/>
              </a:ext>
            </a:extLst>
          </p:cNvPr>
          <p:cNvSpPr txBox="1"/>
          <p:nvPr/>
        </p:nvSpPr>
        <p:spPr>
          <a:xfrm>
            <a:off x="291301" y="1393747"/>
            <a:ext cx="7127593" cy="523220"/>
          </a:xfrm>
          <a:prstGeom prst="rect">
            <a:avLst/>
          </a:prstGeom>
          <a:noFill/>
        </p:spPr>
        <p:txBody>
          <a:bodyPr wrap="square" rtlCol="0">
            <a:spAutoFit/>
          </a:bodyPr>
          <a:lstStyle/>
          <a:p>
            <a:r>
              <a:rPr lang="en-US" sz="1400"/>
              <a:t>So now say we add an electric field </a:t>
            </a:r>
            <a:r>
              <a:rPr lang="en-US" sz="1400" b="1"/>
              <a:t>E</a:t>
            </a:r>
            <a:r>
              <a:rPr lang="en-US" sz="1400"/>
              <a:t> = E</a:t>
            </a:r>
            <a:r>
              <a:rPr lang="en-US" sz="1400" baseline="-25000"/>
              <a:t>x</a:t>
            </a:r>
            <a:r>
              <a:rPr lang="en-US" sz="1400" b="1"/>
              <a:t>i</a:t>
            </a:r>
            <a:r>
              <a:rPr lang="en-US" sz="1400"/>
              <a:t>, and keep our Landau gauge, </a:t>
            </a:r>
            <a:r>
              <a:rPr lang="en-US" sz="1400" b="1"/>
              <a:t>A</a:t>
            </a:r>
            <a:r>
              <a:rPr lang="en-US" sz="1400"/>
              <a:t> = (0, Bx, 0).  Then (ignoring spin),  </a:t>
            </a:r>
          </a:p>
        </p:txBody>
      </p:sp>
      <p:sp>
        <p:nvSpPr>
          <p:cNvPr id="13" name="TextBox 12">
            <a:extLst>
              <a:ext uri="{FF2B5EF4-FFF2-40B4-BE49-F238E27FC236}">
                <a16:creationId xmlns:a16="http://schemas.microsoft.com/office/drawing/2014/main" id="{936A44F2-C62C-4BA1-AA5F-9D033241B9A9}"/>
              </a:ext>
            </a:extLst>
          </p:cNvPr>
          <p:cNvSpPr txBox="1"/>
          <p:nvPr/>
        </p:nvSpPr>
        <p:spPr>
          <a:xfrm>
            <a:off x="255970" y="3925821"/>
            <a:ext cx="11493092" cy="738664"/>
          </a:xfrm>
          <a:prstGeom prst="rect">
            <a:avLst/>
          </a:prstGeom>
          <a:noFill/>
        </p:spPr>
        <p:txBody>
          <a:bodyPr wrap="square" rtlCol="0">
            <a:spAutoFit/>
          </a:bodyPr>
          <a:lstStyle/>
          <a:p>
            <a:r>
              <a:rPr lang="en-US" sz="1400" dirty="0"/>
              <a:t>The degeneracy of the landau levels is </a:t>
            </a:r>
            <a:r>
              <a:rPr lang="en-US" sz="1400"/>
              <a:t>lifted now as illustrated below for negative charges.  </a:t>
            </a:r>
            <a:r>
              <a:rPr lang="en-US" sz="1400" dirty="0"/>
              <a:t>Note also, that these states have a non-zero expectation for the physical velocity.  It’s in </a:t>
            </a:r>
            <a:r>
              <a:rPr lang="en-US" sz="1400"/>
              <a:t>the -y-direction</a:t>
            </a:r>
            <a:r>
              <a:rPr lang="en-US" sz="1400" dirty="0"/>
              <a:t>, of course, which is consonant with the classical picture that the drift velocity of a charge in an </a:t>
            </a:r>
            <a:r>
              <a:rPr lang="en-US" sz="1400" b="1" dirty="0"/>
              <a:t>E</a:t>
            </a:r>
            <a:r>
              <a:rPr lang="en-US" sz="1400" dirty="0"/>
              <a:t>, </a:t>
            </a:r>
            <a:r>
              <a:rPr lang="en-US" sz="1400" b="1" dirty="0"/>
              <a:t>B</a:t>
            </a:r>
            <a:r>
              <a:rPr lang="en-US" sz="1400" dirty="0"/>
              <a:t>, field is in the direction of </a:t>
            </a:r>
            <a:r>
              <a:rPr lang="en-US" sz="1400" b="1" dirty="0"/>
              <a:t>E</a:t>
            </a:r>
            <a:r>
              <a:rPr lang="en-US" sz="1400" dirty="0"/>
              <a:t>×</a:t>
            </a:r>
            <a:r>
              <a:rPr lang="en-US" sz="1400" b="1" dirty="0"/>
              <a:t>B</a:t>
            </a:r>
            <a:r>
              <a:rPr lang="en-US" sz="1400" dirty="0"/>
              <a:t>.  We can calculate the expectation of this drift velocity.  Note </a:t>
            </a:r>
            <a:r>
              <a:rPr lang="en-US" sz="1400" b="1" dirty="0"/>
              <a:t>v</a:t>
            </a:r>
            <a:r>
              <a:rPr lang="en-US" sz="1400" dirty="0"/>
              <a:t> = (</a:t>
            </a:r>
            <a:r>
              <a:rPr lang="en-US" sz="1400" b="1" dirty="0"/>
              <a:t>p</a:t>
            </a:r>
            <a:r>
              <a:rPr lang="en-US" sz="1400" dirty="0"/>
              <a:t> - </a:t>
            </a:r>
            <a:r>
              <a:rPr lang="en-US" sz="1400" dirty="0" err="1"/>
              <a:t>e</a:t>
            </a:r>
            <a:r>
              <a:rPr lang="en-US" sz="1400" b="1" dirty="0" err="1"/>
              <a:t>A</a:t>
            </a:r>
            <a:r>
              <a:rPr lang="en-US" sz="1400" dirty="0"/>
              <a:t>)/m.</a:t>
            </a:r>
          </a:p>
        </p:txBody>
      </p:sp>
      <p:sp>
        <p:nvSpPr>
          <p:cNvPr id="5" name="Rectangle 4">
            <a:extLst>
              <a:ext uri="{FF2B5EF4-FFF2-40B4-BE49-F238E27FC236}">
                <a16:creationId xmlns:a16="http://schemas.microsoft.com/office/drawing/2014/main" id="{AF250412-D3A8-46A1-A698-310FACFED476}"/>
              </a:ext>
            </a:extLst>
          </p:cNvPr>
          <p:cNvSpPr/>
          <p:nvPr/>
        </p:nvSpPr>
        <p:spPr>
          <a:xfrm>
            <a:off x="291301" y="2690920"/>
            <a:ext cx="5831789" cy="307777"/>
          </a:xfrm>
          <a:prstGeom prst="rect">
            <a:avLst/>
          </a:prstGeom>
        </p:spPr>
        <p:txBody>
          <a:bodyPr wrap="none">
            <a:spAutoFit/>
          </a:bodyPr>
          <a:lstStyle/>
          <a:p>
            <a:r>
              <a:rPr lang="en-US" sz="1400"/>
              <a:t>(e carries sign)  And we still have HO oscillator states, ultimately.  The result is:</a:t>
            </a:r>
          </a:p>
        </p:txBody>
      </p:sp>
      <p:graphicFrame>
        <p:nvGraphicFramePr>
          <p:cNvPr id="20" name="Object 19">
            <a:extLst>
              <a:ext uri="{FF2B5EF4-FFF2-40B4-BE49-F238E27FC236}">
                <a16:creationId xmlns:a16="http://schemas.microsoft.com/office/drawing/2014/main" id="{4C0E3921-C7DC-48E5-B60B-E7F6D229E71E}"/>
              </a:ext>
            </a:extLst>
          </p:cNvPr>
          <p:cNvGraphicFramePr>
            <a:graphicFrameLocks noChangeAspect="1"/>
          </p:cNvGraphicFramePr>
          <p:nvPr>
            <p:extLst>
              <p:ext uri="{D42A27DB-BD31-4B8C-83A1-F6EECF244321}">
                <p14:modId xmlns:p14="http://schemas.microsoft.com/office/powerpoint/2010/main" val="4128716872"/>
              </p:ext>
            </p:extLst>
          </p:nvPr>
        </p:nvGraphicFramePr>
        <p:xfrm>
          <a:off x="388939" y="3190367"/>
          <a:ext cx="6773862" cy="593725"/>
        </p:xfrm>
        <a:graphic>
          <a:graphicData uri="http://schemas.openxmlformats.org/presentationml/2006/ole">
            <mc:AlternateContent xmlns:mc="http://schemas.openxmlformats.org/markup-compatibility/2006">
              <mc:Choice xmlns:v="urn:schemas-microsoft-com:vml" Requires="v">
                <p:oleObj name="Equation" r:id="rId3" imgW="4914720" imgH="431640" progId="Equation.DSMT4">
                  <p:embed/>
                </p:oleObj>
              </mc:Choice>
              <mc:Fallback>
                <p:oleObj name="Equation" r:id="rId3" imgW="4914720" imgH="431640" progId="Equation.DSMT4">
                  <p:embed/>
                  <p:pic>
                    <p:nvPicPr>
                      <p:cNvPr id="20" name="Object 19">
                        <a:extLst>
                          <a:ext uri="{FF2B5EF4-FFF2-40B4-BE49-F238E27FC236}">
                            <a16:creationId xmlns:a16="http://schemas.microsoft.com/office/drawing/2014/main" id="{4C0E3921-C7DC-48E5-B60B-E7F6D229E71E}"/>
                          </a:ext>
                        </a:extLst>
                      </p:cNvPr>
                      <p:cNvPicPr/>
                      <p:nvPr/>
                    </p:nvPicPr>
                    <p:blipFill>
                      <a:blip r:embed="rId4"/>
                      <a:stretch>
                        <a:fillRect/>
                      </a:stretch>
                    </p:blipFill>
                    <p:spPr>
                      <a:xfrm>
                        <a:off x="388939" y="3190367"/>
                        <a:ext cx="6773862" cy="593725"/>
                      </a:xfrm>
                      <a:prstGeom prst="rect">
                        <a:avLst/>
                      </a:prstGeom>
                    </p:spPr>
                  </p:pic>
                </p:oleObj>
              </mc:Fallback>
            </mc:AlternateContent>
          </a:graphicData>
        </a:graphic>
      </p:graphicFrame>
      <p:graphicFrame>
        <p:nvGraphicFramePr>
          <p:cNvPr id="24" name="Object 23">
            <a:extLst>
              <a:ext uri="{FF2B5EF4-FFF2-40B4-BE49-F238E27FC236}">
                <a16:creationId xmlns:a16="http://schemas.microsoft.com/office/drawing/2014/main" id="{DB68FFC3-81EA-4778-92B1-D1BAF7B96CA9}"/>
              </a:ext>
            </a:extLst>
          </p:cNvPr>
          <p:cNvGraphicFramePr>
            <a:graphicFrameLocks noChangeAspect="1"/>
          </p:cNvGraphicFramePr>
          <p:nvPr>
            <p:extLst>
              <p:ext uri="{D42A27DB-BD31-4B8C-83A1-F6EECF244321}">
                <p14:modId xmlns:p14="http://schemas.microsoft.com/office/powerpoint/2010/main" val="2464406551"/>
              </p:ext>
            </p:extLst>
          </p:nvPr>
        </p:nvGraphicFramePr>
        <p:xfrm>
          <a:off x="2687638" y="4689534"/>
          <a:ext cx="4189412" cy="1939925"/>
        </p:xfrm>
        <a:graphic>
          <a:graphicData uri="http://schemas.openxmlformats.org/presentationml/2006/ole">
            <mc:AlternateContent xmlns:mc="http://schemas.openxmlformats.org/markup-compatibility/2006">
              <mc:Choice xmlns:v="urn:schemas-microsoft-com:vml" Requires="v">
                <p:oleObj name="Equation" r:id="rId5" imgW="3022560" imgH="1396800" progId="Equation.DSMT4">
                  <p:embed/>
                </p:oleObj>
              </mc:Choice>
              <mc:Fallback>
                <p:oleObj name="Equation" r:id="rId5" imgW="3022560" imgH="1396800" progId="Equation.DSMT4">
                  <p:embed/>
                  <p:pic>
                    <p:nvPicPr>
                      <p:cNvPr id="24" name="Object 23">
                        <a:extLst>
                          <a:ext uri="{FF2B5EF4-FFF2-40B4-BE49-F238E27FC236}">
                            <a16:creationId xmlns:a16="http://schemas.microsoft.com/office/drawing/2014/main" id="{DB68FFC3-81EA-4778-92B1-D1BAF7B96CA9}"/>
                          </a:ext>
                        </a:extLst>
                      </p:cNvPr>
                      <p:cNvPicPr/>
                      <p:nvPr/>
                    </p:nvPicPr>
                    <p:blipFill>
                      <a:blip r:embed="rId6"/>
                      <a:stretch>
                        <a:fillRect/>
                      </a:stretch>
                    </p:blipFill>
                    <p:spPr>
                      <a:xfrm>
                        <a:off x="2687638" y="4689534"/>
                        <a:ext cx="4189412" cy="1939925"/>
                      </a:xfrm>
                      <a:prstGeom prst="rect">
                        <a:avLst/>
                      </a:prstGeom>
                    </p:spPr>
                  </p:pic>
                </p:oleObj>
              </mc:Fallback>
            </mc:AlternateContent>
          </a:graphicData>
        </a:graphic>
      </p:graphicFrame>
      <p:sp>
        <p:nvSpPr>
          <p:cNvPr id="14" name="TextBox 13">
            <a:extLst>
              <a:ext uri="{FF2B5EF4-FFF2-40B4-BE49-F238E27FC236}">
                <a16:creationId xmlns:a16="http://schemas.microsoft.com/office/drawing/2014/main" id="{2204453D-1197-4028-82A3-0E8966160ADC}"/>
              </a:ext>
            </a:extLst>
          </p:cNvPr>
          <p:cNvSpPr txBox="1"/>
          <p:nvPr/>
        </p:nvSpPr>
        <p:spPr>
          <a:xfrm>
            <a:off x="7334053" y="4714355"/>
            <a:ext cx="2828041" cy="523220"/>
          </a:xfrm>
          <a:prstGeom prst="rect">
            <a:avLst/>
          </a:prstGeom>
          <a:noFill/>
        </p:spPr>
        <p:txBody>
          <a:bodyPr wrap="square" rtlCol="0">
            <a:spAutoFit/>
          </a:bodyPr>
          <a:lstStyle/>
          <a:p>
            <a:r>
              <a:rPr lang="en-US" sz="1400"/>
              <a:t>So interesting that each state has the same expected velocity.</a:t>
            </a:r>
          </a:p>
        </p:txBody>
      </p:sp>
      <p:sp>
        <p:nvSpPr>
          <p:cNvPr id="4" name="Rectangle 2">
            <a:extLst>
              <a:ext uri="{FF2B5EF4-FFF2-40B4-BE49-F238E27FC236}">
                <a16:creationId xmlns:a16="http://schemas.microsoft.com/office/drawing/2014/main" id="{CDE9AAFF-F6C4-42E7-8CEB-6C6FB7B02C08}"/>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mc:AlternateContent xmlns:mc="http://schemas.openxmlformats.org/markup-compatibility/2006" xmlns:p14="http://schemas.microsoft.com/office/powerpoint/2010/main">
        <mc:Choice Requires="p14">
          <p:contentPart p14:bwMode="auto" r:id="rId7">
            <p14:nvContentPartPr>
              <p14:cNvPr id="8" name="Ink 7">
                <a:extLst>
                  <a:ext uri="{FF2B5EF4-FFF2-40B4-BE49-F238E27FC236}">
                    <a16:creationId xmlns:a16="http://schemas.microsoft.com/office/drawing/2014/main" id="{017C98B0-594A-47C8-8758-52ECF5FDA6AD}"/>
                  </a:ext>
                </a:extLst>
              </p14:cNvPr>
              <p14:cNvContentPartPr/>
              <p14:nvPr/>
            </p14:nvContentPartPr>
            <p14:xfrm>
              <a:off x="2742825" y="338972"/>
              <a:ext cx="360" cy="360"/>
            </p14:xfrm>
          </p:contentPart>
        </mc:Choice>
        <mc:Fallback xmlns="">
          <p:pic>
            <p:nvPicPr>
              <p:cNvPr id="8" name="Ink 7">
                <a:extLst>
                  <a:ext uri="{FF2B5EF4-FFF2-40B4-BE49-F238E27FC236}">
                    <a16:creationId xmlns:a16="http://schemas.microsoft.com/office/drawing/2014/main" id="{017C98B0-594A-47C8-8758-52ECF5FDA6AD}"/>
                  </a:ext>
                </a:extLst>
              </p:cNvPr>
              <p:cNvPicPr/>
              <p:nvPr/>
            </p:nvPicPr>
            <p:blipFill>
              <a:blip r:embed="rId16"/>
              <a:stretch>
                <a:fillRect/>
              </a:stretch>
            </p:blipFill>
            <p:spPr>
              <a:xfrm>
                <a:off x="2738505" y="334652"/>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9" name="Ink 8">
                <a:extLst>
                  <a:ext uri="{FF2B5EF4-FFF2-40B4-BE49-F238E27FC236}">
                    <a16:creationId xmlns:a16="http://schemas.microsoft.com/office/drawing/2014/main" id="{D2B15180-96C3-4D7A-883A-E8F0F28F72CD}"/>
                  </a:ext>
                </a:extLst>
              </p14:cNvPr>
              <p14:cNvContentPartPr/>
              <p14:nvPr/>
            </p14:nvContentPartPr>
            <p14:xfrm>
              <a:off x="2855865" y="254372"/>
              <a:ext cx="360" cy="360"/>
            </p14:xfrm>
          </p:contentPart>
        </mc:Choice>
        <mc:Fallback xmlns="">
          <p:pic>
            <p:nvPicPr>
              <p:cNvPr id="9" name="Ink 8">
                <a:extLst>
                  <a:ext uri="{FF2B5EF4-FFF2-40B4-BE49-F238E27FC236}">
                    <a16:creationId xmlns:a16="http://schemas.microsoft.com/office/drawing/2014/main" id="{D2B15180-96C3-4D7A-883A-E8F0F28F72CD}"/>
                  </a:ext>
                </a:extLst>
              </p:cNvPr>
              <p:cNvPicPr/>
              <p:nvPr/>
            </p:nvPicPr>
            <p:blipFill>
              <a:blip r:embed="rId16"/>
              <a:stretch>
                <a:fillRect/>
              </a:stretch>
            </p:blipFill>
            <p:spPr>
              <a:xfrm>
                <a:off x="2851545" y="250052"/>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0" name="Ink 9">
                <a:extLst>
                  <a:ext uri="{FF2B5EF4-FFF2-40B4-BE49-F238E27FC236}">
                    <a16:creationId xmlns:a16="http://schemas.microsoft.com/office/drawing/2014/main" id="{4EC6801A-5BF2-45B7-ADCF-992F30388F9E}"/>
                  </a:ext>
                </a:extLst>
              </p14:cNvPr>
              <p14:cNvContentPartPr/>
              <p14:nvPr/>
            </p14:nvContentPartPr>
            <p14:xfrm>
              <a:off x="2516385" y="207212"/>
              <a:ext cx="360" cy="360"/>
            </p14:xfrm>
          </p:contentPart>
        </mc:Choice>
        <mc:Fallback xmlns="">
          <p:pic>
            <p:nvPicPr>
              <p:cNvPr id="10" name="Ink 9">
                <a:extLst>
                  <a:ext uri="{FF2B5EF4-FFF2-40B4-BE49-F238E27FC236}">
                    <a16:creationId xmlns:a16="http://schemas.microsoft.com/office/drawing/2014/main" id="{4EC6801A-5BF2-45B7-ADCF-992F30388F9E}"/>
                  </a:ext>
                </a:extLst>
              </p:cNvPr>
              <p:cNvPicPr/>
              <p:nvPr/>
            </p:nvPicPr>
            <p:blipFill>
              <a:blip r:embed="rId16"/>
              <a:stretch>
                <a:fillRect/>
              </a:stretch>
            </p:blipFill>
            <p:spPr>
              <a:xfrm>
                <a:off x="2512065" y="202892"/>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1" name="Ink 10">
                <a:extLst>
                  <a:ext uri="{FF2B5EF4-FFF2-40B4-BE49-F238E27FC236}">
                    <a16:creationId xmlns:a16="http://schemas.microsoft.com/office/drawing/2014/main" id="{F3D61673-BC0B-4B98-A7E2-E146D00E9380}"/>
                  </a:ext>
                </a:extLst>
              </p14:cNvPr>
              <p14:cNvContentPartPr/>
              <p14:nvPr/>
            </p14:nvContentPartPr>
            <p14:xfrm>
              <a:off x="2855865" y="838652"/>
              <a:ext cx="360" cy="360"/>
            </p14:xfrm>
          </p:contentPart>
        </mc:Choice>
        <mc:Fallback xmlns="">
          <p:pic>
            <p:nvPicPr>
              <p:cNvPr id="11" name="Ink 10">
                <a:extLst>
                  <a:ext uri="{FF2B5EF4-FFF2-40B4-BE49-F238E27FC236}">
                    <a16:creationId xmlns:a16="http://schemas.microsoft.com/office/drawing/2014/main" id="{F3D61673-BC0B-4B98-A7E2-E146D00E9380}"/>
                  </a:ext>
                </a:extLst>
              </p:cNvPr>
              <p:cNvPicPr/>
              <p:nvPr/>
            </p:nvPicPr>
            <p:blipFill>
              <a:blip r:embed="rId16"/>
              <a:stretch>
                <a:fillRect/>
              </a:stretch>
            </p:blipFill>
            <p:spPr>
              <a:xfrm>
                <a:off x="2851545" y="834332"/>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5" name="Ink 14">
                <a:extLst>
                  <a:ext uri="{FF2B5EF4-FFF2-40B4-BE49-F238E27FC236}">
                    <a16:creationId xmlns:a16="http://schemas.microsoft.com/office/drawing/2014/main" id="{02B6545C-E7D0-43CB-A46D-F2DB33E2AF61}"/>
                  </a:ext>
                </a:extLst>
              </p14:cNvPr>
              <p14:cNvContentPartPr/>
              <p14:nvPr/>
            </p14:nvContentPartPr>
            <p14:xfrm>
              <a:off x="2563905" y="160052"/>
              <a:ext cx="360" cy="360"/>
            </p14:xfrm>
          </p:contentPart>
        </mc:Choice>
        <mc:Fallback xmlns="">
          <p:pic>
            <p:nvPicPr>
              <p:cNvPr id="15" name="Ink 14">
                <a:extLst>
                  <a:ext uri="{FF2B5EF4-FFF2-40B4-BE49-F238E27FC236}">
                    <a16:creationId xmlns:a16="http://schemas.microsoft.com/office/drawing/2014/main" id="{02B6545C-E7D0-43CB-A46D-F2DB33E2AF61}"/>
                  </a:ext>
                </a:extLst>
              </p:cNvPr>
              <p:cNvPicPr/>
              <p:nvPr/>
            </p:nvPicPr>
            <p:blipFill>
              <a:blip r:embed="rId16"/>
              <a:stretch>
                <a:fillRect/>
              </a:stretch>
            </p:blipFill>
            <p:spPr>
              <a:xfrm>
                <a:off x="2559585" y="155732"/>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16" name="Ink 15">
                <a:extLst>
                  <a:ext uri="{FF2B5EF4-FFF2-40B4-BE49-F238E27FC236}">
                    <a16:creationId xmlns:a16="http://schemas.microsoft.com/office/drawing/2014/main" id="{ED311FA7-BE2E-4979-860A-010DDA25A9BE}"/>
                  </a:ext>
                </a:extLst>
              </p14:cNvPr>
              <p14:cNvContentPartPr/>
              <p14:nvPr/>
            </p14:nvContentPartPr>
            <p14:xfrm>
              <a:off x="3760905" y="3948375"/>
              <a:ext cx="360" cy="360"/>
            </p14:xfrm>
          </p:contentPart>
        </mc:Choice>
        <mc:Fallback xmlns="">
          <p:pic>
            <p:nvPicPr>
              <p:cNvPr id="16" name="Ink 15">
                <a:extLst>
                  <a:ext uri="{FF2B5EF4-FFF2-40B4-BE49-F238E27FC236}">
                    <a16:creationId xmlns:a16="http://schemas.microsoft.com/office/drawing/2014/main" id="{ED311FA7-BE2E-4979-860A-010DDA25A9BE}"/>
                  </a:ext>
                </a:extLst>
              </p:cNvPr>
              <p:cNvPicPr/>
              <p:nvPr/>
            </p:nvPicPr>
            <p:blipFill>
              <a:blip r:embed="rId22"/>
              <a:stretch>
                <a:fillRect/>
              </a:stretch>
            </p:blipFill>
            <p:spPr>
              <a:xfrm>
                <a:off x="3756585" y="3944055"/>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18" name="Ink 17">
                <a:extLst>
                  <a:ext uri="{FF2B5EF4-FFF2-40B4-BE49-F238E27FC236}">
                    <a16:creationId xmlns:a16="http://schemas.microsoft.com/office/drawing/2014/main" id="{8AC565EB-440E-4208-ADD5-43C102939393}"/>
                  </a:ext>
                </a:extLst>
              </p14:cNvPr>
              <p14:cNvContentPartPr/>
              <p14:nvPr/>
            </p14:nvContentPartPr>
            <p14:xfrm>
              <a:off x="3873945" y="3367599"/>
              <a:ext cx="360" cy="360"/>
            </p14:xfrm>
          </p:contentPart>
        </mc:Choice>
        <mc:Fallback xmlns="">
          <p:pic>
            <p:nvPicPr>
              <p:cNvPr id="18" name="Ink 17">
                <a:extLst>
                  <a:ext uri="{FF2B5EF4-FFF2-40B4-BE49-F238E27FC236}">
                    <a16:creationId xmlns:a16="http://schemas.microsoft.com/office/drawing/2014/main" id="{8AC565EB-440E-4208-ADD5-43C102939393}"/>
                  </a:ext>
                </a:extLst>
              </p:cNvPr>
              <p:cNvPicPr/>
              <p:nvPr/>
            </p:nvPicPr>
            <p:blipFill>
              <a:blip r:embed="rId22"/>
              <a:stretch>
                <a:fillRect/>
              </a:stretch>
            </p:blipFill>
            <p:spPr>
              <a:xfrm>
                <a:off x="3869625" y="3363279"/>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27" name="Ink 26">
                <a:extLst>
                  <a:ext uri="{FF2B5EF4-FFF2-40B4-BE49-F238E27FC236}">
                    <a16:creationId xmlns:a16="http://schemas.microsoft.com/office/drawing/2014/main" id="{76F1E795-D843-4BD1-B7AB-8567619184FA}"/>
                  </a:ext>
                </a:extLst>
              </p14:cNvPr>
              <p14:cNvContentPartPr/>
              <p14:nvPr/>
            </p14:nvContentPartPr>
            <p14:xfrm>
              <a:off x="4797705" y="4263972"/>
              <a:ext cx="360" cy="360"/>
            </p14:xfrm>
          </p:contentPart>
        </mc:Choice>
        <mc:Fallback xmlns="">
          <p:pic>
            <p:nvPicPr>
              <p:cNvPr id="27" name="Ink 26">
                <a:extLst>
                  <a:ext uri="{FF2B5EF4-FFF2-40B4-BE49-F238E27FC236}">
                    <a16:creationId xmlns:a16="http://schemas.microsoft.com/office/drawing/2014/main" id="{76F1E795-D843-4BD1-B7AB-8567619184FA}"/>
                  </a:ext>
                </a:extLst>
              </p:cNvPr>
              <p:cNvPicPr/>
              <p:nvPr/>
            </p:nvPicPr>
            <p:blipFill>
              <a:blip r:embed="rId22"/>
              <a:stretch>
                <a:fillRect/>
              </a:stretch>
            </p:blipFill>
            <p:spPr>
              <a:xfrm>
                <a:off x="4793385" y="4259652"/>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31" name="Ink 30">
                <a:extLst>
                  <a:ext uri="{FF2B5EF4-FFF2-40B4-BE49-F238E27FC236}">
                    <a16:creationId xmlns:a16="http://schemas.microsoft.com/office/drawing/2014/main" id="{21251DBD-D067-4508-8371-52D1AB8A1E86}"/>
                  </a:ext>
                </a:extLst>
              </p14:cNvPr>
              <p14:cNvContentPartPr/>
              <p14:nvPr/>
            </p14:nvContentPartPr>
            <p14:xfrm>
              <a:off x="5203425" y="3198039"/>
              <a:ext cx="360" cy="360"/>
            </p14:xfrm>
          </p:contentPart>
        </mc:Choice>
        <mc:Fallback xmlns="">
          <p:pic>
            <p:nvPicPr>
              <p:cNvPr id="31" name="Ink 30">
                <a:extLst>
                  <a:ext uri="{FF2B5EF4-FFF2-40B4-BE49-F238E27FC236}">
                    <a16:creationId xmlns:a16="http://schemas.microsoft.com/office/drawing/2014/main" id="{21251DBD-D067-4508-8371-52D1AB8A1E86}"/>
                  </a:ext>
                </a:extLst>
              </p:cNvPr>
              <p:cNvPicPr/>
              <p:nvPr/>
            </p:nvPicPr>
            <p:blipFill>
              <a:blip r:embed="rId22"/>
              <a:stretch>
                <a:fillRect/>
              </a:stretch>
            </p:blipFill>
            <p:spPr>
              <a:xfrm>
                <a:off x="5199105" y="3193719"/>
                <a:ext cx="9000" cy="9000"/>
              </a:xfrm>
              <a:prstGeom prst="rect">
                <a:avLst/>
              </a:prstGeom>
            </p:spPr>
          </p:pic>
        </mc:Fallback>
      </mc:AlternateContent>
      <p:graphicFrame>
        <p:nvGraphicFramePr>
          <p:cNvPr id="12" name="Object 11">
            <a:extLst>
              <a:ext uri="{FF2B5EF4-FFF2-40B4-BE49-F238E27FC236}">
                <a16:creationId xmlns:a16="http://schemas.microsoft.com/office/drawing/2014/main" id="{768D1E8B-F46A-4FAE-B2D2-47CABE6334A3}"/>
              </a:ext>
            </a:extLst>
          </p:cNvPr>
          <p:cNvGraphicFramePr>
            <a:graphicFrameLocks noChangeAspect="1"/>
          </p:cNvGraphicFramePr>
          <p:nvPr>
            <p:extLst>
              <p:ext uri="{D42A27DB-BD31-4B8C-83A1-F6EECF244321}">
                <p14:modId xmlns:p14="http://schemas.microsoft.com/office/powerpoint/2010/main" val="3233589705"/>
              </p:ext>
            </p:extLst>
          </p:nvPr>
        </p:nvGraphicFramePr>
        <p:xfrm>
          <a:off x="388939" y="2039964"/>
          <a:ext cx="3668713" cy="571500"/>
        </p:xfrm>
        <a:graphic>
          <a:graphicData uri="http://schemas.openxmlformats.org/presentationml/2006/ole">
            <mc:AlternateContent xmlns:mc="http://schemas.openxmlformats.org/markup-compatibility/2006">
              <mc:Choice xmlns:v="urn:schemas-microsoft-com:vml" Requires="v">
                <p:oleObj name="Equation" r:id="rId26" imgW="2946240" imgH="457200" progId="Equation.DSMT4">
                  <p:embed/>
                </p:oleObj>
              </mc:Choice>
              <mc:Fallback>
                <p:oleObj name="Equation" r:id="rId26" imgW="2946240" imgH="457200" progId="Equation.DSMT4">
                  <p:embed/>
                  <p:pic>
                    <p:nvPicPr>
                      <p:cNvPr id="12" name="Object 11">
                        <a:extLst>
                          <a:ext uri="{FF2B5EF4-FFF2-40B4-BE49-F238E27FC236}">
                            <a16:creationId xmlns:a16="http://schemas.microsoft.com/office/drawing/2014/main" id="{768D1E8B-F46A-4FAE-B2D2-47CABE6334A3}"/>
                          </a:ext>
                        </a:extLst>
                      </p:cNvPr>
                      <p:cNvPicPr>
                        <a:picLocks noChangeAspect="1" noChangeArrowheads="1"/>
                      </p:cNvPicPr>
                      <p:nvPr/>
                    </p:nvPicPr>
                    <p:blipFill>
                      <a:blip r:embed="rId27"/>
                      <a:srcRect/>
                      <a:stretch>
                        <a:fillRect/>
                      </a:stretch>
                    </p:blipFill>
                    <p:spPr bwMode="auto">
                      <a:xfrm>
                        <a:off x="388939" y="2039964"/>
                        <a:ext cx="3668713" cy="571500"/>
                      </a:xfrm>
                      <a:prstGeom prst="rect">
                        <a:avLst/>
                      </a:prstGeom>
                      <a:noFill/>
                    </p:spPr>
                  </p:pic>
                </p:oleObj>
              </mc:Fallback>
            </mc:AlternateContent>
          </a:graphicData>
        </a:graphic>
      </p:graphicFrame>
      <p:sp>
        <p:nvSpPr>
          <p:cNvPr id="6" name="Rectangle 7">
            <a:extLst>
              <a:ext uri="{FF2B5EF4-FFF2-40B4-BE49-F238E27FC236}">
                <a16:creationId xmlns:a16="http://schemas.microsoft.com/office/drawing/2014/main" id="{4BF3916D-271F-4D97-BCE4-4F2E75459BF4}"/>
              </a:ext>
            </a:extLst>
          </p:cNvPr>
          <p:cNvSpPr>
            <a:spLocks noChangeArrowheads="1"/>
          </p:cNvSpPr>
          <p:nvPr/>
        </p:nvSpPr>
        <p:spPr bwMode="auto">
          <a:xfrm>
            <a:off x="6338862" y="222529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9" name="Object 28">
            <a:extLst>
              <a:ext uri="{FF2B5EF4-FFF2-40B4-BE49-F238E27FC236}">
                <a16:creationId xmlns:a16="http://schemas.microsoft.com/office/drawing/2014/main" id="{2B204AA6-986E-4898-A444-785D00F091F4}"/>
              </a:ext>
            </a:extLst>
          </p:cNvPr>
          <p:cNvGraphicFramePr>
            <a:graphicFrameLocks noChangeAspect="1"/>
          </p:cNvGraphicFramePr>
          <p:nvPr>
            <p:extLst>
              <p:ext uri="{D42A27DB-BD31-4B8C-83A1-F6EECF244321}">
                <p14:modId xmlns:p14="http://schemas.microsoft.com/office/powerpoint/2010/main" val="3106011687"/>
              </p:ext>
            </p:extLst>
          </p:nvPr>
        </p:nvGraphicFramePr>
        <p:xfrm>
          <a:off x="8343668" y="2412773"/>
          <a:ext cx="1056939" cy="1260331"/>
        </p:xfrm>
        <a:graphic>
          <a:graphicData uri="http://schemas.openxmlformats.org/presentationml/2006/ole">
            <mc:AlternateContent xmlns:mc="http://schemas.openxmlformats.org/markup-compatibility/2006">
              <mc:Choice xmlns:v="urn:schemas-microsoft-com:vml" Requires="v">
                <p:oleObj name="Equation" r:id="rId28" imgW="965160" imgH="1054080" progId="Equation.DSMT4">
                  <p:embed/>
                </p:oleObj>
              </mc:Choice>
              <mc:Fallback>
                <p:oleObj name="Equation" r:id="rId28" imgW="965160" imgH="1054080" progId="Equation.DSMT4">
                  <p:embed/>
                  <p:pic>
                    <p:nvPicPr>
                      <p:cNvPr id="0" name="Object 8"/>
                      <p:cNvPicPr>
                        <a:picLocks noChangeAspect="1" noChangeArrowheads="1"/>
                      </p:cNvPicPr>
                      <p:nvPr/>
                    </p:nvPicPr>
                    <p:blipFill>
                      <a:blip r:embed="rId29"/>
                      <a:srcRect/>
                      <a:stretch>
                        <a:fillRect/>
                      </a:stretch>
                    </p:blipFill>
                    <p:spPr bwMode="auto">
                      <a:xfrm>
                        <a:off x="8343668" y="2412773"/>
                        <a:ext cx="1056939" cy="1260331"/>
                      </a:xfrm>
                      <a:prstGeom prst="rect">
                        <a:avLst/>
                      </a:prstGeom>
                      <a:noFill/>
                    </p:spPr>
                  </p:pic>
                </p:oleObj>
              </mc:Fallback>
            </mc:AlternateContent>
          </a:graphicData>
        </a:graphic>
      </p:graphicFrame>
      <mc:AlternateContent xmlns:mc="http://schemas.openxmlformats.org/markup-compatibility/2006" xmlns:p14="http://schemas.microsoft.com/office/powerpoint/2010/main">
        <mc:Choice Requires="p14">
          <p:contentPart p14:bwMode="auto" r:id="rId30">
            <p14:nvContentPartPr>
              <p14:cNvPr id="30" name="Ink 29">
                <a:extLst>
                  <a:ext uri="{FF2B5EF4-FFF2-40B4-BE49-F238E27FC236}">
                    <a16:creationId xmlns:a16="http://schemas.microsoft.com/office/drawing/2014/main" id="{10E5B9DB-065E-4DDA-A985-5A840063F9C9}"/>
                  </a:ext>
                </a:extLst>
              </p14:cNvPr>
              <p14:cNvContentPartPr/>
              <p14:nvPr/>
            </p14:nvContentPartPr>
            <p14:xfrm>
              <a:off x="7489831" y="2897472"/>
              <a:ext cx="693720" cy="653040"/>
            </p14:xfrm>
          </p:contentPart>
        </mc:Choice>
        <mc:Fallback xmlns="">
          <p:pic>
            <p:nvPicPr>
              <p:cNvPr id="30" name="Ink 29">
                <a:extLst>
                  <a:ext uri="{FF2B5EF4-FFF2-40B4-BE49-F238E27FC236}">
                    <a16:creationId xmlns:a16="http://schemas.microsoft.com/office/drawing/2014/main" id="{10E5B9DB-065E-4DDA-A985-5A840063F9C9}"/>
                  </a:ext>
                </a:extLst>
              </p:cNvPr>
              <p:cNvPicPr/>
              <p:nvPr/>
            </p:nvPicPr>
            <p:blipFill>
              <a:blip r:embed="rId31"/>
              <a:stretch>
                <a:fillRect/>
              </a:stretch>
            </p:blipFill>
            <p:spPr>
              <a:xfrm>
                <a:off x="7481191" y="2888472"/>
                <a:ext cx="711360" cy="670680"/>
              </a:xfrm>
              <a:prstGeom prst="rect">
                <a:avLst/>
              </a:prstGeom>
            </p:spPr>
          </p:pic>
        </mc:Fallback>
      </mc:AlternateContent>
      <p:sp>
        <p:nvSpPr>
          <p:cNvPr id="32" name="TextBox 31">
            <a:extLst>
              <a:ext uri="{FF2B5EF4-FFF2-40B4-BE49-F238E27FC236}">
                <a16:creationId xmlns:a16="http://schemas.microsoft.com/office/drawing/2014/main" id="{69B47CC6-3232-48D5-9699-70281CBE1F76}"/>
              </a:ext>
            </a:extLst>
          </p:cNvPr>
          <p:cNvSpPr txBox="1"/>
          <p:nvPr/>
        </p:nvSpPr>
        <p:spPr>
          <a:xfrm>
            <a:off x="9685412" y="2420160"/>
            <a:ext cx="1792123" cy="738664"/>
          </a:xfrm>
          <a:prstGeom prst="rect">
            <a:avLst/>
          </a:prstGeom>
          <a:noFill/>
        </p:spPr>
        <p:txBody>
          <a:bodyPr wrap="square" rtlCol="0">
            <a:spAutoFit/>
          </a:bodyPr>
          <a:lstStyle/>
          <a:p>
            <a:r>
              <a:rPr lang="en-US" sz="1400"/>
              <a:t>So energy levels have nice semi-classical interpretation.</a:t>
            </a:r>
          </a:p>
        </p:txBody>
      </p:sp>
      <p:pic>
        <p:nvPicPr>
          <p:cNvPr id="33" name="Picture 32">
            <a:extLst>
              <a:ext uri="{FF2B5EF4-FFF2-40B4-BE49-F238E27FC236}">
                <a16:creationId xmlns:a16="http://schemas.microsoft.com/office/drawing/2014/main" id="{20BE1B0D-B5B0-4F92-B080-9650C436F80B}"/>
              </a:ext>
            </a:extLst>
          </p:cNvPr>
          <p:cNvPicPr>
            <a:picLocks noChangeAspect="1"/>
          </p:cNvPicPr>
          <p:nvPr/>
        </p:nvPicPr>
        <p:blipFill>
          <a:blip r:embed="rId32"/>
          <a:stretch>
            <a:fillRect/>
          </a:stretch>
        </p:blipFill>
        <p:spPr>
          <a:xfrm>
            <a:off x="7973731" y="90755"/>
            <a:ext cx="4169225" cy="1598605"/>
          </a:xfrm>
          <a:prstGeom prst="rect">
            <a:avLst/>
          </a:prstGeom>
        </p:spPr>
      </p:pic>
      <p:pic>
        <p:nvPicPr>
          <p:cNvPr id="37" name="Picture 36">
            <a:extLst>
              <a:ext uri="{FF2B5EF4-FFF2-40B4-BE49-F238E27FC236}">
                <a16:creationId xmlns:a16="http://schemas.microsoft.com/office/drawing/2014/main" id="{1AD398D1-4BD5-4525-A9A7-2F7AC8D19745}"/>
              </a:ext>
            </a:extLst>
          </p:cNvPr>
          <p:cNvPicPr>
            <a:picLocks noChangeAspect="1"/>
          </p:cNvPicPr>
          <p:nvPr/>
        </p:nvPicPr>
        <p:blipFill>
          <a:blip r:embed="rId33"/>
          <a:stretch>
            <a:fillRect/>
          </a:stretch>
        </p:blipFill>
        <p:spPr>
          <a:xfrm>
            <a:off x="320897" y="4656934"/>
            <a:ext cx="2114845" cy="2038635"/>
          </a:xfrm>
          <a:prstGeom prst="rect">
            <a:avLst/>
          </a:prstGeom>
        </p:spPr>
      </p:pic>
    </p:spTree>
    <p:extLst>
      <p:ext uri="{BB962C8B-B14F-4D97-AF65-F5344CB8AC3E}">
        <p14:creationId xmlns:p14="http://schemas.microsoft.com/office/powerpoint/2010/main" val="326699569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A288940-21E5-49D2-9E96-0F0E4DCB4757}"/>
              </a:ext>
            </a:extLst>
          </p:cNvPr>
          <p:cNvSpPr txBox="1"/>
          <p:nvPr/>
        </p:nvSpPr>
        <p:spPr>
          <a:xfrm>
            <a:off x="3878019" y="142005"/>
            <a:ext cx="5026478" cy="584775"/>
          </a:xfrm>
          <a:prstGeom prst="rect">
            <a:avLst/>
          </a:prstGeom>
          <a:noFill/>
        </p:spPr>
        <p:txBody>
          <a:bodyPr wrap="square" rtlCol="0">
            <a:spAutoFit/>
          </a:bodyPr>
          <a:lstStyle/>
          <a:p>
            <a:r>
              <a:rPr lang="en-US" sz="3200" b="1" u="sng"/>
              <a:t>Electrons – Hall Excitations</a:t>
            </a:r>
            <a:endParaRPr lang="en-US" sz="3600" b="1" u="sng"/>
          </a:p>
        </p:txBody>
      </p:sp>
      <p:sp>
        <p:nvSpPr>
          <p:cNvPr id="7" name="Rectangle 2">
            <a:extLst>
              <a:ext uri="{FF2B5EF4-FFF2-40B4-BE49-F238E27FC236}">
                <a16:creationId xmlns:a16="http://schemas.microsoft.com/office/drawing/2014/main" id="{F8F7C4C5-5E7F-4837-A921-434E5EA4A749}"/>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16">
            <a:extLst>
              <a:ext uri="{FF2B5EF4-FFF2-40B4-BE49-F238E27FC236}">
                <a16:creationId xmlns:a16="http://schemas.microsoft.com/office/drawing/2014/main" id="{6FA835C3-AF70-4AE6-A6F2-AAC72394464E}"/>
              </a:ext>
            </a:extLst>
          </p:cNvPr>
          <p:cNvSpPr/>
          <p:nvPr/>
        </p:nvSpPr>
        <p:spPr>
          <a:xfrm>
            <a:off x="305790" y="877493"/>
            <a:ext cx="4717958" cy="369332"/>
          </a:xfrm>
          <a:prstGeom prst="rect">
            <a:avLst/>
          </a:prstGeom>
        </p:spPr>
        <p:txBody>
          <a:bodyPr wrap="none">
            <a:spAutoFit/>
          </a:bodyPr>
          <a:lstStyle/>
          <a:p>
            <a:r>
              <a:rPr lang="en-US" b="1">
                <a:latin typeface="Arial" panose="020B0604020202020204" pitchFamily="34" charset="0"/>
                <a:ea typeface="Times New Roman" panose="02020603050405020304" pitchFamily="18" charset="0"/>
              </a:rPr>
              <a:t>2D Magnetic + Electric Field eigenstates</a:t>
            </a:r>
            <a:endParaRPr lang="en-US">
              <a:latin typeface="Times New Roman" panose="02020603050405020304" pitchFamily="18" charset="0"/>
              <a:ea typeface="Times New Roman" panose="02020603050405020304" pitchFamily="18" charset="0"/>
            </a:endParaRPr>
          </a:p>
        </p:txBody>
      </p:sp>
      <p:sp>
        <p:nvSpPr>
          <p:cNvPr id="21" name="TextBox 20">
            <a:extLst>
              <a:ext uri="{FF2B5EF4-FFF2-40B4-BE49-F238E27FC236}">
                <a16:creationId xmlns:a16="http://schemas.microsoft.com/office/drawing/2014/main" id="{4CF824A5-5820-49AF-8F5D-315EEF7448B6}"/>
              </a:ext>
            </a:extLst>
          </p:cNvPr>
          <p:cNvSpPr txBox="1"/>
          <p:nvPr/>
        </p:nvSpPr>
        <p:spPr>
          <a:xfrm>
            <a:off x="291301" y="1218647"/>
            <a:ext cx="11099788" cy="307777"/>
          </a:xfrm>
          <a:prstGeom prst="rect">
            <a:avLst/>
          </a:prstGeom>
          <a:noFill/>
        </p:spPr>
        <p:txBody>
          <a:bodyPr wrap="square" rtlCol="0">
            <a:spAutoFit/>
          </a:bodyPr>
          <a:lstStyle/>
          <a:p>
            <a:r>
              <a:rPr lang="en-US" sz="1400"/>
              <a:t>Let’s allow our field to be position dependent in both x and y directions – it would include both a confining potential, and random disorder potential. </a:t>
            </a:r>
          </a:p>
        </p:txBody>
      </p:sp>
      <p:sp>
        <p:nvSpPr>
          <p:cNvPr id="4" name="Rectangle 2">
            <a:extLst>
              <a:ext uri="{FF2B5EF4-FFF2-40B4-BE49-F238E27FC236}">
                <a16:creationId xmlns:a16="http://schemas.microsoft.com/office/drawing/2014/main" id="{CDE9AAFF-F6C4-42E7-8CEB-6C6FB7B02C08}"/>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mc:AlternateContent xmlns:mc="http://schemas.openxmlformats.org/markup-compatibility/2006" xmlns:p14="http://schemas.microsoft.com/office/powerpoint/2010/main">
        <mc:Choice Requires="p14">
          <p:contentPart p14:bwMode="auto" r:id="rId2">
            <p14:nvContentPartPr>
              <p14:cNvPr id="8" name="Ink 7">
                <a:extLst>
                  <a:ext uri="{FF2B5EF4-FFF2-40B4-BE49-F238E27FC236}">
                    <a16:creationId xmlns:a16="http://schemas.microsoft.com/office/drawing/2014/main" id="{017C98B0-594A-47C8-8758-52ECF5FDA6AD}"/>
                  </a:ext>
                </a:extLst>
              </p14:cNvPr>
              <p14:cNvContentPartPr/>
              <p14:nvPr/>
            </p14:nvContentPartPr>
            <p14:xfrm>
              <a:off x="2742825" y="338972"/>
              <a:ext cx="360" cy="360"/>
            </p14:xfrm>
          </p:contentPart>
        </mc:Choice>
        <mc:Fallback xmlns="">
          <p:pic>
            <p:nvPicPr>
              <p:cNvPr id="8" name="Ink 7">
                <a:extLst>
                  <a:ext uri="{FF2B5EF4-FFF2-40B4-BE49-F238E27FC236}">
                    <a16:creationId xmlns:a16="http://schemas.microsoft.com/office/drawing/2014/main" id="{017C98B0-594A-47C8-8758-52ECF5FDA6AD}"/>
                  </a:ext>
                </a:extLst>
              </p:cNvPr>
              <p:cNvPicPr/>
              <p:nvPr/>
            </p:nvPicPr>
            <p:blipFill>
              <a:blip r:embed="rId16"/>
              <a:stretch>
                <a:fillRect/>
              </a:stretch>
            </p:blipFill>
            <p:spPr>
              <a:xfrm>
                <a:off x="2738505" y="334652"/>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9" name="Ink 8">
                <a:extLst>
                  <a:ext uri="{FF2B5EF4-FFF2-40B4-BE49-F238E27FC236}">
                    <a16:creationId xmlns:a16="http://schemas.microsoft.com/office/drawing/2014/main" id="{D2B15180-96C3-4D7A-883A-E8F0F28F72CD}"/>
                  </a:ext>
                </a:extLst>
              </p14:cNvPr>
              <p14:cNvContentPartPr/>
              <p14:nvPr/>
            </p14:nvContentPartPr>
            <p14:xfrm>
              <a:off x="2855865" y="254372"/>
              <a:ext cx="360" cy="360"/>
            </p14:xfrm>
          </p:contentPart>
        </mc:Choice>
        <mc:Fallback xmlns="">
          <p:pic>
            <p:nvPicPr>
              <p:cNvPr id="9" name="Ink 8">
                <a:extLst>
                  <a:ext uri="{FF2B5EF4-FFF2-40B4-BE49-F238E27FC236}">
                    <a16:creationId xmlns:a16="http://schemas.microsoft.com/office/drawing/2014/main" id="{D2B15180-96C3-4D7A-883A-E8F0F28F72CD}"/>
                  </a:ext>
                </a:extLst>
              </p:cNvPr>
              <p:cNvPicPr/>
              <p:nvPr/>
            </p:nvPicPr>
            <p:blipFill>
              <a:blip r:embed="rId16"/>
              <a:stretch>
                <a:fillRect/>
              </a:stretch>
            </p:blipFill>
            <p:spPr>
              <a:xfrm>
                <a:off x="2851545" y="250052"/>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0" name="Ink 9">
                <a:extLst>
                  <a:ext uri="{FF2B5EF4-FFF2-40B4-BE49-F238E27FC236}">
                    <a16:creationId xmlns:a16="http://schemas.microsoft.com/office/drawing/2014/main" id="{4EC6801A-5BF2-45B7-ADCF-992F30388F9E}"/>
                  </a:ext>
                </a:extLst>
              </p14:cNvPr>
              <p14:cNvContentPartPr/>
              <p14:nvPr/>
            </p14:nvContentPartPr>
            <p14:xfrm>
              <a:off x="2516385" y="207212"/>
              <a:ext cx="360" cy="360"/>
            </p14:xfrm>
          </p:contentPart>
        </mc:Choice>
        <mc:Fallback xmlns="">
          <p:pic>
            <p:nvPicPr>
              <p:cNvPr id="10" name="Ink 9">
                <a:extLst>
                  <a:ext uri="{FF2B5EF4-FFF2-40B4-BE49-F238E27FC236}">
                    <a16:creationId xmlns:a16="http://schemas.microsoft.com/office/drawing/2014/main" id="{4EC6801A-5BF2-45B7-ADCF-992F30388F9E}"/>
                  </a:ext>
                </a:extLst>
              </p:cNvPr>
              <p:cNvPicPr/>
              <p:nvPr/>
            </p:nvPicPr>
            <p:blipFill>
              <a:blip r:embed="rId16"/>
              <a:stretch>
                <a:fillRect/>
              </a:stretch>
            </p:blipFill>
            <p:spPr>
              <a:xfrm>
                <a:off x="2512065" y="202892"/>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1" name="Ink 10">
                <a:extLst>
                  <a:ext uri="{FF2B5EF4-FFF2-40B4-BE49-F238E27FC236}">
                    <a16:creationId xmlns:a16="http://schemas.microsoft.com/office/drawing/2014/main" id="{F3D61673-BC0B-4B98-A7E2-E146D00E9380}"/>
                  </a:ext>
                </a:extLst>
              </p14:cNvPr>
              <p14:cNvContentPartPr/>
              <p14:nvPr/>
            </p14:nvContentPartPr>
            <p14:xfrm>
              <a:off x="2855865" y="838652"/>
              <a:ext cx="360" cy="360"/>
            </p14:xfrm>
          </p:contentPart>
        </mc:Choice>
        <mc:Fallback xmlns="">
          <p:pic>
            <p:nvPicPr>
              <p:cNvPr id="11" name="Ink 10">
                <a:extLst>
                  <a:ext uri="{FF2B5EF4-FFF2-40B4-BE49-F238E27FC236}">
                    <a16:creationId xmlns:a16="http://schemas.microsoft.com/office/drawing/2014/main" id="{F3D61673-BC0B-4B98-A7E2-E146D00E9380}"/>
                  </a:ext>
                </a:extLst>
              </p:cNvPr>
              <p:cNvPicPr/>
              <p:nvPr/>
            </p:nvPicPr>
            <p:blipFill>
              <a:blip r:embed="rId16"/>
              <a:stretch>
                <a:fillRect/>
              </a:stretch>
            </p:blipFill>
            <p:spPr>
              <a:xfrm>
                <a:off x="2851545" y="834332"/>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5" name="Ink 14">
                <a:extLst>
                  <a:ext uri="{FF2B5EF4-FFF2-40B4-BE49-F238E27FC236}">
                    <a16:creationId xmlns:a16="http://schemas.microsoft.com/office/drawing/2014/main" id="{02B6545C-E7D0-43CB-A46D-F2DB33E2AF61}"/>
                  </a:ext>
                </a:extLst>
              </p14:cNvPr>
              <p14:cNvContentPartPr/>
              <p14:nvPr/>
            </p14:nvContentPartPr>
            <p14:xfrm>
              <a:off x="2563905" y="160052"/>
              <a:ext cx="360" cy="360"/>
            </p14:xfrm>
          </p:contentPart>
        </mc:Choice>
        <mc:Fallback xmlns="">
          <p:pic>
            <p:nvPicPr>
              <p:cNvPr id="15" name="Ink 14">
                <a:extLst>
                  <a:ext uri="{FF2B5EF4-FFF2-40B4-BE49-F238E27FC236}">
                    <a16:creationId xmlns:a16="http://schemas.microsoft.com/office/drawing/2014/main" id="{02B6545C-E7D0-43CB-A46D-F2DB33E2AF61}"/>
                  </a:ext>
                </a:extLst>
              </p:cNvPr>
              <p:cNvPicPr/>
              <p:nvPr/>
            </p:nvPicPr>
            <p:blipFill>
              <a:blip r:embed="rId16"/>
              <a:stretch>
                <a:fillRect/>
              </a:stretch>
            </p:blipFill>
            <p:spPr>
              <a:xfrm>
                <a:off x="2559585" y="155732"/>
                <a:ext cx="9000" cy="9000"/>
              </a:xfrm>
              <a:prstGeom prst="rect">
                <a:avLst/>
              </a:prstGeom>
            </p:spPr>
          </p:pic>
        </mc:Fallback>
      </mc:AlternateContent>
      <p:sp>
        <p:nvSpPr>
          <p:cNvPr id="33" name="TextBox 32">
            <a:extLst>
              <a:ext uri="{FF2B5EF4-FFF2-40B4-BE49-F238E27FC236}">
                <a16:creationId xmlns:a16="http://schemas.microsoft.com/office/drawing/2014/main" id="{ECD05F49-E91F-433A-A5D6-17F7E34F58F2}"/>
              </a:ext>
            </a:extLst>
          </p:cNvPr>
          <p:cNvSpPr txBox="1"/>
          <p:nvPr/>
        </p:nvSpPr>
        <p:spPr>
          <a:xfrm>
            <a:off x="305791" y="5776945"/>
            <a:ext cx="4586912" cy="738664"/>
          </a:xfrm>
          <a:prstGeom prst="rect">
            <a:avLst/>
          </a:prstGeom>
          <a:noFill/>
        </p:spPr>
        <p:txBody>
          <a:bodyPr wrap="square" rtlCol="0">
            <a:spAutoFit/>
          </a:bodyPr>
          <a:lstStyle/>
          <a:p>
            <a:r>
              <a:rPr lang="en-US" sz="1400"/>
              <a:t>Left graph is the disorder potential, and right is the first two Landau levels, which each follow the shape of the potential, and containing levels scattered around the interior.    </a:t>
            </a:r>
          </a:p>
        </p:txBody>
      </p:sp>
      <p:sp>
        <p:nvSpPr>
          <p:cNvPr id="37" name="TextBox 36">
            <a:extLst>
              <a:ext uri="{FF2B5EF4-FFF2-40B4-BE49-F238E27FC236}">
                <a16:creationId xmlns:a16="http://schemas.microsoft.com/office/drawing/2014/main" id="{77BEFD58-0429-4B5D-B1B7-B38F95DD450A}"/>
              </a:ext>
            </a:extLst>
          </p:cNvPr>
          <p:cNvSpPr txBox="1"/>
          <p:nvPr/>
        </p:nvSpPr>
        <p:spPr>
          <a:xfrm flipH="1">
            <a:off x="5108317" y="3804738"/>
            <a:ext cx="2442180" cy="1600438"/>
          </a:xfrm>
          <a:prstGeom prst="rect">
            <a:avLst/>
          </a:prstGeom>
          <a:noFill/>
        </p:spPr>
        <p:txBody>
          <a:bodyPr wrap="square" rtlCol="0">
            <a:spAutoFit/>
          </a:bodyPr>
          <a:lstStyle/>
          <a:p>
            <a:r>
              <a:rPr lang="en-US" sz="1400"/>
              <a:t>Will note that drift velocity follows equipotentials, and so most states in the level will be localized.  Only those near middle (green color) will be extended.  Can illustrate this through the density of states.</a:t>
            </a:r>
          </a:p>
        </p:txBody>
      </p:sp>
      <p:sp>
        <p:nvSpPr>
          <p:cNvPr id="38" name="TextBox 37">
            <a:extLst>
              <a:ext uri="{FF2B5EF4-FFF2-40B4-BE49-F238E27FC236}">
                <a16:creationId xmlns:a16="http://schemas.microsoft.com/office/drawing/2014/main" id="{5CDBCF39-75F5-4559-AF00-85A984C91D13}"/>
              </a:ext>
            </a:extLst>
          </p:cNvPr>
          <p:cNvSpPr txBox="1"/>
          <p:nvPr/>
        </p:nvSpPr>
        <p:spPr>
          <a:xfrm flipH="1">
            <a:off x="5734463" y="6036210"/>
            <a:ext cx="6340068" cy="523220"/>
          </a:xfrm>
          <a:prstGeom prst="rect">
            <a:avLst/>
          </a:prstGeom>
          <a:noFill/>
        </p:spPr>
        <p:txBody>
          <a:bodyPr wrap="square" rtlCol="0">
            <a:spAutoFit/>
          </a:bodyPr>
          <a:lstStyle/>
          <a:p>
            <a:r>
              <a:rPr lang="en-US" sz="1400"/>
              <a:t>We’ll note that a typical </a:t>
            </a:r>
            <a:r>
              <a:rPr lang="el-GR" sz="1400"/>
              <a:t>φ</a:t>
            </a:r>
            <a:r>
              <a:rPr lang="en-US" sz="1400"/>
              <a:t>(x,y) profile (esp. confining potential along the edges) will result in a net current circulating around the sample.  These are called chiral states. </a:t>
            </a:r>
          </a:p>
        </p:txBody>
      </p:sp>
      <p:graphicFrame>
        <p:nvGraphicFramePr>
          <p:cNvPr id="3" name="Object 2">
            <a:extLst>
              <a:ext uri="{FF2B5EF4-FFF2-40B4-BE49-F238E27FC236}">
                <a16:creationId xmlns:a16="http://schemas.microsoft.com/office/drawing/2014/main" id="{A46C0CAF-1799-4487-9873-6E1D402F395B}"/>
              </a:ext>
            </a:extLst>
          </p:cNvPr>
          <p:cNvGraphicFramePr>
            <a:graphicFrameLocks noChangeAspect="1"/>
          </p:cNvGraphicFramePr>
          <p:nvPr>
            <p:extLst>
              <p:ext uri="{D42A27DB-BD31-4B8C-83A1-F6EECF244321}">
                <p14:modId xmlns:p14="http://schemas.microsoft.com/office/powerpoint/2010/main" val="1171887766"/>
              </p:ext>
            </p:extLst>
          </p:nvPr>
        </p:nvGraphicFramePr>
        <p:xfrm>
          <a:off x="408186" y="1709283"/>
          <a:ext cx="4116388" cy="563563"/>
        </p:xfrm>
        <a:graphic>
          <a:graphicData uri="http://schemas.openxmlformats.org/presentationml/2006/ole">
            <mc:AlternateContent xmlns:mc="http://schemas.openxmlformats.org/markup-compatibility/2006">
              <mc:Choice xmlns:v="urn:schemas-microsoft-com:vml" Requires="v">
                <p:oleObj name="Equation" r:id="rId21" imgW="3340080" imgH="457200" progId="Equation.DSMT4">
                  <p:embed/>
                </p:oleObj>
              </mc:Choice>
              <mc:Fallback>
                <p:oleObj name="Equation" r:id="rId21" imgW="3340080" imgH="457200" progId="Equation.DSMT4">
                  <p:embed/>
                  <p:pic>
                    <p:nvPicPr>
                      <p:cNvPr id="0" name=""/>
                      <p:cNvPicPr/>
                      <p:nvPr/>
                    </p:nvPicPr>
                    <p:blipFill>
                      <a:blip r:embed="rId22"/>
                      <a:stretch>
                        <a:fillRect/>
                      </a:stretch>
                    </p:blipFill>
                    <p:spPr>
                      <a:xfrm>
                        <a:off x="408186" y="1709283"/>
                        <a:ext cx="4116388" cy="563563"/>
                      </a:xfrm>
                      <a:prstGeom prst="rect">
                        <a:avLst/>
                      </a:prstGeom>
                    </p:spPr>
                  </p:pic>
                </p:oleObj>
              </mc:Fallback>
            </mc:AlternateContent>
          </a:graphicData>
        </a:graphic>
      </p:graphicFrame>
      <p:sp>
        <p:nvSpPr>
          <p:cNvPr id="24" name="TextBox 23">
            <a:extLst>
              <a:ext uri="{FF2B5EF4-FFF2-40B4-BE49-F238E27FC236}">
                <a16:creationId xmlns:a16="http://schemas.microsoft.com/office/drawing/2014/main" id="{F30FBA57-02A1-41AF-84E8-B085FE079A4E}"/>
              </a:ext>
            </a:extLst>
          </p:cNvPr>
          <p:cNvSpPr txBox="1"/>
          <p:nvPr/>
        </p:nvSpPr>
        <p:spPr>
          <a:xfrm>
            <a:off x="354196" y="2479671"/>
            <a:ext cx="10555186" cy="307777"/>
          </a:xfrm>
          <a:prstGeom prst="rect">
            <a:avLst/>
          </a:prstGeom>
          <a:noFill/>
        </p:spPr>
        <p:txBody>
          <a:bodyPr wrap="square">
            <a:spAutoFit/>
          </a:bodyPr>
          <a:lstStyle/>
          <a:p>
            <a:r>
              <a:rPr lang="en-US" sz="1400"/>
              <a:t>Then we still get (could use WKB approximation I presume to justify) something like below.  r</a:t>
            </a:r>
            <a:r>
              <a:rPr lang="en-US" sz="1400" baseline="-25000"/>
              <a:t>c</a:t>
            </a:r>
            <a:r>
              <a:rPr lang="en-US" sz="1400"/>
              <a:t> is the location of the peak of the wavefunction:</a:t>
            </a:r>
          </a:p>
        </p:txBody>
      </p:sp>
      <p:graphicFrame>
        <p:nvGraphicFramePr>
          <p:cNvPr id="12" name="Object 11">
            <a:extLst>
              <a:ext uri="{FF2B5EF4-FFF2-40B4-BE49-F238E27FC236}">
                <a16:creationId xmlns:a16="http://schemas.microsoft.com/office/drawing/2014/main" id="{0AE2E952-A94F-4E80-B2C9-C20F8A9303E7}"/>
              </a:ext>
            </a:extLst>
          </p:cNvPr>
          <p:cNvGraphicFramePr>
            <a:graphicFrameLocks noChangeAspect="1"/>
          </p:cNvGraphicFramePr>
          <p:nvPr>
            <p:extLst>
              <p:ext uri="{D42A27DB-BD31-4B8C-83A1-F6EECF244321}">
                <p14:modId xmlns:p14="http://schemas.microsoft.com/office/powerpoint/2010/main" val="691230466"/>
              </p:ext>
            </p:extLst>
          </p:nvPr>
        </p:nvGraphicFramePr>
        <p:xfrm>
          <a:off x="408186" y="2905582"/>
          <a:ext cx="6451333" cy="527387"/>
        </p:xfrm>
        <a:graphic>
          <a:graphicData uri="http://schemas.openxmlformats.org/presentationml/2006/ole">
            <mc:AlternateContent xmlns:mc="http://schemas.openxmlformats.org/markup-compatibility/2006">
              <mc:Choice xmlns:v="urn:schemas-microsoft-com:vml" Requires="v">
                <p:oleObj name="Equation" r:id="rId23" imgW="5593485" imgH="457088" progId="Equation.DSMT4">
                  <p:embed/>
                </p:oleObj>
              </mc:Choice>
              <mc:Fallback>
                <p:oleObj name="Equation" r:id="rId23" imgW="5593485" imgH="457088" progId="Equation.DSMT4">
                  <p:embed/>
                  <p:pic>
                    <p:nvPicPr>
                      <p:cNvPr id="0" name=""/>
                      <p:cNvPicPr/>
                      <p:nvPr/>
                    </p:nvPicPr>
                    <p:blipFill>
                      <a:blip r:embed="rId24"/>
                      <a:stretch>
                        <a:fillRect/>
                      </a:stretch>
                    </p:blipFill>
                    <p:spPr>
                      <a:xfrm>
                        <a:off x="408186" y="2905582"/>
                        <a:ext cx="6451333" cy="527387"/>
                      </a:xfrm>
                      <a:prstGeom prst="rect">
                        <a:avLst/>
                      </a:prstGeom>
                    </p:spPr>
                  </p:pic>
                </p:oleObj>
              </mc:Fallback>
            </mc:AlternateContent>
          </a:graphicData>
        </a:graphic>
      </p:graphicFrame>
      <p:pic>
        <p:nvPicPr>
          <p:cNvPr id="14" name="Picture 13">
            <a:extLst>
              <a:ext uri="{FF2B5EF4-FFF2-40B4-BE49-F238E27FC236}">
                <a16:creationId xmlns:a16="http://schemas.microsoft.com/office/drawing/2014/main" id="{03308389-4C7C-42F5-A492-3CBB1BC72BD3}"/>
              </a:ext>
            </a:extLst>
          </p:cNvPr>
          <p:cNvPicPr>
            <a:picLocks noChangeAspect="1"/>
          </p:cNvPicPr>
          <p:nvPr/>
        </p:nvPicPr>
        <p:blipFill>
          <a:blip r:embed="rId25"/>
          <a:stretch>
            <a:fillRect/>
          </a:stretch>
        </p:blipFill>
        <p:spPr>
          <a:xfrm>
            <a:off x="275027" y="3716475"/>
            <a:ext cx="4586911" cy="1937474"/>
          </a:xfrm>
          <a:prstGeom prst="rect">
            <a:avLst/>
          </a:prstGeom>
        </p:spPr>
      </p:pic>
      <p:graphicFrame>
        <p:nvGraphicFramePr>
          <p:cNvPr id="19" name="Object 18">
            <a:extLst>
              <a:ext uri="{FF2B5EF4-FFF2-40B4-BE49-F238E27FC236}">
                <a16:creationId xmlns:a16="http://schemas.microsoft.com/office/drawing/2014/main" id="{7A2E75CA-9F71-4AC6-B5C0-0DE3BBA499DD}"/>
              </a:ext>
            </a:extLst>
          </p:cNvPr>
          <p:cNvGraphicFramePr>
            <a:graphicFrameLocks noChangeAspect="1"/>
          </p:cNvGraphicFramePr>
          <p:nvPr>
            <p:extLst>
              <p:ext uri="{D42A27DB-BD31-4B8C-83A1-F6EECF244321}">
                <p14:modId xmlns:p14="http://schemas.microsoft.com/office/powerpoint/2010/main" val="172075940"/>
              </p:ext>
            </p:extLst>
          </p:nvPr>
        </p:nvGraphicFramePr>
        <p:xfrm>
          <a:off x="7793839" y="3884355"/>
          <a:ext cx="3962400" cy="1447800"/>
        </p:xfrm>
        <a:graphic>
          <a:graphicData uri="http://schemas.openxmlformats.org/presentationml/2006/ole">
            <mc:AlternateContent xmlns:mc="http://schemas.openxmlformats.org/markup-compatibility/2006">
              <mc:Choice xmlns:v="urn:schemas-microsoft-com:vml" Requires="v">
                <p:oleObj name="Bitmap Image" r:id="rId26" imgW="4138019" imgH="1684166" progId="Paint.Picture">
                  <p:embed/>
                </p:oleObj>
              </mc:Choice>
              <mc:Fallback>
                <p:oleObj name="Bitmap Image" r:id="rId26" imgW="4138019" imgH="1684166" progId="Paint.Picture">
                  <p:embed/>
                  <p:pic>
                    <p:nvPicPr>
                      <p:cNvPr id="0" name="Object 6"/>
                      <p:cNvPicPr>
                        <a:picLocks noChangeAspect="1" noChangeArrowheads="1"/>
                      </p:cNvPicPr>
                      <p:nvPr/>
                    </p:nvPicPr>
                    <p:blipFill>
                      <a:blip r:embed="rId27">
                        <a:extLst>
                          <a:ext uri="{28A0092B-C50C-407E-A947-70E740481C1C}">
                            <a14:useLocalDpi xmlns:a14="http://schemas.microsoft.com/office/drawing/2010/main" val="0"/>
                          </a:ext>
                        </a:extLst>
                      </a:blip>
                      <a:srcRect l="1860" t="7822" r="5525" b="10811"/>
                      <a:stretch>
                        <a:fillRect/>
                      </a:stretch>
                    </p:blipFill>
                    <p:spPr bwMode="auto">
                      <a:xfrm>
                        <a:off x="7793839" y="3884355"/>
                        <a:ext cx="3962400" cy="1447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mc:AlternateContent xmlns:mc="http://schemas.openxmlformats.org/markup-compatibility/2006" xmlns:p14="http://schemas.microsoft.com/office/powerpoint/2010/main">
        <mc:Choice Requires="p14">
          <p:contentPart p14:bwMode="auto" r:id="rId28">
            <p14:nvContentPartPr>
              <p14:cNvPr id="20" name="Ink 19">
                <a:extLst>
                  <a:ext uri="{FF2B5EF4-FFF2-40B4-BE49-F238E27FC236}">
                    <a16:creationId xmlns:a16="http://schemas.microsoft.com/office/drawing/2014/main" id="{2942E7DF-B32E-43E4-B590-79A31B06A16D}"/>
                  </a:ext>
                </a:extLst>
              </p14:cNvPr>
              <p14:cNvContentPartPr/>
              <p14:nvPr/>
            </p14:nvContentPartPr>
            <p14:xfrm>
              <a:off x="6663271" y="5486171"/>
              <a:ext cx="285120" cy="453960"/>
            </p14:xfrm>
          </p:contentPart>
        </mc:Choice>
        <mc:Fallback xmlns="">
          <p:pic>
            <p:nvPicPr>
              <p:cNvPr id="20" name="Ink 19">
                <a:extLst>
                  <a:ext uri="{FF2B5EF4-FFF2-40B4-BE49-F238E27FC236}">
                    <a16:creationId xmlns:a16="http://schemas.microsoft.com/office/drawing/2014/main" id="{2942E7DF-B32E-43E4-B590-79A31B06A16D}"/>
                  </a:ext>
                </a:extLst>
              </p:cNvPr>
              <p:cNvPicPr/>
              <p:nvPr/>
            </p:nvPicPr>
            <p:blipFill>
              <a:blip r:embed="rId29"/>
              <a:stretch>
                <a:fillRect/>
              </a:stretch>
            </p:blipFill>
            <p:spPr>
              <a:xfrm>
                <a:off x="6654271" y="5477531"/>
                <a:ext cx="302760" cy="471600"/>
              </a:xfrm>
              <a:prstGeom prst="rect">
                <a:avLst/>
              </a:prstGeom>
            </p:spPr>
          </p:pic>
        </mc:Fallback>
      </mc:AlternateContent>
    </p:spTree>
    <p:extLst>
      <p:ext uri="{BB962C8B-B14F-4D97-AF65-F5344CB8AC3E}">
        <p14:creationId xmlns:p14="http://schemas.microsoft.com/office/powerpoint/2010/main" val="18759261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337088" y="218584"/>
            <a:ext cx="5335571" cy="621596"/>
          </a:xfrm>
        </p:spPr>
        <p:txBody>
          <a:bodyPr>
            <a:noAutofit/>
          </a:bodyPr>
          <a:lstStyle/>
          <a:p>
            <a:r>
              <a:rPr lang="en-US" sz="3600" b="1" u="sng">
                <a:latin typeface="+mn-lt"/>
              </a:rPr>
              <a:t>Heat Capacity</a:t>
            </a:r>
          </a:p>
        </p:txBody>
      </p:sp>
      <p:sp>
        <p:nvSpPr>
          <p:cNvPr id="6" name="Rectangle 9">
            <a:extLst>
              <a:ext uri="{FF2B5EF4-FFF2-40B4-BE49-F238E27FC236}">
                <a16:creationId xmlns:a16="http://schemas.microsoft.com/office/drawing/2014/main" id="{6205255F-E4B4-464C-81FB-48B758D59887}"/>
              </a:ext>
            </a:extLst>
          </p:cNvPr>
          <p:cNvSpPr>
            <a:spLocks noChangeArrowheads="1"/>
          </p:cNvSpPr>
          <p:nvPr/>
        </p:nvSpPr>
        <p:spPr bwMode="auto">
          <a:xfrm>
            <a:off x="8250580" y="485079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427263" y="1268286"/>
            <a:ext cx="11337474"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a:ln>
                  <a:noFill/>
                </a:ln>
                <a:solidFill>
                  <a:schemeClr val="tx1"/>
                </a:solidFill>
                <a:effectLst/>
                <a:ea typeface="Times New Roman" panose="02020603050405020304" pitchFamily="18" charset="0"/>
              </a:rPr>
              <a:t>If we just consider the electrons as being free, then we have the heat capacity we worked out for free fermions, earlier.  We’ll see (or it’s claimed anyway), that disorder will not affect the undisordered density of states of the system.  And so disorder shouldn’t really have any event on the heat capacity either.</a:t>
            </a:r>
            <a:endParaRPr kumimoji="0" lang="en-US" altLang="en-US" sz="2400" b="0" i="0" u="none" strike="noStrike" cap="none" normalizeH="0" baseline="0">
              <a:ln>
                <a:noFill/>
              </a:ln>
              <a:solidFill>
                <a:schemeClr val="tx1"/>
              </a:solidFill>
              <a:effectLst/>
            </a:endParaRPr>
          </a:p>
        </p:txBody>
      </p:sp>
      <p:graphicFrame>
        <p:nvGraphicFramePr>
          <p:cNvPr id="5" name="Object 4">
            <a:extLst>
              <a:ext uri="{FF2B5EF4-FFF2-40B4-BE49-F238E27FC236}">
                <a16:creationId xmlns:a16="http://schemas.microsoft.com/office/drawing/2014/main" id="{48D20F28-8DF7-4C2B-BF72-715FF5747319}"/>
              </a:ext>
            </a:extLst>
          </p:cNvPr>
          <p:cNvGraphicFramePr>
            <a:graphicFrameLocks noChangeAspect="1"/>
          </p:cNvGraphicFramePr>
          <p:nvPr>
            <p:extLst>
              <p:ext uri="{D42A27DB-BD31-4B8C-83A1-F6EECF244321}">
                <p14:modId xmlns:p14="http://schemas.microsoft.com/office/powerpoint/2010/main" val="1704200018"/>
              </p:ext>
            </p:extLst>
          </p:nvPr>
        </p:nvGraphicFramePr>
        <p:xfrm>
          <a:off x="340309" y="2369266"/>
          <a:ext cx="2523412" cy="1992167"/>
        </p:xfrm>
        <a:graphic>
          <a:graphicData uri="http://schemas.openxmlformats.org/presentationml/2006/ole">
            <mc:AlternateContent xmlns:mc="http://schemas.openxmlformats.org/markup-compatibility/2006">
              <mc:Choice xmlns:v="urn:schemas-microsoft-com:vml" Requires="v">
                <p:oleObj name="Bitmap Image" r:id="rId2" imgW="2190476" imgH="1905266" progId="Paint.Picture">
                  <p:embed/>
                </p:oleObj>
              </mc:Choice>
              <mc:Fallback>
                <p:oleObj name="Bitmap Image" r:id="rId2" imgW="2190476" imgH="1905266" progId="Paint.Picture">
                  <p:embed/>
                  <p:pic>
                    <p:nvPicPr>
                      <p:cNvPr id="5" name="Object 4">
                        <a:extLst>
                          <a:ext uri="{FF2B5EF4-FFF2-40B4-BE49-F238E27FC236}">
                            <a16:creationId xmlns:a16="http://schemas.microsoft.com/office/drawing/2014/main" id="{48D20F28-8DF7-4C2B-BF72-715FF574731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870" b="10001"/>
                      <a:stretch>
                        <a:fillRect/>
                      </a:stretch>
                    </p:blipFill>
                    <p:spPr bwMode="auto">
                      <a:xfrm>
                        <a:off x="340309" y="2369266"/>
                        <a:ext cx="2523412" cy="1992167"/>
                      </a:xfrm>
                      <a:prstGeom prst="rect">
                        <a:avLst/>
                      </a:prstGeom>
                      <a:noFill/>
                    </p:spPr>
                  </p:pic>
                </p:oleObj>
              </mc:Fallback>
            </mc:AlternateContent>
          </a:graphicData>
        </a:graphic>
      </p:graphicFrame>
    </p:spTree>
    <p:extLst>
      <p:ext uri="{BB962C8B-B14F-4D97-AF65-F5344CB8AC3E}">
        <p14:creationId xmlns:p14="http://schemas.microsoft.com/office/powerpoint/2010/main" val="33989664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572759" y="70870"/>
            <a:ext cx="4496585" cy="621596"/>
          </a:xfrm>
        </p:spPr>
        <p:txBody>
          <a:bodyPr>
            <a:noAutofit/>
          </a:bodyPr>
          <a:lstStyle/>
          <a:p>
            <a:r>
              <a:rPr lang="en-US" sz="3600" b="1" u="sng">
                <a:latin typeface="+mn-lt"/>
              </a:rPr>
              <a:t>Diffusion (Classical)</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89776" y="874737"/>
            <a:ext cx="5176959"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lang="en-US" altLang="en-US" sz="1600">
                <a:ea typeface="Times New Roman" panose="02020603050405020304" pitchFamily="18" charset="0"/>
              </a:rPr>
              <a:t>We can make a heuristic argument for what the diffusion constant ought to be.   Consider a material, with some charge density profile – doesn’t have to be linear. </a:t>
            </a:r>
            <a:endParaRPr kumimoji="0" lang="en-US" altLang="en-US" sz="2000" b="0" i="0" u="none" strike="noStrike" cap="none" normalizeH="0" baseline="0">
              <a:ln>
                <a:noFill/>
              </a:ln>
              <a:solidFill>
                <a:schemeClr val="tx1"/>
              </a:solidFill>
              <a:effectLst/>
            </a:endParaRP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4" name="Picture 3" descr="A diagram of a line graph&#10;&#10;Description automatically generated">
            <a:extLst>
              <a:ext uri="{FF2B5EF4-FFF2-40B4-BE49-F238E27FC236}">
                <a16:creationId xmlns:a16="http://schemas.microsoft.com/office/drawing/2014/main" id="{AD1C6D23-BB6E-70DC-751C-F0211C4C514A}"/>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59707" y="2011395"/>
            <a:ext cx="2747287" cy="1951613"/>
          </a:xfrm>
          <a:prstGeom prst="rect">
            <a:avLst/>
          </a:prstGeom>
          <a:noFill/>
          <a:ln>
            <a:noFill/>
          </a:ln>
        </p:spPr>
      </p:pic>
      <p:sp>
        <p:nvSpPr>
          <p:cNvPr id="7" name="TextBox 6">
            <a:extLst>
              <a:ext uri="{FF2B5EF4-FFF2-40B4-BE49-F238E27FC236}">
                <a16:creationId xmlns:a16="http://schemas.microsoft.com/office/drawing/2014/main" id="{782D93D3-61E1-EFD0-5CCC-8F3A8EF8CD65}"/>
              </a:ext>
            </a:extLst>
          </p:cNvPr>
          <p:cNvSpPr txBox="1"/>
          <p:nvPr/>
        </p:nvSpPr>
        <p:spPr>
          <a:xfrm>
            <a:off x="359707" y="4195134"/>
            <a:ext cx="3828836" cy="338554"/>
          </a:xfrm>
          <a:prstGeom prst="rect">
            <a:avLst/>
          </a:prstGeom>
          <a:noFill/>
        </p:spPr>
        <p:txBody>
          <a:bodyPr wrap="square">
            <a:spAutoFit/>
          </a:bodyPr>
          <a:lstStyle/>
          <a:p>
            <a:pPr marL="0" marR="0">
              <a:spcBef>
                <a:spcPts val="0"/>
              </a:spcBef>
              <a:spcAft>
                <a:spcPts val="0"/>
              </a:spcAft>
            </a:pPr>
            <a:r>
              <a:rPr lang="en-US" sz="1600">
                <a:effectLst/>
                <a:latin typeface="Calibri" panose="020F0502020204030204" pitchFamily="34" charset="0"/>
                <a:ea typeface="Times New Roman" panose="02020603050405020304" pitchFamily="18" charset="0"/>
              </a:rPr>
              <a:t>At position x, we expect the current to be:</a:t>
            </a:r>
            <a:endParaRPr lang="en-US" sz="1600">
              <a:effectLst/>
              <a:latin typeface="Times New Roman" panose="02020603050405020304" pitchFamily="18" charset="0"/>
              <a:ea typeface="Times New Roman" panose="02020603050405020304" pitchFamily="18" charset="0"/>
            </a:endParaRPr>
          </a:p>
        </p:txBody>
      </p:sp>
      <p:graphicFrame>
        <p:nvGraphicFramePr>
          <p:cNvPr id="9" name="Object 8">
            <a:extLst>
              <a:ext uri="{FF2B5EF4-FFF2-40B4-BE49-F238E27FC236}">
                <a16:creationId xmlns:a16="http://schemas.microsoft.com/office/drawing/2014/main" id="{FD51A134-A0C8-7682-9793-778BA3AF8A03}"/>
              </a:ext>
            </a:extLst>
          </p:cNvPr>
          <p:cNvGraphicFramePr>
            <a:graphicFrameLocks noChangeAspect="1"/>
          </p:cNvGraphicFramePr>
          <p:nvPr>
            <p:extLst>
              <p:ext uri="{D42A27DB-BD31-4B8C-83A1-F6EECF244321}">
                <p14:modId xmlns:p14="http://schemas.microsoft.com/office/powerpoint/2010/main" val="967382371"/>
              </p:ext>
            </p:extLst>
          </p:nvPr>
        </p:nvGraphicFramePr>
        <p:xfrm>
          <a:off x="359707" y="4704362"/>
          <a:ext cx="3063163" cy="548826"/>
        </p:xfrm>
        <a:graphic>
          <a:graphicData uri="http://schemas.openxmlformats.org/presentationml/2006/ole">
            <mc:AlternateContent xmlns:mc="http://schemas.openxmlformats.org/markup-compatibility/2006">
              <mc:Choice xmlns:v="urn:schemas-microsoft-com:vml" Requires="v">
                <p:oleObj name="Equation" r:id="rId4" imgW="2180230" imgH="391160" progId="Equation.DSMT4">
                  <p:embed/>
                </p:oleObj>
              </mc:Choice>
              <mc:Fallback>
                <p:oleObj name="Equation" r:id="rId4" imgW="2180230" imgH="391160" progId="Equation.DSMT4">
                  <p:embed/>
                  <p:pic>
                    <p:nvPicPr>
                      <p:cNvPr id="0" name=""/>
                      <p:cNvPicPr/>
                      <p:nvPr/>
                    </p:nvPicPr>
                    <p:blipFill>
                      <a:blip r:embed="rId5"/>
                      <a:stretch>
                        <a:fillRect/>
                      </a:stretch>
                    </p:blipFill>
                    <p:spPr>
                      <a:xfrm>
                        <a:off x="359707" y="4704362"/>
                        <a:ext cx="3063163" cy="548826"/>
                      </a:xfrm>
                      <a:prstGeom prst="rect">
                        <a:avLst/>
                      </a:prstGeom>
                    </p:spPr>
                  </p:pic>
                </p:oleObj>
              </mc:Fallback>
            </mc:AlternateContent>
          </a:graphicData>
        </a:graphic>
      </p:graphicFrame>
      <p:sp>
        <p:nvSpPr>
          <p:cNvPr id="13" name="TextBox 12">
            <a:extLst>
              <a:ext uri="{FF2B5EF4-FFF2-40B4-BE49-F238E27FC236}">
                <a16:creationId xmlns:a16="http://schemas.microsoft.com/office/drawing/2014/main" id="{3A5A7805-5E6D-7692-D542-5A40CFED0AE6}"/>
              </a:ext>
            </a:extLst>
          </p:cNvPr>
          <p:cNvSpPr txBox="1"/>
          <p:nvPr/>
        </p:nvSpPr>
        <p:spPr>
          <a:xfrm>
            <a:off x="359707" y="5423862"/>
            <a:ext cx="3533868" cy="338554"/>
          </a:xfrm>
          <a:prstGeom prst="rect">
            <a:avLst/>
          </a:prstGeom>
          <a:noFill/>
        </p:spPr>
        <p:txBody>
          <a:bodyPr wrap="square">
            <a:spAutoFit/>
          </a:bodyPr>
          <a:lstStyle/>
          <a:p>
            <a:r>
              <a:rPr lang="en-US" sz="1600">
                <a:effectLst/>
                <a:latin typeface="Calibri" panose="020F0502020204030204" pitchFamily="34" charset="0"/>
                <a:ea typeface="Times New Roman" panose="02020603050405020304" pitchFamily="18" charset="0"/>
              </a:rPr>
              <a:t>Expanding in a Taylor series for small τ,</a:t>
            </a:r>
            <a:endParaRPr lang="en-US" sz="1600"/>
          </a:p>
        </p:txBody>
      </p:sp>
      <p:graphicFrame>
        <p:nvGraphicFramePr>
          <p:cNvPr id="14" name="Object 13">
            <a:extLst>
              <a:ext uri="{FF2B5EF4-FFF2-40B4-BE49-F238E27FC236}">
                <a16:creationId xmlns:a16="http://schemas.microsoft.com/office/drawing/2014/main" id="{6AD8F977-A708-37B2-EFCC-1C4ADE3BF627}"/>
              </a:ext>
            </a:extLst>
          </p:cNvPr>
          <p:cNvGraphicFramePr>
            <a:graphicFrameLocks noChangeAspect="1"/>
          </p:cNvGraphicFramePr>
          <p:nvPr>
            <p:extLst>
              <p:ext uri="{D42A27DB-BD31-4B8C-83A1-F6EECF244321}">
                <p14:modId xmlns:p14="http://schemas.microsoft.com/office/powerpoint/2010/main" val="543499306"/>
              </p:ext>
            </p:extLst>
          </p:nvPr>
        </p:nvGraphicFramePr>
        <p:xfrm>
          <a:off x="359707" y="5958737"/>
          <a:ext cx="1144177" cy="537416"/>
        </p:xfrm>
        <a:graphic>
          <a:graphicData uri="http://schemas.openxmlformats.org/presentationml/2006/ole">
            <mc:AlternateContent xmlns:mc="http://schemas.openxmlformats.org/markup-compatibility/2006">
              <mc:Choice xmlns:v="urn:schemas-microsoft-com:vml" Requires="v">
                <p:oleObj name="Equation" r:id="rId6" imgW="838080" imgH="393480" progId="Equation.DSMT4">
                  <p:embed/>
                </p:oleObj>
              </mc:Choice>
              <mc:Fallback>
                <p:oleObj name="Equation" r:id="rId6" imgW="838080" imgH="393480" progId="Equation.DSMT4">
                  <p:embed/>
                  <p:pic>
                    <p:nvPicPr>
                      <p:cNvPr id="0" name=""/>
                      <p:cNvPicPr/>
                      <p:nvPr/>
                    </p:nvPicPr>
                    <p:blipFill>
                      <a:blip r:embed="rId7"/>
                      <a:stretch>
                        <a:fillRect/>
                      </a:stretch>
                    </p:blipFill>
                    <p:spPr>
                      <a:xfrm>
                        <a:off x="359707" y="5958737"/>
                        <a:ext cx="1144177" cy="537416"/>
                      </a:xfrm>
                      <a:prstGeom prst="rect">
                        <a:avLst/>
                      </a:prstGeom>
                    </p:spPr>
                  </p:pic>
                </p:oleObj>
              </mc:Fallback>
            </mc:AlternateContent>
          </a:graphicData>
        </a:graphic>
      </p:graphicFrame>
      <mc:AlternateContent xmlns:mc="http://schemas.openxmlformats.org/markup-compatibility/2006" xmlns:p14="http://schemas.microsoft.com/office/powerpoint/2010/main">
        <mc:Choice Requires="p14">
          <p:contentPart p14:bwMode="auto" r:id="rId8">
            <p14:nvContentPartPr>
              <p14:cNvPr id="16" name="Ink 15">
                <a:extLst>
                  <a:ext uri="{FF2B5EF4-FFF2-40B4-BE49-F238E27FC236}">
                    <a16:creationId xmlns:a16="http://schemas.microsoft.com/office/drawing/2014/main" id="{70F742E6-77CB-FCBA-12D0-B05C7B8ABED7}"/>
                  </a:ext>
                </a:extLst>
              </p14:cNvPr>
              <p14:cNvContentPartPr/>
              <p14:nvPr/>
            </p14:nvContentPartPr>
            <p14:xfrm>
              <a:off x="1995988" y="2011395"/>
              <a:ext cx="3648240" cy="4287446"/>
            </p14:xfrm>
          </p:contentPart>
        </mc:Choice>
        <mc:Fallback xmlns="">
          <p:pic>
            <p:nvPicPr>
              <p:cNvPr id="16" name="Ink 15">
                <a:extLst>
                  <a:ext uri="{FF2B5EF4-FFF2-40B4-BE49-F238E27FC236}">
                    <a16:creationId xmlns:a16="http://schemas.microsoft.com/office/drawing/2014/main" id="{70F742E6-77CB-FCBA-12D0-B05C7B8ABED7}"/>
                  </a:ext>
                </a:extLst>
              </p:cNvPr>
              <p:cNvPicPr/>
              <p:nvPr/>
            </p:nvPicPr>
            <p:blipFill>
              <a:blip r:embed="rId9"/>
              <a:stretch>
                <a:fillRect/>
              </a:stretch>
            </p:blipFill>
            <p:spPr>
              <a:xfrm>
                <a:off x="1986988" y="2002755"/>
                <a:ext cx="3665880" cy="4305087"/>
              </a:xfrm>
              <a:prstGeom prst="rect">
                <a:avLst/>
              </a:prstGeom>
            </p:spPr>
          </p:pic>
        </mc:Fallback>
      </mc:AlternateContent>
      <p:sp>
        <p:nvSpPr>
          <p:cNvPr id="20" name="TextBox 19">
            <a:extLst>
              <a:ext uri="{FF2B5EF4-FFF2-40B4-BE49-F238E27FC236}">
                <a16:creationId xmlns:a16="http://schemas.microsoft.com/office/drawing/2014/main" id="{6276C07E-D1EB-BCA7-41E3-C164BCB5A627}"/>
              </a:ext>
            </a:extLst>
          </p:cNvPr>
          <p:cNvSpPr txBox="1"/>
          <p:nvPr/>
        </p:nvSpPr>
        <p:spPr>
          <a:xfrm>
            <a:off x="5898774" y="1837622"/>
            <a:ext cx="5418155" cy="584775"/>
          </a:xfrm>
          <a:prstGeom prst="rect">
            <a:avLst/>
          </a:prstGeom>
          <a:noFill/>
        </p:spPr>
        <p:txBody>
          <a:bodyPr wrap="square">
            <a:spAutoFit/>
          </a:bodyPr>
          <a:lstStyle/>
          <a:p>
            <a:pPr marL="0" marR="0">
              <a:spcBef>
                <a:spcPts val="0"/>
              </a:spcBef>
              <a:spcAft>
                <a:spcPts val="0"/>
              </a:spcAft>
            </a:pPr>
            <a:r>
              <a:rPr lang="en-US" sz="1600">
                <a:effectLst/>
                <a:latin typeface="Calibri" panose="020F0502020204030204" pitchFamily="34" charset="0"/>
                <a:ea typeface="Times New Roman" panose="02020603050405020304" pitchFamily="18" charset="0"/>
              </a:rPr>
              <a:t>So for a homogeneous system, we expect v</a:t>
            </a:r>
            <a:r>
              <a:rPr lang="en-US" sz="1600" baseline="-25000">
                <a:effectLst/>
                <a:latin typeface="Calibri" panose="020F0502020204030204" pitchFamily="34" charset="0"/>
                <a:ea typeface="Times New Roman" panose="02020603050405020304" pitchFamily="18" charset="0"/>
              </a:rPr>
              <a:t>x</a:t>
            </a:r>
            <a:r>
              <a:rPr lang="en-US" sz="1600">
                <a:effectLst/>
                <a:latin typeface="Calibri" panose="020F0502020204030204" pitchFamily="34" charset="0"/>
                <a:ea typeface="Times New Roman" panose="02020603050405020304" pitchFamily="18" charset="0"/>
              </a:rPr>
              <a:t> = v</a:t>
            </a:r>
            <a:r>
              <a:rPr lang="en-US" sz="1600" baseline="-25000">
                <a:effectLst/>
                <a:latin typeface="Calibri" panose="020F0502020204030204" pitchFamily="34" charset="0"/>
                <a:ea typeface="Times New Roman" panose="02020603050405020304" pitchFamily="18" charset="0"/>
              </a:rPr>
              <a:t>y</a:t>
            </a:r>
            <a:r>
              <a:rPr lang="en-US" sz="1600">
                <a:effectLst/>
                <a:latin typeface="Calibri" panose="020F0502020204030204" pitchFamily="34" charset="0"/>
                <a:ea typeface="Times New Roman" panose="02020603050405020304" pitchFamily="18" charset="0"/>
              </a:rPr>
              <a:t> = v</a:t>
            </a:r>
            <a:r>
              <a:rPr lang="en-US" sz="1600" baseline="-25000">
                <a:effectLst/>
                <a:latin typeface="Calibri" panose="020F0502020204030204" pitchFamily="34" charset="0"/>
                <a:ea typeface="Times New Roman" panose="02020603050405020304" pitchFamily="18" charset="0"/>
              </a:rPr>
              <a:t>z</a:t>
            </a:r>
            <a:r>
              <a:rPr lang="en-US" sz="1600">
                <a:effectLst/>
                <a:latin typeface="Calibri" panose="020F0502020204030204" pitchFamily="34" charset="0"/>
                <a:ea typeface="Times New Roman" panose="02020603050405020304" pitchFamily="18" charset="0"/>
              </a:rPr>
              <a:t>, and so v</a:t>
            </a:r>
            <a:r>
              <a:rPr lang="en-US" sz="1600" baseline="-25000">
                <a:effectLst/>
                <a:latin typeface="Calibri" panose="020F0502020204030204" pitchFamily="34" charset="0"/>
                <a:ea typeface="Times New Roman" panose="02020603050405020304" pitchFamily="18" charset="0"/>
              </a:rPr>
              <a:t>x</a:t>
            </a:r>
            <a:r>
              <a:rPr lang="en-US" sz="1600" baseline="30000">
                <a:effectLst/>
                <a:latin typeface="Calibri" panose="020F0502020204030204" pitchFamily="34" charset="0"/>
                <a:ea typeface="Times New Roman" panose="02020603050405020304" pitchFamily="18" charset="0"/>
              </a:rPr>
              <a:t>2</a:t>
            </a:r>
            <a:r>
              <a:rPr lang="en-US" sz="1600">
                <a:effectLst/>
                <a:latin typeface="Calibri" panose="020F0502020204030204" pitchFamily="34" charset="0"/>
                <a:ea typeface="Times New Roman" panose="02020603050405020304" pitchFamily="18" charset="0"/>
              </a:rPr>
              <a:t> = v</a:t>
            </a:r>
            <a:r>
              <a:rPr lang="en-US" sz="1600" baseline="30000">
                <a:effectLst/>
                <a:latin typeface="Calibri" panose="020F0502020204030204" pitchFamily="34" charset="0"/>
                <a:ea typeface="Times New Roman" panose="02020603050405020304" pitchFamily="18" charset="0"/>
              </a:rPr>
              <a:t>2</a:t>
            </a:r>
            <a:r>
              <a:rPr lang="en-US" sz="1600">
                <a:effectLst/>
                <a:latin typeface="Calibri" panose="020F0502020204030204" pitchFamily="34" charset="0"/>
                <a:ea typeface="Times New Roman" panose="02020603050405020304" pitchFamily="18" charset="0"/>
              </a:rPr>
              <a:t>/3.  So we can write,</a:t>
            </a:r>
            <a:endParaRPr lang="en-US" sz="1600">
              <a:effectLst/>
              <a:latin typeface="Times New Roman" panose="02020603050405020304" pitchFamily="18" charset="0"/>
              <a:ea typeface="Times New Roman" panose="02020603050405020304" pitchFamily="18" charset="0"/>
            </a:endParaRPr>
          </a:p>
        </p:txBody>
      </p:sp>
      <p:graphicFrame>
        <p:nvGraphicFramePr>
          <p:cNvPr id="21" name="Object 20">
            <a:extLst>
              <a:ext uri="{FF2B5EF4-FFF2-40B4-BE49-F238E27FC236}">
                <a16:creationId xmlns:a16="http://schemas.microsoft.com/office/drawing/2014/main" id="{6B94CBBC-32CE-F3F2-5E52-C909253E5931}"/>
              </a:ext>
            </a:extLst>
          </p:cNvPr>
          <p:cNvGraphicFramePr>
            <a:graphicFrameLocks noChangeAspect="1"/>
          </p:cNvGraphicFramePr>
          <p:nvPr>
            <p:extLst>
              <p:ext uri="{D42A27DB-BD31-4B8C-83A1-F6EECF244321}">
                <p14:modId xmlns:p14="http://schemas.microsoft.com/office/powerpoint/2010/main" val="3185614547"/>
              </p:ext>
            </p:extLst>
          </p:nvPr>
        </p:nvGraphicFramePr>
        <p:xfrm>
          <a:off x="6058990" y="2537926"/>
          <a:ext cx="1138223" cy="562858"/>
        </p:xfrm>
        <a:graphic>
          <a:graphicData uri="http://schemas.openxmlformats.org/presentationml/2006/ole">
            <mc:AlternateContent xmlns:mc="http://schemas.openxmlformats.org/markup-compatibility/2006">
              <mc:Choice xmlns:v="urn:schemas-microsoft-com:vml" Requires="v">
                <p:oleObj name="Equation" r:id="rId10" imgW="866479" imgH="429375" progId="Equation.DSMT4">
                  <p:embed/>
                </p:oleObj>
              </mc:Choice>
              <mc:Fallback>
                <p:oleObj name="Equation" r:id="rId10" imgW="866479" imgH="429375" progId="Equation.DSMT4">
                  <p:embed/>
                  <p:pic>
                    <p:nvPicPr>
                      <p:cNvPr id="0" name=""/>
                      <p:cNvPicPr/>
                      <p:nvPr/>
                    </p:nvPicPr>
                    <p:blipFill>
                      <a:blip r:embed="rId11"/>
                      <a:stretch>
                        <a:fillRect/>
                      </a:stretch>
                    </p:blipFill>
                    <p:spPr>
                      <a:xfrm>
                        <a:off x="6058990" y="2537926"/>
                        <a:ext cx="1138223" cy="562858"/>
                      </a:xfrm>
                      <a:prstGeom prst="rect">
                        <a:avLst/>
                      </a:prstGeom>
                    </p:spPr>
                  </p:pic>
                </p:oleObj>
              </mc:Fallback>
            </mc:AlternateContent>
          </a:graphicData>
        </a:graphic>
      </p:graphicFrame>
      <p:sp>
        <p:nvSpPr>
          <p:cNvPr id="22" name="TextBox 21">
            <a:extLst>
              <a:ext uri="{FF2B5EF4-FFF2-40B4-BE49-F238E27FC236}">
                <a16:creationId xmlns:a16="http://schemas.microsoft.com/office/drawing/2014/main" id="{71479039-062C-D88F-1111-5BA9FD45564F}"/>
              </a:ext>
            </a:extLst>
          </p:cNvPr>
          <p:cNvSpPr txBox="1"/>
          <p:nvPr/>
        </p:nvSpPr>
        <p:spPr>
          <a:xfrm>
            <a:off x="5948870" y="3216313"/>
            <a:ext cx="5418155" cy="584775"/>
          </a:xfrm>
          <a:prstGeom prst="rect">
            <a:avLst/>
          </a:prstGeom>
          <a:noFill/>
        </p:spPr>
        <p:txBody>
          <a:bodyPr wrap="square">
            <a:spAutoFit/>
          </a:bodyPr>
          <a:lstStyle/>
          <a:p>
            <a:pPr marL="0" marR="0">
              <a:spcBef>
                <a:spcPts val="0"/>
              </a:spcBef>
              <a:spcAft>
                <a:spcPts val="0"/>
              </a:spcAft>
            </a:pPr>
            <a:r>
              <a:rPr lang="en-US" sz="1600">
                <a:effectLst/>
                <a:latin typeface="Calibri" panose="020F0502020204030204" pitchFamily="34" charset="0"/>
                <a:ea typeface="Times New Roman" panose="02020603050405020304" pitchFamily="18" charset="0"/>
              </a:rPr>
              <a:t>and if we have density gradients in the other directions, we should expect</a:t>
            </a:r>
            <a:endParaRPr lang="en-US" sz="1400">
              <a:effectLst/>
              <a:latin typeface="Times New Roman" panose="02020603050405020304" pitchFamily="18" charset="0"/>
              <a:ea typeface="Times New Roman" panose="02020603050405020304" pitchFamily="18" charset="0"/>
            </a:endParaRPr>
          </a:p>
        </p:txBody>
      </p:sp>
      <p:graphicFrame>
        <p:nvGraphicFramePr>
          <p:cNvPr id="24" name="Object 23">
            <a:extLst>
              <a:ext uri="{FF2B5EF4-FFF2-40B4-BE49-F238E27FC236}">
                <a16:creationId xmlns:a16="http://schemas.microsoft.com/office/drawing/2014/main" id="{AD87F885-DB3A-9E12-FC1B-5F6AFF8601E5}"/>
              </a:ext>
            </a:extLst>
          </p:cNvPr>
          <p:cNvGraphicFramePr>
            <a:graphicFrameLocks noChangeAspect="1"/>
          </p:cNvGraphicFramePr>
          <p:nvPr>
            <p:extLst>
              <p:ext uri="{D42A27DB-BD31-4B8C-83A1-F6EECF244321}">
                <p14:modId xmlns:p14="http://schemas.microsoft.com/office/powerpoint/2010/main" val="323514627"/>
              </p:ext>
            </p:extLst>
          </p:nvPr>
        </p:nvGraphicFramePr>
        <p:xfrm>
          <a:off x="6095999" y="3886032"/>
          <a:ext cx="1184509" cy="1199531"/>
        </p:xfrm>
        <a:graphic>
          <a:graphicData uri="http://schemas.openxmlformats.org/presentationml/2006/ole">
            <mc:AlternateContent xmlns:mc="http://schemas.openxmlformats.org/markup-compatibility/2006">
              <mc:Choice xmlns:v="urn:schemas-microsoft-com:vml" Requires="v">
                <p:oleObj name="Equation" r:id="rId12" imgW="875834" imgH="887230" progId="Equation.DSMT4">
                  <p:embed/>
                </p:oleObj>
              </mc:Choice>
              <mc:Fallback>
                <p:oleObj name="Equation" r:id="rId12" imgW="875834" imgH="887230" progId="Equation.DSMT4">
                  <p:embed/>
                  <p:pic>
                    <p:nvPicPr>
                      <p:cNvPr id="0" name=""/>
                      <p:cNvPicPr/>
                      <p:nvPr/>
                    </p:nvPicPr>
                    <p:blipFill>
                      <a:blip r:embed="rId13"/>
                      <a:stretch>
                        <a:fillRect/>
                      </a:stretch>
                    </p:blipFill>
                    <p:spPr>
                      <a:xfrm>
                        <a:off x="6095999" y="3886032"/>
                        <a:ext cx="1184509" cy="1199531"/>
                      </a:xfrm>
                      <a:prstGeom prst="rect">
                        <a:avLst/>
                      </a:prstGeom>
                    </p:spPr>
                  </p:pic>
                </p:oleObj>
              </mc:Fallback>
            </mc:AlternateContent>
          </a:graphicData>
        </a:graphic>
      </p:graphicFrame>
      <p:sp>
        <p:nvSpPr>
          <p:cNvPr id="27" name="TextBox 26">
            <a:extLst>
              <a:ext uri="{FF2B5EF4-FFF2-40B4-BE49-F238E27FC236}">
                <a16:creationId xmlns:a16="http://schemas.microsoft.com/office/drawing/2014/main" id="{37B2ECB8-5E7C-5548-9B8B-C438F58C3E2F}"/>
              </a:ext>
            </a:extLst>
          </p:cNvPr>
          <p:cNvSpPr txBox="1"/>
          <p:nvPr/>
        </p:nvSpPr>
        <p:spPr>
          <a:xfrm>
            <a:off x="5948870" y="5253188"/>
            <a:ext cx="3391775" cy="338554"/>
          </a:xfrm>
          <a:prstGeom prst="rect">
            <a:avLst/>
          </a:prstGeom>
          <a:noFill/>
        </p:spPr>
        <p:txBody>
          <a:bodyPr wrap="square">
            <a:spAutoFit/>
          </a:bodyPr>
          <a:lstStyle/>
          <a:p>
            <a:pPr marL="0" marR="0">
              <a:spcBef>
                <a:spcPts val="0"/>
              </a:spcBef>
              <a:spcAft>
                <a:spcPts val="0"/>
              </a:spcAft>
            </a:pPr>
            <a:r>
              <a:rPr lang="en-US" sz="1600">
                <a:effectLst/>
                <a:latin typeface="Calibri" panose="020F0502020204030204" pitchFamily="34" charset="0"/>
                <a:ea typeface="Times New Roman" panose="02020603050405020304" pitchFamily="18" charset="0"/>
              </a:rPr>
              <a:t>Putting it all together, we have:</a:t>
            </a:r>
            <a:endParaRPr lang="en-US" sz="1600">
              <a:effectLst/>
              <a:latin typeface="Times New Roman" panose="02020603050405020304" pitchFamily="18" charset="0"/>
              <a:ea typeface="Times New Roman" panose="02020603050405020304" pitchFamily="18" charset="0"/>
            </a:endParaRPr>
          </a:p>
        </p:txBody>
      </p:sp>
      <p:graphicFrame>
        <p:nvGraphicFramePr>
          <p:cNvPr id="28" name="Object 27">
            <a:extLst>
              <a:ext uri="{FF2B5EF4-FFF2-40B4-BE49-F238E27FC236}">
                <a16:creationId xmlns:a16="http://schemas.microsoft.com/office/drawing/2014/main" id="{E9B86CE3-48CA-5BF0-0ECC-9D157153B9EC}"/>
              </a:ext>
            </a:extLst>
          </p:cNvPr>
          <p:cNvGraphicFramePr>
            <a:graphicFrameLocks noChangeAspect="1"/>
          </p:cNvGraphicFramePr>
          <p:nvPr>
            <p:extLst>
              <p:ext uri="{D42A27DB-BD31-4B8C-83A1-F6EECF244321}">
                <p14:modId xmlns:p14="http://schemas.microsoft.com/office/powerpoint/2010/main" val="1837452032"/>
              </p:ext>
            </p:extLst>
          </p:nvPr>
        </p:nvGraphicFramePr>
        <p:xfrm>
          <a:off x="6002618" y="5759367"/>
          <a:ext cx="3511373" cy="629947"/>
        </p:xfrm>
        <a:graphic>
          <a:graphicData uri="http://schemas.openxmlformats.org/presentationml/2006/ole">
            <mc:AlternateContent xmlns:mc="http://schemas.openxmlformats.org/markup-compatibility/2006">
              <mc:Choice xmlns:v="urn:schemas-microsoft-com:vml" Requires="v">
                <p:oleObj name="Equation" r:id="rId14" imgW="2389653" imgH="429375" progId="Equation.DSMT4">
                  <p:embed/>
                </p:oleObj>
              </mc:Choice>
              <mc:Fallback>
                <p:oleObj name="Equation" r:id="rId14" imgW="2389653" imgH="429375" progId="Equation.DSMT4">
                  <p:embed/>
                  <p:pic>
                    <p:nvPicPr>
                      <p:cNvPr id="0" name=""/>
                      <p:cNvPicPr/>
                      <p:nvPr/>
                    </p:nvPicPr>
                    <p:blipFill>
                      <a:blip r:embed="rId15"/>
                      <a:stretch>
                        <a:fillRect/>
                      </a:stretch>
                    </p:blipFill>
                    <p:spPr>
                      <a:xfrm>
                        <a:off x="6002618" y="5759367"/>
                        <a:ext cx="3511373" cy="629947"/>
                      </a:xfrm>
                      <a:prstGeom prst="rect">
                        <a:avLst/>
                      </a:prstGeom>
                    </p:spPr>
                  </p:pic>
                </p:oleObj>
              </mc:Fallback>
            </mc:AlternateContent>
          </a:graphicData>
        </a:graphic>
      </p:graphicFrame>
    </p:spTree>
    <p:extLst>
      <p:ext uri="{BB962C8B-B14F-4D97-AF65-F5344CB8AC3E}">
        <p14:creationId xmlns:p14="http://schemas.microsoft.com/office/powerpoint/2010/main" val="26666634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D218479-F59A-4380-AFB1-4FFA1877133C}"/>
              </a:ext>
            </a:extLst>
          </p:cNvPr>
          <p:cNvSpPr txBox="1"/>
          <p:nvPr/>
        </p:nvSpPr>
        <p:spPr>
          <a:xfrm>
            <a:off x="3552861" y="134636"/>
            <a:ext cx="4294433" cy="584775"/>
          </a:xfrm>
          <a:prstGeom prst="rect">
            <a:avLst/>
          </a:prstGeom>
          <a:noFill/>
        </p:spPr>
        <p:txBody>
          <a:bodyPr wrap="square" rtlCol="0">
            <a:spAutoFit/>
          </a:bodyPr>
          <a:lstStyle/>
          <a:p>
            <a:r>
              <a:rPr lang="en-US" sz="3200" b="1" u="sng">
                <a:latin typeface="+mn-lt"/>
              </a:rPr>
              <a:t>Diffusion (Classical)</a:t>
            </a:r>
            <a:endParaRPr lang="en-US" sz="3200" b="1" u="sng"/>
          </a:p>
        </p:txBody>
      </p:sp>
      <p:sp>
        <p:nvSpPr>
          <p:cNvPr id="15" name="TextBox 14">
            <a:extLst>
              <a:ext uri="{FF2B5EF4-FFF2-40B4-BE49-F238E27FC236}">
                <a16:creationId xmlns:a16="http://schemas.microsoft.com/office/drawing/2014/main" id="{60F7F427-755B-4C9E-B461-E0079C927244}"/>
              </a:ext>
            </a:extLst>
          </p:cNvPr>
          <p:cNvSpPr txBox="1"/>
          <p:nvPr/>
        </p:nvSpPr>
        <p:spPr>
          <a:xfrm>
            <a:off x="157020" y="988798"/>
            <a:ext cx="11415877" cy="769441"/>
          </a:xfrm>
          <a:prstGeom prst="rect">
            <a:avLst/>
          </a:prstGeom>
          <a:noFill/>
        </p:spPr>
        <p:txBody>
          <a:bodyPr wrap="square">
            <a:spAutoFit/>
          </a:bodyPr>
          <a:lstStyle/>
          <a:p>
            <a:r>
              <a:rPr lang="en-US" sz="1600" b="1"/>
              <a:t>Diffusivity from MF RTA </a:t>
            </a:r>
          </a:p>
          <a:p>
            <a:r>
              <a:rPr lang="en-US" sz="1400"/>
              <a:t>We can use our MF solution to the RT equation to also get some nice diffusivity results.  Referring to the Stat Mech/RTA MFT Solution file, we have the coupled equatons:</a:t>
            </a:r>
          </a:p>
        </p:txBody>
      </p:sp>
      <p:sp>
        <p:nvSpPr>
          <p:cNvPr id="11" name="Rectangle 4">
            <a:extLst>
              <a:ext uri="{FF2B5EF4-FFF2-40B4-BE49-F238E27FC236}">
                <a16:creationId xmlns:a16="http://schemas.microsoft.com/office/drawing/2014/main" id="{B20B74AC-DA21-40D5-BE55-5D89EBB9384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 name="Object 2">
            <a:extLst>
              <a:ext uri="{FF2B5EF4-FFF2-40B4-BE49-F238E27FC236}">
                <a16:creationId xmlns:a16="http://schemas.microsoft.com/office/drawing/2014/main" id="{BC6CC04C-2968-46A4-6E57-0A440E493C8D}"/>
              </a:ext>
            </a:extLst>
          </p:cNvPr>
          <p:cNvGraphicFramePr>
            <a:graphicFrameLocks noChangeAspect="1"/>
          </p:cNvGraphicFramePr>
          <p:nvPr>
            <p:extLst>
              <p:ext uri="{D42A27DB-BD31-4B8C-83A1-F6EECF244321}">
                <p14:modId xmlns:p14="http://schemas.microsoft.com/office/powerpoint/2010/main" val="3660549214"/>
              </p:ext>
            </p:extLst>
          </p:nvPr>
        </p:nvGraphicFramePr>
        <p:xfrm>
          <a:off x="228878" y="1822302"/>
          <a:ext cx="3648075" cy="1174750"/>
        </p:xfrm>
        <a:graphic>
          <a:graphicData uri="http://schemas.openxmlformats.org/presentationml/2006/ole">
            <mc:AlternateContent xmlns:mc="http://schemas.openxmlformats.org/markup-compatibility/2006">
              <mc:Choice xmlns:v="urn:schemas-microsoft-com:vml" Requires="v">
                <p:oleObj name="Equation" r:id="rId2" imgW="2603160" imgH="838080" progId="Equation.DSMT4">
                  <p:embed/>
                </p:oleObj>
              </mc:Choice>
              <mc:Fallback>
                <p:oleObj name="Equation" r:id="rId2" imgW="2603160" imgH="838080" progId="Equation.DSMT4">
                  <p:embed/>
                  <p:pic>
                    <p:nvPicPr>
                      <p:cNvPr id="3" name="Object 2">
                        <a:extLst>
                          <a:ext uri="{FF2B5EF4-FFF2-40B4-BE49-F238E27FC236}">
                            <a16:creationId xmlns:a16="http://schemas.microsoft.com/office/drawing/2014/main" id="{BC6CC04C-2968-46A4-6E57-0A440E493C8D}"/>
                          </a:ext>
                        </a:extLst>
                      </p:cNvPr>
                      <p:cNvPicPr/>
                      <p:nvPr/>
                    </p:nvPicPr>
                    <p:blipFill>
                      <a:blip r:embed="rId3"/>
                      <a:stretch>
                        <a:fillRect/>
                      </a:stretch>
                    </p:blipFill>
                    <p:spPr>
                      <a:xfrm>
                        <a:off x="228878" y="1822302"/>
                        <a:ext cx="3648075" cy="1174750"/>
                      </a:xfrm>
                      <a:prstGeom prst="rect">
                        <a:avLst/>
                      </a:prstGeom>
                    </p:spPr>
                  </p:pic>
                </p:oleObj>
              </mc:Fallback>
            </mc:AlternateContent>
          </a:graphicData>
        </a:graphic>
      </p:graphicFrame>
      <p:graphicFrame>
        <p:nvGraphicFramePr>
          <p:cNvPr id="4" name="Object 3">
            <a:extLst>
              <a:ext uri="{FF2B5EF4-FFF2-40B4-BE49-F238E27FC236}">
                <a16:creationId xmlns:a16="http://schemas.microsoft.com/office/drawing/2014/main" id="{8ADA5FCD-B0C5-AB6D-B9A0-353D719D9D18}"/>
              </a:ext>
            </a:extLst>
          </p:cNvPr>
          <p:cNvGraphicFramePr>
            <a:graphicFrameLocks noChangeAspect="1"/>
          </p:cNvGraphicFramePr>
          <p:nvPr>
            <p:extLst>
              <p:ext uri="{D42A27DB-BD31-4B8C-83A1-F6EECF244321}">
                <p14:modId xmlns:p14="http://schemas.microsoft.com/office/powerpoint/2010/main" val="2314284894"/>
              </p:ext>
            </p:extLst>
          </p:nvPr>
        </p:nvGraphicFramePr>
        <p:xfrm>
          <a:off x="228878" y="3505833"/>
          <a:ext cx="4664076" cy="528638"/>
        </p:xfrm>
        <a:graphic>
          <a:graphicData uri="http://schemas.openxmlformats.org/presentationml/2006/ole">
            <mc:AlternateContent xmlns:mc="http://schemas.openxmlformats.org/markup-compatibility/2006">
              <mc:Choice xmlns:v="urn:schemas-microsoft-com:vml" Requires="v">
                <p:oleObj name="Equation" r:id="rId4" imgW="3809880" imgH="431640" progId="Equation.DSMT4">
                  <p:embed/>
                </p:oleObj>
              </mc:Choice>
              <mc:Fallback>
                <p:oleObj name="Equation" r:id="rId4" imgW="3809880" imgH="431640" progId="Equation.DSMT4">
                  <p:embed/>
                  <p:pic>
                    <p:nvPicPr>
                      <p:cNvPr id="4" name="Object 3">
                        <a:extLst>
                          <a:ext uri="{FF2B5EF4-FFF2-40B4-BE49-F238E27FC236}">
                            <a16:creationId xmlns:a16="http://schemas.microsoft.com/office/drawing/2014/main" id="{8ADA5FCD-B0C5-AB6D-B9A0-353D719D9D18}"/>
                          </a:ext>
                        </a:extLst>
                      </p:cNvPr>
                      <p:cNvPicPr/>
                      <p:nvPr/>
                    </p:nvPicPr>
                    <p:blipFill>
                      <a:blip r:embed="rId5"/>
                      <a:stretch>
                        <a:fillRect/>
                      </a:stretch>
                    </p:blipFill>
                    <p:spPr>
                      <a:xfrm>
                        <a:off x="228878" y="3505833"/>
                        <a:ext cx="4664076" cy="528638"/>
                      </a:xfrm>
                      <a:prstGeom prst="rect">
                        <a:avLst/>
                      </a:prstGeom>
                      <a:solidFill>
                        <a:srgbClr val="CCFFCC"/>
                      </a:solidFill>
                    </p:spPr>
                  </p:pic>
                </p:oleObj>
              </mc:Fallback>
            </mc:AlternateContent>
          </a:graphicData>
        </a:graphic>
      </p:graphicFrame>
      <p:sp>
        <p:nvSpPr>
          <p:cNvPr id="5" name="TextBox 4">
            <a:extLst>
              <a:ext uri="{FF2B5EF4-FFF2-40B4-BE49-F238E27FC236}">
                <a16:creationId xmlns:a16="http://schemas.microsoft.com/office/drawing/2014/main" id="{D24F2621-73BF-A233-8472-1C081491777C}"/>
              </a:ext>
            </a:extLst>
          </p:cNvPr>
          <p:cNvSpPr txBox="1"/>
          <p:nvPr/>
        </p:nvSpPr>
        <p:spPr>
          <a:xfrm>
            <a:off x="107858" y="3112944"/>
            <a:ext cx="5735769" cy="307777"/>
          </a:xfrm>
          <a:prstGeom prst="rect">
            <a:avLst/>
          </a:prstGeom>
          <a:noFill/>
        </p:spPr>
        <p:txBody>
          <a:bodyPr wrap="square">
            <a:spAutoFit/>
          </a:bodyPr>
          <a:lstStyle/>
          <a:p>
            <a:r>
              <a:rPr lang="en-US" sz="1400"/>
              <a:t>If we take out the fields, and presume a harmonic solution, we simply find,</a:t>
            </a:r>
          </a:p>
        </p:txBody>
      </p:sp>
      <p:sp>
        <p:nvSpPr>
          <p:cNvPr id="6" name="TextBox 5">
            <a:extLst>
              <a:ext uri="{FF2B5EF4-FFF2-40B4-BE49-F238E27FC236}">
                <a16:creationId xmlns:a16="http://schemas.microsoft.com/office/drawing/2014/main" id="{8CF7EFF1-C774-E8BD-3C9A-831508B2A0F8}"/>
              </a:ext>
            </a:extLst>
          </p:cNvPr>
          <p:cNvSpPr txBox="1"/>
          <p:nvPr/>
        </p:nvSpPr>
        <p:spPr>
          <a:xfrm>
            <a:off x="157018" y="4164496"/>
            <a:ext cx="11658322" cy="523220"/>
          </a:xfrm>
          <a:prstGeom prst="rect">
            <a:avLst/>
          </a:prstGeom>
          <a:noFill/>
        </p:spPr>
        <p:txBody>
          <a:bodyPr wrap="square">
            <a:spAutoFit/>
          </a:bodyPr>
          <a:lstStyle/>
          <a:p>
            <a:r>
              <a:rPr lang="en-US" sz="1400"/>
              <a:t>We can use these equations to solve for the density, and get the well-known diffusion equation and solution.  So if we take out the external fields again, and presume fast equilibration, so that </a:t>
            </a:r>
            <a:r>
              <a:rPr lang="el-GR" sz="1400">
                <a:latin typeface="Calibri" panose="020F0502020204030204" pitchFamily="34" charset="0"/>
                <a:ea typeface="Calibri" panose="020F0502020204030204" pitchFamily="34" charset="0"/>
                <a:cs typeface="Calibri" panose="020F0502020204030204" pitchFamily="34" charset="0"/>
              </a:rPr>
              <a:t>τ</a:t>
            </a:r>
            <a:r>
              <a:rPr lang="en-US" sz="1400" baseline="-25000">
                <a:latin typeface="Calibri" panose="020F0502020204030204" pitchFamily="34" charset="0"/>
                <a:ea typeface="Calibri" panose="020F0502020204030204" pitchFamily="34" charset="0"/>
                <a:cs typeface="Calibri" panose="020F0502020204030204" pitchFamily="34" charset="0"/>
              </a:rPr>
              <a:t>sc</a:t>
            </a:r>
            <a:r>
              <a:rPr lang="en-US" sz="1400">
                <a:latin typeface="Calibri" panose="020F0502020204030204" pitchFamily="34" charset="0"/>
                <a:ea typeface="Calibri" panose="020F0502020204030204" pitchFamily="34" charset="0"/>
                <a:cs typeface="Calibri" panose="020F0502020204030204" pitchFamily="34" charset="0"/>
              </a:rPr>
              <a:t> -&gt; 0, then we have the equations:</a:t>
            </a:r>
            <a:endParaRPr lang="en-US" sz="1400"/>
          </a:p>
        </p:txBody>
      </p:sp>
      <p:graphicFrame>
        <p:nvGraphicFramePr>
          <p:cNvPr id="7" name="Object 6">
            <a:extLst>
              <a:ext uri="{FF2B5EF4-FFF2-40B4-BE49-F238E27FC236}">
                <a16:creationId xmlns:a16="http://schemas.microsoft.com/office/drawing/2014/main" id="{389D6886-A235-CCA5-A605-F852A1AE6269}"/>
              </a:ext>
            </a:extLst>
          </p:cNvPr>
          <p:cNvGraphicFramePr>
            <a:graphicFrameLocks noChangeAspect="1"/>
          </p:cNvGraphicFramePr>
          <p:nvPr>
            <p:extLst>
              <p:ext uri="{D42A27DB-BD31-4B8C-83A1-F6EECF244321}">
                <p14:modId xmlns:p14="http://schemas.microsoft.com/office/powerpoint/2010/main" val="444157121"/>
              </p:ext>
            </p:extLst>
          </p:nvPr>
        </p:nvGraphicFramePr>
        <p:xfrm>
          <a:off x="4595084" y="2469317"/>
          <a:ext cx="1248543" cy="527735"/>
        </p:xfrm>
        <a:graphic>
          <a:graphicData uri="http://schemas.openxmlformats.org/presentationml/2006/ole">
            <mc:AlternateContent xmlns:mc="http://schemas.openxmlformats.org/markup-compatibility/2006">
              <mc:Choice xmlns:v="urn:schemas-microsoft-com:vml" Requires="v">
                <p:oleObj name="Equation" r:id="rId6" imgW="923332" imgH="391160" progId="Equation.DSMT4">
                  <p:embed/>
                </p:oleObj>
              </mc:Choice>
              <mc:Fallback>
                <p:oleObj name="Equation" r:id="rId6" imgW="923332" imgH="391160" progId="Equation.DSMT4">
                  <p:embed/>
                  <p:pic>
                    <p:nvPicPr>
                      <p:cNvPr id="7" name="Object 6">
                        <a:extLst>
                          <a:ext uri="{FF2B5EF4-FFF2-40B4-BE49-F238E27FC236}">
                            <a16:creationId xmlns:a16="http://schemas.microsoft.com/office/drawing/2014/main" id="{389D6886-A235-CCA5-A605-F852A1AE6269}"/>
                          </a:ext>
                        </a:extLst>
                      </p:cNvPr>
                      <p:cNvPicPr/>
                      <p:nvPr/>
                    </p:nvPicPr>
                    <p:blipFill>
                      <a:blip r:embed="rId7"/>
                      <a:stretch>
                        <a:fillRect/>
                      </a:stretch>
                    </p:blipFill>
                    <p:spPr>
                      <a:xfrm>
                        <a:off x="4595084" y="2469317"/>
                        <a:ext cx="1248543" cy="527735"/>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F3143319-FB30-580D-83E1-C9BEBBCD6C2D}"/>
              </a:ext>
            </a:extLst>
          </p:cNvPr>
          <p:cNvGraphicFramePr>
            <a:graphicFrameLocks noChangeAspect="1"/>
          </p:cNvGraphicFramePr>
          <p:nvPr>
            <p:extLst>
              <p:ext uri="{D42A27DB-BD31-4B8C-83A1-F6EECF244321}">
                <p14:modId xmlns:p14="http://schemas.microsoft.com/office/powerpoint/2010/main" val="512799808"/>
              </p:ext>
            </p:extLst>
          </p:nvPr>
        </p:nvGraphicFramePr>
        <p:xfrm>
          <a:off x="228878" y="4707788"/>
          <a:ext cx="1432774" cy="695521"/>
        </p:xfrm>
        <a:graphic>
          <a:graphicData uri="http://schemas.openxmlformats.org/presentationml/2006/ole">
            <mc:AlternateContent xmlns:mc="http://schemas.openxmlformats.org/markup-compatibility/2006">
              <mc:Choice xmlns:v="urn:schemas-microsoft-com:vml" Requires="v">
                <p:oleObj name="Equation" r:id="rId8" imgW="1307880" imgH="634680" progId="Equation.DSMT4">
                  <p:embed/>
                </p:oleObj>
              </mc:Choice>
              <mc:Fallback>
                <p:oleObj name="Equation" r:id="rId8" imgW="1307880" imgH="634680" progId="Equation.DSMT4">
                  <p:embed/>
                  <p:pic>
                    <p:nvPicPr>
                      <p:cNvPr id="8" name="Object 7">
                        <a:extLst>
                          <a:ext uri="{FF2B5EF4-FFF2-40B4-BE49-F238E27FC236}">
                            <a16:creationId xmlns:a16="http://schemas.microsoft.com/office/drawing/2014/main" id="{F3143319-FB30-580D-83E1-C9BEBBCD6C2D}"/>
                          </a:ext>
                        </a:extLst>
                      </p:cNvPr>
                      <p:cNvPicPr/>
                      <p:nvPr/>
                    </p:nvPicPr>
                    <p:blipFill>
                      <a:blip r:embed="rId9"/>
                      <a:stretch>
                        <a:fillRect/>
                      </a:stretch>
                    </p:blipFill>
                    <p:spPr>
                      <a:xfrm>
                        <a:off x="228878" y="4707788"/>
                        <a:ext cx="1432774" cy="695521"/>
                      </a:xfrm>
                      <a:prstGeom prst="rect">
                        <a:avLst/>
                      </a:prstGeom>
                    </p:spPr>
                  </p:pic>
                </p:oleObj>
              </mc:Fallback>
            </mc:AlternateContent>
          </a:graphicData>
        </a:graphic>
      </p:graphicFrame>
      <p:sp>
        <p:nvSpPr>
          <p:cNvPr id="10" name="TextBox 9">
            <a:extLst>
              <a:ext uri="{FF2B5EF4-FFF2-40B4-BE49-F238E27FC236}">
                <a16:creationId xmlns:a16="http://schemas.microsoft.com/office/drawing/2014/main" id="{03B1F8CC-660B-9B6C-1E10-7667EC3226F4}"/>
              </a:ext>
            </a:extLst>
          </p:cNvPr>
          <p:cNvSpPr txBox="1"/>
          <p:nvPr/>
        </p:nvSpPr>
        <p:spPr>
          <a:xfrm>
            <a:off x="157018" y="5466063"/>
            <a:ext cx="11658322" cy="523220"/>
          </a:xfrm>
          <a:prstGeom prst="rect">
            <a:avLst/>
          </a:prstGeom>
          <a:noFill/>
        </p:spPr>
        <p:txBody>
          <a:bodyPr wrap="square">
            <a:spAutoFit/>
          </a:bodyPr>
          <a:lstStyle/>
          <a:p>
            <a:r>
              <a:rPr lang="en-US" sz="1400"/>
              <a:t>We can solve this for the charge density.  If we presume a delta function initial condition: N particles at the origin at time t = 0, then the density at later times is given by:</a:t>
            </a:r>
          </a:p>
        </p:txBody>
      </p:sp>
      <p:graphicFrame>
        <p:nvGraphicFramePr>
          <p:cNvPr id="12" name="Object 11">
            <a:extLst>
              <a:ext uri="{FF2B5EF4-FFF2-40B4-BE49-F238E27FC236}">
                <a16:creationId xmlns:a16="http://schemas.microsoft.com/office/drawing/2014/main" id="{CB10B6D2-A2B9-A2D9-B056-1C53B31782B8}"/>
              </a:ext>
            </a:extLst>
          </p:cNvPr>
          <p:cNvGraphicFramePr>
            <a:graphicFrameLocks noChangeAspect="1"/>
          </p:cNvGraphicFramePr>
          <p:nvPr>
            <p:extLst>
              <p:ext uri="{D42A27DB-BD31-4B8C-83A1-F6EECF244321}">
                <p14:modId xmlns:p14="http://schemas.microsoft.com/office/powerpoint/2010/main" val="4078428002"/>
              </p:ext>
            </p:extLst>
          </p:nvPr>
        </p:nvGraphicFramePr>
        <p:xfrm>
          <a:off x="228878" y="6104401"/>
          <a:ext cx="1735701" cy="672653"/>
        </p:xfrm>
        <a:graphic>
          <a:graphicData uri="http://schemas.openxmlformats.org/presentationml/2006/ole">
            <mc:AlternateContent xmlns:mc="http://schemas.openxmlformats.org/markup-compatibility/2006">
              <mc:Choice xmlns:v="urn:schemas-microsoft-com:vml" Requires="v">
                <p:oleObj name="Equation" r:id="rId10" imgW="1504103" imgH="581873" progId="Equation.DSMT4">
                  <p:embed/>
                </p:oleObj>
              </mc:Choice>
              <mc:Fallback>
                <p:oleObj name="Equation" r:id="rId10" imgW="1504103" imgH="581873" progId="Equation.DSMT4">
                  <p:embed/>
                  <p:pic>
                    <p:nvPicPr>
                      <p:cNvPr id="12" name="Object 11">
                        <a:extLst>
                          <a:ext uri="{FF2B5EF4-FFF2-40B4-BE49-F238E27FC236}">
                            <a16:creationId xmlns:a16="http://schemas.microsoft.com/office/drawing/2014/main" id="{CB10B6D2-A2B9-A2D9-B056-1C53B31782B8}"/>
                          </a:ext>
                        </a:extLst>
                      </p:cNvPr>
                      <p:cNvPicPr/>
                      <p:nvPr/>
                    </p:nvPicPr>
                    <p:blipFill>
                      <a:blip r:embed="rId11"/>
                      <a:stretch>
                        <a:fillRect/>
                      </a:stretch>
                    </p:blipFill>
                    <p:spPr>
                      <a:xfrm>
                        <a:off x="228878" y="6104401"/>
                        <a:ext cx="1735701" cy="672653"/>
                      </a:xfrm>
                      <a:prstGeom prst="rect">
                        <a:avLst/>
                      </a:prstGeom>
                    </p:spPr>
                  </p:pic>
                </p:oleObj>
              </mc:Fallback>
            </mc:AlternateContent>
          </a:graphicData>
        </a:graphic>
      </p:graphicFrame>
    </p:spTree>
    <p:extLst>
      <p:ext uri="{BB962C8B-B14F-4D97-AF65-F5344CB8AC3E}">
        <p14:creationId xmlns:p14="http://schemas.microsoft.com/office/powerpoint/2010/main" val="81645089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572759" y="70870"/>
            <a:ext cx="5150782" cy="621596"/>
          </a:xfrm>
        </p:spPr>
        <p:txBody>
          <a:bodyPr>
            <a:noAutofit/>
          </a:bodyPr>
          <a:lstStyle/>
          <a:p>
            <a:r>
              <a:rPr lang="en-US" sz="3600" b="1" u="sng">
                <a:latin typeface="+mn-lt"/>
              </a:rPr>
              <a:t>Diffusion (Semiclassical)</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304526" y="1023429"/>
            <a:ext cx="11573247"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lang="en-US" altLang="en-US" sz="1400">
                <a:ea typeface="Times New Roman" panose="02020603050405020304" pitchFamily="18" charset="0"/>
              </a:rPr>
              <a:t>So far we have diffusive picture of diffusion, which isn’t intrinsically quantum mechanical, really.  We </a:t>
            </a:r>
            <a:r>
              <a:rPr kumimoji="0" lang="en-US" altLang="en-US" sz="1400" b="0" i="0" u="none" strike="noStrike" cap="none" normalizeH="0" baseline="0">
                <a:ln>
                  <a:noFill/>
                </a:ln>
                <a:solidFill>
                  <a:schemeClr val="tx1"/>
                </a:solidFill>
                <a:effectLst/>
                <a:ea typeface="Times New Roman" panose="02020603050405020304" pitchFamily="18" charset="0"/>
              </a:rPr>
              <a:t>can go a step further and consider interference effects between the electron and itself.  This could be formally done using the quantum Boltzman equation.  But the simplest approach consists of using an action integral to examine the probability of progagation from one point to another in time t.  This is a GF basically.  Note that a single particle GF does contain information on localization, so long as it isn’t disorder averaged….</a:t>
            </a:r>
            <a:endParaRPr kumimoji="0" lang="en-US" altLang="en-US" b="0" i="0" u="none" strike="noStrike" cap="none" normalizeH="0" baseline="0">
              <a:ln>
                <a:noFill/>
              </a:ln>
              <a:solidFill>
                <a:schemeClr val="tx1"/>
              </a:solidFill>
              <a:effectLst/>
            </a:endParaRP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 name="Object 5">
            <a:extLst>
              <a:ext uri="{FF2B5EF4-FFF2-40B4-BE49-F238E27FC236}">
                <a16:creationId xmlns:a16="http://schemas.microsoft.com/office/drawing/2014/main" id="{544C5890-EDBD-46C6-95B8-B261D403416B}"/>
              </a:ext>
            </a:extLst>
          </p:cNvPr>
          <p:cNvGraphicFramePr>
            <a:graphicFrameLocks noChangeAspect="1"/>
          </p:cNvGraphicFramePr>
          <p:nvPr/>
        </p:nvGraphicFramePr>
        <p:xfrm>
          <a:off x="389036" y="2270954"/>
          <a:ext cx="8099425" cy="1397000"/>
        </p:xfrm>
        <a:graphic>
          <a:graphicData uri="http://schemas.openxmlformats.org/presentationml/2006/ole">
            <mc:AlternateContent xmlns:mc="http://schemas.openxmlformats.org/markup-compatibility/2006">
              <mc:Choice xmlns:v="urn:schemas-microsoft-com:vml" Requires="v">
                <p:oleObj name="Equation" r:id="rId3" imgW="6235560" imgH="1066680" progId="Equation.DSMT4">
                  <p:embed/>
                </p:oleObj>
              </mc:Choice>
              <mc:Fallback>
                <p:oleObj name="Equation" r:id="rId3" imgW="6235560" imgH="1066680" progId="Equation.DSMT4">
                  <p:embed/>
                  <p:pic>
                    <p:nvPicPr>
                      <p:cNvPr id="6" name="Object 5">
                        <a:extLst>
                          <a:ext uri="{FF2B5EF4-FFF2-40B4-BE49-F238E27FC236}">
                            <a16:creationId xmlns:a16="http://schemas.microsoft.com/office/drawing/2014/main" id="{544C5890-EDBD-46C6-95B8-B261D403416B}"/>
                          </a:ext>
                        </a:extLst>
                      </p:cNvPr>
                      <p:cNvPicPr>
                        <a:picLocks noChangeAspect="1" noChangeArrowheads="1"/>
                      </p:cNvPicPr>
                      <p:nvPr/>
                    </p:nvPicPr>
                    <p:blipFill>
                      <a:blip r:embed="rId4"/>
                      <a:srcRect/>
                      <a:stretch>
                        <a:fillRect/>
                      </a:stretch>
                    </p:blipFill>
                    <p:spPr bwMode="auto">
                      <a:xfrm>
                        <a:off x="389036" y="2270954"/>
                        <a:ext cx="8099425" cy="1397000"/>
                      </a:xfrm>
                      <a:prstGeom prst="rect">
                        <a:avLst/>
                      </a:prstGeom>
                      <a:noFill/>
                    </p:spPr>
                  </p:pic>
                </p:oleObj>
              </mc:Fallback>
            </mc:AlternateContent>
          </a:graphicData>
        </a:graphic>
      </p:graphicFrame>
      <p:graphicFrame>
        <p:nvGraphicFramePr>
          <p:cNvPr id="25" name="Object 24">
            <a:extLst>
              <a:ext uri="{FF2B5EF4-FFF2-40B4-BE49-F238E27FC236}">
                <a16:creationId xmlns:a16="http://schemas.microsoft.com/office/drawing/2014/main" id="{FC8C3D30-54B4-410C-8F01-17F6E64637F3}"/>
              </a:ext>
            </a:extLst>
          </p:cNvPr>
          <p:cNvGraphicFramePr>
            <a:graphicFrameLocks noChangeAspect="1"/>
          </p:cNvGraphicFramePr>
          <p:nvPr/>
        </p:nvGraphicFramePr>
        <p:xfrm>
          <a:off x="389036" y="4488332"/>
          <a:ext cx="6664325" cy="1033463"/>
        </p:xfrm>
        <a:graphic>
          <a:graphicData uri="http://schemas.openxmlformats.org/presentationml/2006/ole">
            <mc:AlternateContent xmlns:mc="http://schemas.openxmlformats.org/markup-compatibility/2006">
              <mc:Choice xmlns:v="urn:schemas-microsoft-com:vml" Requires="v">
                <p:oleObj name="Equation" r:id="rId5" imgW="5130720" imgH="787320" progId="Equation.DSMT4">
                  <p:embed/>
                </p:oleObj>
              </mc:Choice>
              <mc:Fallback>
                <p:oleObj name="Equation" r:id="rId5" imgW="5130720" imgH="787320" progId="Equation.DSMT4">
                  <p:embed/>
                  <p:pic>
                    <p:nvPicPr>
                      <p:cNvPr id="25" name="Object 24">
                        <a:extLst>
                          <a:ext uri="{FF2B5EF4-FFF2-40B4-BE49-F238E27FC236}">
                            <a16:creationId xmlns:a16="http://schemas.microsoft.com/office/drawing/2014/main" id="{FC8C3D30-54B4-410C-8F01-17F6E64637F3}"/>
                          </a:ext>
                        </a:extLst>
                      </p:cNvPr>
                      <p:cNvPicPr>
                        <a:picLocks noChangeAspect="1" noChangeArrowheads="1"/>
                      </p:cNvPicPr>
                      <p:nvPr/>
                    </p:nvPicPr>
                    <p:blipFill>
                      <a:blip r:embed="rId6"/>
                      <a:srcRect/>
                      <a:stretch>
                        <a:fillRect/>
                      </a:stretch>
                    </p:blipFill>
                    <p:spPr bwMode="auto">
                      <a:xfrm>
                        <a:off x="389036" y="4488332"/>
                        <a:ext cx="6664325" cy="1033463"/>
                      </a:xfrm>
                      <a:prstGeom prst="rect">
                        <a:avLst/>
                      </a:prstGeom>
                      <a:noFill/>
                    </p:spPr>
                  </p:pic>
                </p:oleObj>
              </mc:Fallback>
            </mc:AlternateContent>
          </a:graphicData>
        </a:graphic>
      </p:graphicFrame>
      <p:sp>
        <p:nvSpPr>
          <p:cNvPr id="7" name="TextBox 6">
            <a:extLst>
              <a:ext uri="{FF2B5EF4-FFF2-40B4-BE49-F238E27FC236}">
                <a16:creationId xmlns:a16="http://schemas.microsoft.com/office/drawing/2014/main" id="{71DB5178-35BA-4D99-8FAA-144CBE300CCD}"/>
              </a:ext>
            </a:extLst>
          </p:cNvPr>
          <p:cNvSpPr txBox="1"/>
          <p:nvPr/>
        </p:nvSpPr>
        <p:spPr>
          <a:xfrm>
            <a:off x="304526" y="3794805"/>
            <a:ext cx="10083812" cy="523220"/>
          </a:xfrm>
          <a:prstGeom prst="rect">
            <a:avLst/>
          </a:prstGeom>
          <a:noFill/>
        </p:spPr>
        <p:txBody>
          <a:bodyPr wrap="square" rtlCol="0">
            <a:spAutoFit/>
          </a:bodyPr>
          <a:lstStyle/>
          <a:p>
            <a:r>
              <a:rPr lang="en-US" sz="1400"/>
              <a:t>So we imagine the phases will all cancel out.  Now consider the probability of propagating to the same point.  This time, all paths’ phases will not randomize out; instead we will have that when path’ = path</a:t>
            </a:r>
            <a:r>
              <a:rPr lang="en-US" sz="1400" baseline="-25000"/>
              <a:t>TRS</a:t>
            </a:r>
            <a:r>
              <a:rPr lang="en-US" sz="1400"/>
              <a:t> we get the same amplitude and phase, sans a flux factor. </a:t>
            </a:r>
          </a:p>
        </p:txBody>
      </p:sp>
      <p:sp>
        <p:nvSpPr>
          <p:cNvPr id="4" name="Rectangle 3">
            <a:extLst>
              <a:ext uri="{FF2B5EF4-FFF2-40B4-BE49-F238E27FC236}">
                <a16:creationId xmlns:a16="http://schemas.microsoft.com/office/drawing/2014/main" id="{CCE79394-EA11-4F97-AB0F-227E7098D1E5}"/>
              </a:ext>
            </a:extLst>
          </p:cNvPr>
          <p:cNvSpPr/>
          <p:nvPr/>
        </p:nvSpPr>
        <p:spPr>
          <a:xfrm>
            <a:off x="8723541" y="2270954"/>
            <a:ext cx="3333341" cy="738664"/>
          </a:xfrm>
          <a:prstGeom prst="rect">
            <a:avLst/>
          </a:prstGeom>
        </p:spPr>
        <p:txBody>
          <a:bodyPr wrap="square">
            <a:spAutoFit/>
          </a:bodyPr>
          <a:lstStyle/>
          <a:p>
            <a:r>
              <a:rPr lang="en-US" altLang="en-US" sz="1400">
                <a:ea typeface="Times New Roman" panose="02020603050405020304" pitchFamily="18" charset="0"/>
              </a:rPr>
              <a:t>We can represent the action integral as generic sum of complex #’s – the D[</a:t>
            </a:r>
            <a:r>
              <a:rPr lang="en-US" altLang="en-US" sz="1400" b="1">
                <a:ea typeface="Times New Roman" panose="02020603050405020304" pitchFamily="18" charset="0"/>
              </a:rPr>
              <a:t>r</a:t>
            </a:r>
            <a:r>
              <a:rPr lang="en-US" altLang="en-US" sz="1400">
                <a:ea typeface="Times New Roman" panose="02020603050405020304" pitchFamily="18" charset="0"/>
              </a:rPr>
              <a:t>(t)] measure contributes the amplitude part.</a:t>
            </a:r>
            <a:endParaRPr lang="en-US" sz="1400"/>
          </a:p>
        </p:txBody>
      </p:sp>
      <p:sp>
        <p:nvSpPr>
          <p:cNvPr id="5" name="Rectangle 4">
            <a:extLst>
              <a:ext uri="{FF2B5EF4-FFF2-40B4-BE49-F238E27FC236}">
                <a16:creationId xmlns:a16="http://schemas.microsoft.com/office/drawing/2014/main" id="{6F9947F4-377D-4FEF-9332-5DA9080AACD8}"/>
              </a:ext>
            </a:extLst>
          </p:cNvPr>
          <p:cNvSpPr/>
          <p:nvPr/>
        </p:nvSpPr>
        <p:spPr>
          <a:xfrm>
            <a:off x="304526" y="5720324"/>
            <a:ext cx="9850988" cy="738664"/>
          </a:xfrm>
          <a:prstGeom prst="rect">
            <a:avLst/>
          </a:prstGeom>
        </p:spPr>
        <p:txBody>
          <a:bodyPr wrap="square">
            <a:spAutoFit/>
          </a:bodyPr>
          <a:lstStyle/>
          <a:p>
            <a:r>
              <a:rPr lang="en-US" sz="1400"/>
              <a:t>So probability of return is enhanced w/r to what we’d expect based on random diffusion (but by a diminishing amount with increasing B).  The constructive interference between these two paths is related to the </a:t>
            </a:r>
            <a:r>
              <a:rPr lang="en-US" sz="1400" b="1"/>
              <a:t>p</a:t>
            </a:r>
            <a:r>
              <a:rPr lang="en-US" sz="1400"/>
              <a:t> = -</a:t>
            </a:r>
            <a:r>
              <a:rPr lang="en-US" sz="1400" b="1"/>
              <a:t>p</a:t>
            </a:r>
            <a:r>
              <a:rPr lang="en-US" sz="1400"/>
              <a:t> singularity in the diagrammatic expansion.  Including the S.O. interaction, would’ve garnered a decremental contribution (but it’s apparently non-trivial to do this). </a:t>
            </a:r>
          </a:p>
        </p:txBody>
      </p:sp>
    </p:spTree>
    <p:extLst>
      <p:ext uri="{BB962C8B-B14F-4D97-AF65-F5344CB8AC3E}">
        <p14:creationId xmlns:p14="http://schemas.microsoft.com/office/powerpoint/2010/main" val="33376115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572759" y="233973"/>
            <a:ext cx="5090474" cy="621596"/>
          </a:xfrm>
        </p:spPr>
        <p:txBody>
          <a:bodyPr>
            <a:noAutofit/>
          </a:bodyPr>
          <a:lstStyle/>
          <a:p>
            <a:r>
              <a:rPr lang="en-US" sz="3600" b="1" u="sng">
                <a:latin typeface="+mn-lt"/>
              </a:rPr>
              <a:t>Diffusion (Semiclassical)</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312788" y="917929"/>
            <a:ext cx="11126640" cy="2031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r>
              <a:rPr kumimoji="0" lang="en-US" altLang="en-US" sz="1400" b="0" i="0" u="none" strike="noStrike" cap="none" normalizeH="0" baseline="0">
                <a:ln>
                  <a:noFill/>
                </a:ln>
                <a:solidFill>
                  <a:schemeClr val="tx1"/>
                </a:solidFill>
                <a:effectLst/>
              </a:rPr>
              <a:t>We will find that this tendency of the wavefunction to contract is sufficient to localize the particle if dimensional considerations are right.  We may roughly estimate the localization length as the length at which the </a:t>
            </a:r>
            <a:r>
              <a:rPr kumimoji="0" lang="en-US" altLang="en-US" sz="1400" b="0" i="1" u="none" strike="noStrike" cap="none" normalizeH="0" baseline="0">
                <a:ln>
                  <a:noFill/>
                </a:ln>
                <a:solidFill>
                  <a:schemeClr val="tx1"/>
                </a:solidFill>
                <a:effectLst/>
              </a:rPr>
              <a:t>enhancement</a:t>
            </a:r>
            <a:r>
              <a:rPr kumimoji="0" lang="en-US" altLang="en-US" sz="1400" b="0" i="0" u="none" strike="noStrike" cap="none" normalizeH="0" baseline="0">
                <a:ln>
                  <a:noFill/>
                </a:ln>
                <a:solidFill>
                  <a:schemeClr val="tx1"/>
                </a:solidFill>
                <a:effectLst/>
              </a:rPr>
              <a:t> of probability of return is equal to 1 (or ½, whatever to this accuracy). </a:t>
            </a:r>
            <a:r>
              <a:rPr lang="en-US" sz="1400"/>
              <a:t>The </a:t>
            </a:r>
            <a:r>
              <a:rPr lang="en-US" sz="1400" i="1"/>
              <a:t>enhancement</a:t>
            </a:r>
            <a:r>
              <a:rPr lang="en-US" sz="1400"/>
              <a:t> is simply the diffusive probability itself (neglecting the [1 + cos()] factor, which we’ll ex post facto incorporate later).  Let </a:t>
            </a:r>
            <a:r>
              <a:rPr lang="el-GR" sz="1400"/>
              <a:t>λ</a:t>
            </a:r>
            <a:r>
              <a:rPr lang="en-US" sz="1400"/>
              <a:t> = particle wavelength, b = transverse dimension of the sample, v = velocity of particle.  Then </a:t>
            </a:r>
            <a:r>
              <a:rPr lang="el-GR" sz="1400"/>
              <a:t>τ</a:t>
            </a:r>
            <a:r>
              <a:rPr lang="en-US" sz="1400"/>
              <a:t> = m.f.t, after which we may consider the particle to be behaving diffusively, and we presume by this it will have already visited the width b of the sample, and </a:t>
            </a:r>
            <a:r>
              <a:rPr lang="el-GR" sz="1400"/>
              <a:t>τ</a:t>
            </a:r>
            <a:r>
              <a:rPr lang="en-US" sz="1400" baseline="-25000"/>
              <a:t>L</a:t>
            </a:r>
            <a:r>
              <a:rPr lang="en-US" sz="1400"/>
              <a:t> = phase breaking time, by which we may assume the particle has traversed the sample.  We presume that by the phase breaking time, the electron will have visited the transverse ends of the sample (if we’re in Q1D, Q2D), and so have equal probability of being anywhere along the transverse dimensions due to multiple reflections off of those ends, but that it will still be longitudinally diffusing.   We will find that it is inevitable for the electron to return to itself in Q1D, Q2D.  I guess this is because the rate at which it’s sampling positions (linear roughly?), is greater than the rate at which its exploring </a:t>
            </a:r>
            <a:r>
              <a:rPr lang="en-US" sz="1400" i="1"/>
              <a:t>new</a:t>
            </a:r>
            <a:r>
              <a:rPr lang="en-US" sz="1400"/>
              <a:t> positions. </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7" name="TextBox 26">
            <a:extLst>
              <a:ext uri="{FF2B5EF4-FFF2-40B4-BE49-F238E27FC236}">
                <a16:creationId xmlns:a16="http://schemas.microsoft.com/office/drawing/2014/main" id="{97C09D1E-D813-4B92-A509-5C388038C49A}"/>
              </a:ext>
            </a:extLst>
          </p:cNvPr>
          <p:cNvSpPr txBox="1"/>
          <p:nvPr/>
        </p:nvSpPr>
        <p:spPr>
          <a:xfrm>
            <a:off x="312788" y="4158768"/>
            <a:ext cx="4768260" cy="307777"/>
          </a:xfrm>
          <a:prstGeom prst="rect">
            <a:avLst/>
          </a:prstGeom>
          <a:noFill/>
        </p:spPr>
        <p:txBody>
          <a:bodyPr wrap="square" rtlCol="0">
            <a:spAutoFit/>
          </a:bodyPr>
          <a:lstStyle/>
          <a:p>
            <a:r>
              <a:rPr lang="en-US" sz="1400"/>
              <a:t>We find the following result, using ℓ = √(D</a:t>
            </a:r>
            <a:r>
              <a:rPr lang="el-GR" sz="1400"/>
              <a:t>τ</a:t>
            </a:r>
            <a:r>
              <a:rPr lang="en-US" sz="1400"/>
              <a:t>), L = √(D</a:t>
            </a:r>
            <a:r>
              <a:rPr lang="el-GR" sz="1400"/>
              <a:t>τ</a:t>
            </a:r>
            <a:r>
              <a:rPr lang="el-GR" sz="1400" baseline="-25000"/>
              <a:t> </a:t>
            </a:r>
            <a:r>
              <a:rPr lang="en-US" sz="1400" baseline="-25000"/>
              <a:t>L</a:t>
            </a:r>
            <a:r>
              <a:rPr lang="en-US" sz="1400"/>
              <a:t>).   </a:t>
            </a:r>
          </a:p>
        </p:txBody>
      </p:sp>
      <p:graphicFrame>
        <p:nvGraphicFramePr>
          <p:cNvPr id="11" name="Object 10">
            <a:extLst>
              <a:ext uri="{FF2B5EF4-FFF2-40B4-BE49-F238E27FC236}">
                <a16:creationId xmlns:a16="http://schemas.microsoft.com/office/drawing/2014/main" id="{E255EE80-0A78-4EC0-9D5A-47052A741698}"/>
              </a:ext>
            </a:extLst>
          </p:cNvPr>
          <p:cNvGraphicFramePr>
            <a:graphicFrameLocks noChangeAspect="1"/>
          </p:cNvGraphicFramePr>
          <p:nvPr>
            <p:extLst>
              <p:ext uri="{D42A27DB-BD31-4B8C-83A1-F6EECF244321}">
                <p14:modId xmlns:p14="http://schemas.microsoft.com/office/powerpoint/2010/main" val="1134035332"/>
              </p:ext>
            </p:extLst>
          </p:nvPr>
        </p:nvGraphicFramePr>
        <p:xfrm>
          <a:off x="388203" y="3274254"/>
          <a:ext cx="4595813" cy="682625"/>
        </p:xfrm>
        <a:graphic>
          <a:graphicData uri="http://schemas.openxmlformats.org/presentationml/2006/ole">
            <mc:AlternateContent xmlns:mc="http://schemas.openxmlformats.org/markup-compatibility/2006">
              <mc:Choice xmlns:v="urn:schemas-microsoft-com:vml" Requires="v">
                <p:oleObj name="Equation" r:id="rId3" imgW="3454200" imgH="507960" progId="Equation.DSMT4">
                  <p:embed/>
                </p:oleObj>
              </mc:Choice>
              <mc:Fallback>
                <p:oleObj name="Equation" r:id="rId3" imgW="3454200" imgH="507960" progId="Equation.DSMT4">
                  <p:embed/>
                  <p:pic>
                    <p:nvPicPr>
                      <p:cNvPr id="11" name="Object 10">
                        <a:extLst>
                          <a:ext uri="{FF2B5EF4-FFF2-40B4-BE49-F238E27FC236}">
                            <a16:creationId xmlns:a16="http://schemas.microsoft.com/office/drawing/2014/main" id="{E255EE80-0A78-4EC0-9D5A-47052A741698}"/>
                          </a:ext>
                        </a:extLst>
                      </p:cNvPr>
                      <p:cNvPicPr>
                        <a:picLocks noChangeAspect="1" noChangeArrowheads="1"/>
                      </p:cNvPicPr>
                      <p:nvPr/>
                    </p:nvPicPr>
                    <p:blipFill>
                      <a:blip r:embed="rId4"/>
                      <a:srcRect/>
                      <a:stretch>
                        <a:fillRect/>
                      </a:stretch>
                    </p:blipFill>
                    <p:spPr bwMode="auto">
                      <a:xfrm>
                        <a:off x="388203" y="3274254"/>
                        <a:ext cx="4595813" cy="682625"/>
                      </a:xfrm>
                      <a:prstGeom prst="rect">
                        <a:avLst/>
                      </a:prstGeom>
                      <a:noFill/>
                    </p:spPr>
                  </p:pic>
                </p:oleObj>
              </mc:Fallback>
            </mc:AlternateContent>
          </a:graphicData>
        </a:graphic>
      </p:graphicFrame>
      <p:graphicFrame>
        <p:nvGraphicFramePr>
          <p:cNvPr id="13" name="Object 12">
            <a:extLst>
              <a:ext uri="{FF2B5EF4-FFF2-40B4-BE49-F238E27FC236}">
                <a16:creationId xmlns:a16="http://schemas.microsoft.com/office/drawing/2014/main" id="{06D0592F-E40D-489B-BA74-B4F4689FA949}"/>
              </a:ext>
            </a:extLst>
          </p:cNvPr>
          <p:cNvGraphicFramePr>
            <a:graphicFrameLocks noChangeAspect="1"/>
          </p:cNvGraphicFramePr>
          <p:nvPr>
            <p:extLst>
              <p:ext uri="{D42A27DB-BD31-4B8C-83A1-F6EECF244321}">
                <p14:modId xmlns:p14="http://schemas.microsoft.com/office/powerpoint/2010/main" val="2637913222"/>
              </p:ext>
            </p:extLst>
          </p:nvPr>
        </p:nvGraphicFramePr>
        <p:xfrm>
          <a:off x="377825" y="4695825"/>
          <a:ext cx="3030538" cy="1866900"/>
        </p:xfrm>
        <a:graphic>
          <a:graphicData uri="http://schemas.openxmlformats.org/presentationml/2006/ole">
            <mc:AlternateContent xmlns:mc="http://schemas.openxmlformats.org/markup-compatibility/2006">
              <mc:Choice xmlns:v="urn:schemas-microsoft-com:vml" Requires="v">
                <p:oleObj name="Equation" r:id="rId5" imgW="2336760" imgH="1422360" progId="Equation.DSMT4">
                  <p:embed/>
                </p:oleObj>
              </mc:Choice>
              <mc:Fallback>
                <p:oleObj name="Equation" r:id="rId5" imgW="2336760" imgH="1422360" progId="Equation.DSMT4">
                  <p:embed/>
                  <p:pic>
                    <p:nvPicPr>
                      <p:cNvPr id="13" name="Object 12">
                        <a:extLst>
                          <a:ext uri="{FF2B5EF4-FFF2-40B4-BE49-F238E27FC236}">
                            <a16:creationId xmlns:a16="http://schemas.microsoft.com/office/drawing/2014/main" id="{06D0592F-E40D-489B-BA74-B4F4689FA949}"/>
                          </a:ext>
                        </a:extLst>
                      </p:cNvPr>
                      <p:cNvPicPr>
                        <a:picLocks noChangeAspect="1" noChangeArrowheads="1"/>
                      </p:cNvPicPr>
                      <p:nvPr/>
                    </p:nvPicPr>
                    <p:blipFill>
                      <a:blip r:embed="rId6"/>
                      <a:srcRect/>
                      <a:stretch>
                        <a:fillRect/>
                      </a:stretch>
                    </p:blipFill>
                    <p:spPr bwMode="auto">
                      <a:xfrm>
                        <a:off x="377825" y="4695825"/>
                        <a:ext cx="3030538" cy="1866900"/>
                      </a:xfrm>
                      <a:prstGeom prst="rect">
                        <a:avLst/>
                      </a:prstGeom>
                      <a:noFill/>
                    </p:spPr>
                  </p:pic>
                </p:oleObj>
              </mc:Fallback>
            </mc:AlternateContent>
          </a:graphicData>
        </a:graphic>
      </p:graphicFrame>
      <p:graphicFrame>
        <p:nvGraphicFramePr>
          <p:cNvPr id="21" name="Object 20">
            <a:extLst>
              <a:ext uri="{FF2B5EF4-FFF2-40B4-BE49-F238E27FC236}">
                <a16:creationId xmlns:a16="http://schemas.microsoft.com/office/drawing/2014/main" id="{EC4748BF-EBBE-403D-9DAE-10A683507479}"/>
              </a:ext>
            </a:extLst>
          </p:cNvPr>
          <p:cNvGraphicFramePr>
            <a:graphicFrameLocks noChangeAspect="1"/>
          </p:cNvGraphicFramePr>
          <p:nvPr/>
        </p:nvGraphicFramePr>
        <p:xfrm>
          <a:off x="5575531" y="4788975"/>
          <a:ext cx="2058988" cy="1666875"/>
        </p:xfrm>
        <a:graphic>
          <a:graphicData uri="http://schemas.openxmlformats.org/presentationml/2006/ole">
            <mc:AlternateContent xmlns:mc="http://schemas.openxmlformats.org/markup-compatibility/2006">
              <mc:Choice xmlns:v="urn:schemas-microsoft-com:vml" Requires="v">
                <p:oleObj name="Equation" r:id="rId7" imgW="1587240" imgH="1269720" progId="Equation.DSMT4">
                  <p:embed/>
                </p:oleObj>
              </mc:Choice>
              <mc:Fallback>
                <p:oleObj name="Equation" r:id="rId7" imgW="1587240" imgH="1269720" progId="Equation.DSMT4">
                  <p:embed/>
                  <p:pic>
                    <p:nvPicPr>
                      <p:cNvPr id="21" name="Object 20">
                        <a:extLst>
                          <a:ext uri="{FF2B5EF4-FFF2-40B4-BE49-F238E27FC236}">
                            <a16:creationId xmlns:a16="http://schemas.microsoft.com/office/drawing/2014/main" id="{EC4748BF-EBBE-403D-9DAE-10A683507479}"/>
                          </a:ext>
                        </a:extLst>
                      </p:cNvPr>
                      <p:cNvPicPr>
                        <a:picLocks noChangeAspect="1" noChangeArrowheads="1"/>
                      </p:cNvPicPr>
                      <p:nvPr/>
                    </p:nvPicPr>
                    <p:blipFill>
                      <a:blip r:embed="rId8"/>
                      <a:srcRect/>
                      <a:stretch>
                        <a:fillRect/>
                      </a:stretch>
                    </p:blipFill>
                    <p:spPr bwMode="auto">
                      <a:xfrm>
                        <a:off x="5575531" y="4788975"/>
                        <a:ext cx="2058988" cy="1666875"/>
                      </a:xfrm>
                      <a:prstGeom prst="rect">
                        <a:avLst/>
                      </a:prstGeom>
                      <a:noFill/>
                    </p:spPr>
                  </p:pic>
                </p:oleObj>
              </mc:Fallback>
            </mc:AlternateContent>
          </a:graphicData>
        </a:graphic>
      </p:graphicFrame>
      <p:cxnSp>
        <p:nvCxnSpPr>
          <p:cNvPr id="22" name="Straight Arrow Connector 21">
            <a:extLst>
              <a:ext uri="{FF2B5EF4-FFF2-40B4-BE49-F238E27FC236}">
                <a16:creationId xmlns:a16="http://schemas.microsoft.com/office/drawing/2014/main" id="{F66DC980-1AEE-41C3-8A72-45979F795C9F}"/>
              </a:ext>
            </a:extLst>
          </p:cNvPr>
          <p:cNvCxnSpPr/>
          <p:nvPr/>
        </p:nvCxnSpPr>
        <p:spPr>
          <a:xfrm>
            <a:off x="3836709" y="5599523"/>
            <a:ext cx="1470582"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 name="TextBox 3">
            <a:extLst>
              <a:ext uri="{FF2B5EF4-FFF2-40B4-BE49-F238E27FC236}">
                <a16:creationId xmlns:a16="http://schemas.microsoft.com/office/drawing/2014/main" id="{FA41E14D-E0E9-4AED-9B42-002F16C3CD0B}"/>
              </a:ext>
            </a:extLst>
          </p:cNvPr>
          <p:cNvSpPr txBox="1"/>
          <p:nvPr/>
        </p:nvSpPr>
        <p:spPr>
          <a:xfrm>
            <a:off x="8308259" y="5463017"/>
            <a:ext cx="3673210" cy="954107"/>
          </a:xfrm>
          <a:prstGeom prst="rect">
            <a:avLst/>
          </a:prstGeom>
          <a:noFill/>
          <a:ln w="12700">
            <a:solidFill>
              <a:srgbClr val="00B050"/>
            </a:solidFill>
          </a:ln>
        </p:spPr>
        <p:txBody>
          <a:bodyPr wrap="square" rtlCol="0">
            <a:spAutoFit/>
          </a:bodyPr>
          <a:lstStyle/>
          <a:p>
            <a:r>
              <a:rPr lang="en-US" sz="1400"/>
              <a:t>T-guy says that we must consider b &lt; ℓ for system to be QxD.  This wouldn’t change the upper bound integrand, but would change the lower bound integrand to the upper bound one.</a:t>
            </a:r>
            <a:endParaRPr lang="en-US"/>
          </a:p>
        </p:txBody>
      </p:sp>
    </p:spTree>
    <p:extLst>
      <p:ext uri="{BB962C8B-B14F-4D97-AF65-F5344CB8AC3E}">
        <p14:creationId xmlns:p14="http://schemas.microsoft.com/office/powerpoint/2010/main" val="41211172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7C675F6-9770-4C04-AC09-833D90C3E673}"/>
              </a:ext>
            </a:extLst>
          </p:cNvPr>
          <p:cNvSpPr txBox="1"/>
          <p:nvPr/>
        </p:nvSpPr>
        <p:spPr>
          <a:xfrm>
            <a:off x="230121" y="893750"/>
            <a:ext cx="11855042" cy="954107"/>
          </a:xfrm>
          <a:prstGeom prst="rect">
            <a:avLst/>
          </a:prstGeom>
          <a:noFill/>
        </p:spPr>
        <p:txBody>
          <a:bodyPr wrap="square" rtlCol="0">
            <a:spAutoFit/>
          </a:bodyPr>
          <a:lstStyle/>
          <a:p>
            <a:r>
              <a:rPr lang="en-US" sz="1400"/>
              <a:t>We can try to incorporate the effects of impurities on the eigenstates and energy spectrum, etc., at least for free particles (because that’s all we’ll worry about).  Note that the concept of impurity is generalizable to many kinds of disorder – random impurity strengths, locations, holes, etc.  Alloys and glassy structures manifest the extreme disorder limit.  Let’s consider the following Hamiltonian, which includes the electrons against the crystal field background, as well as the disorder potential.  The last two terms are the e-e interaction and the ion-ion interaction, which we’ll treat as just jelly interactions – and so ignorable constants.</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6">
            <a:extLst>
              <a:ext uri="{FF2B5EF4-FFF2-40B4-BE49-F238E27FC236}">
                <a16:creationId xmlns:a16="http://schemas.microsoft.com/office/drawing/2014/main" id="{5100160F-9493-4CE0-B845-BD6B24F4061E}"/>
              </a:ext>
            </a:extLst>
          </p:cNvPr>
          <p:cNvSpPr/>
          <p:nvPr/>
        </p:nvSpPr>
        <p:spPr>
          <a:xfrm>
            <a:off x="277518" y="3710215"/>
            <a:ext cx="11487133" cy="523220"/>
          </a:xfrm>
          <a:prstGeom prst="rect">
            <a:avLst/>
          </a:prstGeom>
        </p:spPr>
        <p:txBody>
          <a:bodyPr wrap="square">
            <a:spAutoFit/>
          </a:bodyPr>
          <a:lstStyle/>
          <a:p>
            <a:r>
              <a:rPr lang="en-US" sz="1400"/>
              <a:t>Instead of considering any particular impurity distribution, we’ll average over all possible positions, as its easier to get exact results this way.  There are two common ways to do this.  The first is to do a direct impurity average assuming some probability distribution function for the positions of the impurities:</a:t>
            </a:r>
          </a:p>
        </p:txBody>
      </p:sp>
      <p:graphicFrame>
        <p:nvGraphicFramePr>
          <p:cNvPr id="14" name="Object 13">
            <a:extLst>
              <a:ext uri="{FF2B5EF4-FFF2-40B4-BE49-F238E27FC236}">
                <a16:creationId xmlns:a16="http://schemas.microsoft.com/office/drawing/2014/main" id="{3D3FBE05-35C6-49AA-8E97-D3ED3FB97175}"/>
              </a:ext>
            </a:extLst>
          </p:cNvPr>
          <p:cNvGraphicFramePr>
            <a:graphicFrameLocks noChangeAspect="1"/>
          </p:cNvGraphicFramePr>
          <p:nvPr>
            <p:extLst>
              <p:ext uri="{D42A27DB-BD31-4B8C-83A1-F6EECF244321}">
                <p14:modId xmlns:p14="http://schemas.microsoft.com/office/powerpoint/2010/main" val="3663431956"/>
              </p:ext>
            </p:extLst>
          </p:nvPr>
        </p:nvGraphicFramePr>
        <p:xfrm>
          <a:off x="320675" y="3048000"/>
          <a:ext cx="5994400" cy="557213"/>
        </p:xfrm>
        <a:graphic>
          <a:graphicData uri="http://schemas.openxmlformats.org/presentationml/2006/ole">
            <mc:AlternateContent xmlns:mc="http://schemas.openxmlformats.org/markup-compatibility/2006">
              <mc:Choice xmlns:v="urn:schemas-microsoft-com:vml" Requires="v">
                <p:oleObj name="Equation" r:id="rId3" imgW="4584600" imgH="431640" progId="Equation.DSMT4">
                  <p:embed/>
                </p:oleObj>
              </mc:Choice>
              <mc:Fallback>
                <p:oleObj name="Equation" r:id="rId3" imgW="4584600" imgH="431640" progId="Equation.DSMT4">
                  <p:embed/>
                  <p:pic>
                    <p:nvPicPr>
                      <p:cNvPr id="14" name="Object 13">
                        <a:extLst>
                          <a:ext uri="{FF2B5EF4-FFF2-40B4-BE49-F238E27FC236}">
                            <a16:creationId xmlns:a16="http://schemas.microsoft.com/office/drawing/2014/main" id="{3D3FBE05-35C6-49AA-8E97-D3ED3FB97175}"/>
                          </a:ext>
                        </a:extLst>
                      </p:cNvPr>
                      <p:cNvPicPr>
                        <a:picLocks noChangeAspect="1" noChangeArrowheads="1"/>
                      </p:cNvPicPr>
                      <p:nvPr/>
                    </p:nvPicPr>
                    <p:blipFill>
                      <a:blip r:embed="rId4"/>
                      <a:srcRect/>
                      <a:stretch>
                        <a:fillRect/>
                      </a:stretch>
                    </p:blipFill>
                    <p:spPr bwMode="auto">
                      <a:xfrm>
                        <a:off x="320675" y="3048000"/>
                        <a:ext cx="5994400" cy="557213"/>
                      </a:xfrm>
                      <a:prstGeom prst="rect">
                        <a:avLst/>
                      </a:prstGeom>
                      <a:solidFill>
                        <a:srgbClr val="CCFFCC"/>
                      </a:solidFill>
                    </p:spPr>
                  </p:pic>
                </p:oleObj>
              </mc:Fallback>
            </mc:AlternateContent>
          </a:graphicData>
        </a:graphic>
      </p:graphicFrame>
      <p:graphicFrame>
        <p:nvGraphicFramePr>
          <p:cNvPr id="22" name="Object 21">
            <a:extLst>
              <a:ext uri="{FF2B5EF4-FFF2-40B4-BE49-F238E27FC236}">
                <a16:creationId xmlns:a16="http://schemas.microsoft.com/office/drawing/2014/main" id="{F7889411-5778-41DE-A09F-0A326C6D7102}"/>
              </a:ext>
            </a:extLst>
          </p:cNvPr>
          <p:cNvGraphicFramePr>
            <a:graphicFrameLocks noChangeAspect="1"/>
          </p:cNvGraphicFramePr>
          <p:nvPr>
            <p:extLst>
              <p:ext uri="{D42A27DB-BD31-4B8C-83A1-F6EECF244321}">
                <p14:modId xmlns:p14="http://schemas.microsoft.com/office/powerpoint/2010/main" val="350826144"/>
              </p:ext>
            </p:extLst>
          </p:nvPr>
        </p:nvGraphicFramePr>
        <p:xfrm>
          <a:off x="320675" y="4416825"/>
          <a:ext cx="4378325" cy="654050"/>
        </p:xfrm>
        <a:graphic>
          <a:graphicData uri="http://schemas.openxmlformats.org/presentationml/2006/ole">
            <mc:AlternateContent xmlns:mc="http://schemas.openxmlformats.org/markup-compatibility/2006">
              <mc:Choice xmlns:v="urn:schemas-microsoft-com:vml" Requires="v">
                <p:oleObj name="Equation" r:id="rId5" imgW="3657600" imgH="545760" progId="Equation.DSMT4">
                  <p:embed/>
                </p:oleObj>
              </mc:Choice>
              <mc:Fallback>
                <p:oleObj name="Equation" r:id="rId5" imgW="3657600" imgH="545760" progId="Equation.DSMT4">
                  <p:embed/>
                  <p:pic>
                    <p:nvPicPr>
                      <p:cNvPr id="22" name="Object 21">
                        <a:extLst>
                          <a:ext uri="{FF2B5EF4-FFF2-40B4-BE49-F238E27FC236}">
                            <a16:creationId xmlns:a16="http://schemas.microsoft.com/office/drawing/2014/main" id="{F7889411-5778-41DE-A09F-0A326C6D7102}"/>
                          </a:ext>
                        </a:extLst>
                      </p:cNvPr>
                      <p:cNvPicPr>
                        <a:picLocks noChangeAspect="1" noChangeArrowheads="1"/>
                      </p:cNvPicPr>
                      <p:nvPr/>
                    </p:nvPicPr>
                    <p:blipFill>
                      <a:blip r:embed="rId6"/>
                      <a:srcRect/>
                      <a:stretch>
                        <a:fillRect/>
                      </a:stretch>
                    </p:blipFill>
                    <p:spPr bwMode="auto">
                      <a:xfrm>
                        <a:off x="320675" y="4416825"/>
                        <a:ext cx="4378325" cy="654050"/>
                      </a:xfrm>
                      <a:prstGeom prst="rect">
                        <a:avLst/>
                      </a:prstGeom>
                      <a:noFill/>
                    </p:spPr>
                  </p:pic>
                </p:oleObj>
              </mc:Fallback>
            </mc:AlternateContent>
          </a:graphicData>
        </a:graphic>
      </p:graphicFrame>
      <p:sp>
        <p:nvSpPr>
          <p:cNvPr id="23" name="TextBox 22">
            <a:extLst>
              <a:ext uri="{FF2B5EF4-FFF2-40B4-BE49-F238E27FC236}">
                <a16:creationId xmlns:a16="http://schemas.microsoft.com/office/drawing/2014/main" id="{1E767DF7-DF66-4378-82FF-011496BD1177}"/>
              </a:ext>
            </a:extLst>
          </p:cNvPr>
          <p:cNvSpPr txBox="1"/>
          <p:nvPr/>
        </p:nvSpPr>
        <p:spPr>
          <a:xfrm>
            <a:off x="230121" y="5244440"/>
            <a:ext cx="6736287" cy="738664"/>
          </a:xfrm>
          <a:prstGeom prst="rect">
            <a:avLst/>
          </a:prstGeom>
          <a:noFill/>
        </p:spPr>
        <p:txBody>
          <a:bodyPr wrap="square" rtlCol="0">
            <a:spAutoFit/>
          </a:bodyPr>
          <a:lstStyle/>
          <a:p>
            <a:r>
              <a:rPr lang="en-US" sz="1400"/>
              <a:t>Typically we presume P(R</a:t>
            </a:r>
            <a:r>
              <a:rPr lang="en-US" sz="1400" baseline="-25000"/>
              <a:t>1</a:t>
            </a:r>
            <a:r>
              <a:rPr lang="en-US" sz="1400"/>
              <a:t>,R</a:t>
            </a:r>
            <a:r>
              <a:rPr lang="en-US" sz="1400" baseline="-25000"/>
              <a:t>2</a:t>
            </a:r>
            <a:r>
              <a:rPr lang="en-US" sz="1400"/>
              <a:t>,…,R</a:t>
            </a:r>
            <a:r>
              <a:rPr lang="en-US" sz="1400" baseline="-25000"/>
              <a:t>ni</a:t>
            </a:r>
            <a:r>
              <a:rPr lang="en-US" sz="1400"/>
              <a:t>) is uniform and so equals 1/V</a:t>
            </a:r>
            <a:r>
              <a:rPr lang="en-US" sz="1400" baseline="30000"/>
              <a:t>Ni</a:t>
            </a:r>
            <a:r>
              <a:rPr lang="en-US" sz="1400"/>
              <a:t>.  Another way to do it is to assume V</a:t>
            </a:r>
            <a:r>
              <a:rPr lang="en-US" sz="1400" baseline="-25000"/>
              <a:t>1i</a:t>
            </a:r>
            <a:r>
              <a:rPr lang="en-US" sz="1400"/>
              <a:t> is a white noise variable, with the typical statistics.  Models which generalize the δ correlator to some function K(r,r’) are called long range models.  </a:t>
            </a:r>
          </a:p>
        </p:txBody>
      </p:sp>
      <p:graphicFrame>
        <p:nvGraphicFramePr>
          <p:cNvPr id="25" name="Object 24">
            <a:extLst>
              <a:ext uri="{FF2B5EF4-FFF2-40B4-BE49-F238E27FC236}">
                <a16:creationId xmlns:a16="http://schemas.microsoft.com/office/drawing/2014/main" id="{814FBA79-287C-40B5-8257-73DA2128EEBF}"/>
              </a:ext>
            </a:extLst>
          </p:cNvPr>
          <p:cNvGraphicFramePr>
            <a:graphicFrameLocks noChangeAspect="1"/>
          </p:cNvGraphicFramePr>
          <p:nvPr>
            <p:extLst>
              <p:ext uri="{D42A27DB-BD31-4B8C-83A1-F6EECF244321}">
                <p14:modId xmlns:p14="http://schemas.microsoft.com/office/powerpoint/2010/main" val="866363359"/>
              </p:ext>
            </p:extLst>
          </p:nvPr>
        </p:nvGraphicFramePr>
        <p:xfrm>
          <a:off x="277380" y="6083025"/>
          <a:ext cx="3217863" cy="538163"/>
        </p:xfrm>
        <a:graphic>
          <a:graphicData uri="http://schemas.openxmlformats.org/presentationml/2006/ole">
            <mc:AlternateContent xmlns:mc="http://schemas.openxmlformats.org/markup-compatibility/2006">
              <mc:Choice xmlns:v="urn:schemas-microsoft-com:vml" Requires="v">
                <p:oleObj name="Equation" r:id="rId7" imgW="2387520" imgH="393480" progId="Equation.DSMT4">
                  <p:embed/>
                </p:oleObj>
              </mc:Choice>
              <mc:Fallback>
                <p:oleObj name="Equation" r:id="rId7" imgW="2387520" imgH="393480" progId="Equation.DSMT4">
                  <p:embed/>
                  <p:pic>
                    <p:nvPicPr>
                      <p:cNvPr id="25" name="Object 24">
                        <a:extLst>
                          <a:ext uri="{FF2B5EF4-FFF2-40B4-BE49-F238E27FC236}">
                            <a16:creationId xmlns:a16="http://schemas.microsoft.com/office/drawing/2014/main" id="{814FBA79-287C-40B5-8257-73DA2128EEBF}"/>
                          </a:ext>
                        </a:extLst>
                      </p:cNvPr>
                      <p:cNvPicPr>
                        <a:picLocks noChangeAspect="1" noChangeArrowheads="1"/>
                      </p:cNvPicPr>
                      <p:nvPr/>
                    </p:nvPicPr>
                    <p:blipFill>
                      <a:blip r:embed="rId8"/>
                      <a:srcRect/>
                      <a:stretch>
                        <a:fillRect/>
                      </a:stretch>
                    </p:blipFill>
                    <p:spPr bwMode="auto">
                      <a:xfrm>
                        <a:off x="277380" y="6083025"/>
                        <a:ext cx="3217863" cy="538163"/>
                      </a:xfrm>
                      <a:prstGeom prst="rect">
                        <a:avLst/>
                      </a:prstGeom>
                      <a:noFill/>
                    </p:spPr>
                  </p:pic>
                </p:oleObj>
              </mc:Fallback>
            </mc:AlternateContent>
          </a:graphicData>
        </a:graphic>
      </p:graphicFrame>
      <p:sp>
        <p:nvSpPr>
          <p:cNvPr id="3" name="TextBox 2">
            <a:extLst>
              <a:ext uri="{FF2B5EF4-FFF2-40B4-BE49-F238E27FC236}">
                <a16:creationId xmlns:a16="http://schemas.microsoft.com/office/drawing/2014/main" id="{2D6468E6-52E2-46FB-A144-E8A48A193DC4}"/>
              </a:ext>
            </a:extLst>
          </p:cNvPr>
          <p:cNvSpPr txBox="1"/>
          <p:nvPr/>
        </p:nvSpPr>
        <p:spPr>
          <a:xfrm>
            <a:off x="7622385" y="5919313"/>
            <a:ext cx="4339494" cy="738664"/>
          </a:xfrm>
          <a:prstGeom prst="rect">
            <a:avLst/>
          </a:prstGeom>
          <a:noFill/>
          <a:ln>
            <a:solidFill>
              <a:schemeClr val="accent1"/>
            </a:solidFill>
          </a:ln>
        </p:spPr>
        <p:txBody>
          <a:bodyPr wrap="square" rtlCol="0">
            <a:spAutoFit/>
          </a:bodyPr>
          <a:lstStyle/>
          <a:p>
            <a:r>
              <a:rPr lang="en-US" sz="1400"/>
              <a:t>Experimentally, we may mimic different impurity arrangements by varying E</a:t>
            </a:r>
            <a:r>
              <a:rPr lang="en-US" sz="1400" baseline="-25000"/>
              <a:t>F</a:t>
            </a:r>
            <a:r>
              <a:rPr lang="en-US" sz="1400"/>
              <a:t> (gate voltage?), or B, etc.  This is called the </a:t>
            </a:r>
            <a:r>
              <a:rPr lang="en-US" sz="1400" b="1"/>
              <a:t>ergodic hypothesis</a:t>
            </a:r>
            <a:r>
              <a:rPr lang="en-US" sz="1400"/>
              <a:t>.</a:t>
            </a:r>
            <a:endParaRPr lang="en-US" sz="1600"/>
          </a:p>
        </p:txBody>
      </p:sp>
      <p:sp>
        <p:nvSpPr>
          <p:cNvPr id="6" name="Freeform: Shape 5">
            <a:extLst>
              <a:ext uri="{FF2B5EF4-FFF2-40B4-BE49-F238E27FC236}">
                <a16:creationId xmlns:a16="http://schemas.microsoft.com/office/drawing/2014/main" id="{48D11C9C-8A49-4F3D-BC8F-DE7E1C2A10E4}"/>
              </a:ext>
            </a:extLst>
          </p:cNvPr>
          <p:cNvSpPr/>
          <p:nvPr/>
        </p:nvSpPr>
        <p:spPr>
          <a:xfrm>
            <a:off x="3823232" y="6316926"/>
            <a:ext cx="609600" cy="100512"/>
          </a:xfrm>
          <a:custGeom>
            <a:avLst/>
            <a:gdLst>
              <a:gd name="connsiteX0" fmla="*/ 0 w 609600"/>
              <a:gd name="connsiteY0" fmla="*/ 86605 h 100512"/>
              <a:gd name="connsiteX1" fmla="*/ 285750 w 609600"/>
              <a:gd name="connsiteY1" fmla="*/ 86605 h 100512"/>
              <a:gd name="connsiteX2" fmla="*/ 342900 w 609600"/>
              <a:gd name="connsiteY2" fmla="*/ 38980 h 100512"/>
              <a:gd name="connsiteX3" fmla="*/ 419100 w 609600"/>
              <a:gd name="connsiteY3" fmla="*/ 19930 h 100512"/>
              <a:gd name="connsiteX4" fmla="*/ 514350 w 609600"/>
              <a:gd name="connsiteY4" fmla="*/ 880 h 100512"/>
              <a:gd name="connsiteX5" fmla="*/ 609600 w 609600"/>
              <a:gd name="connsiteY5" fmla="*/ 880 h 100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 h="100512">
                <a:moveTo>
                  <a:pt x="0" y="86605"/>
                </a:moveTo>
                <a:cubicBezTo>
                  <a:pt x="118380" y="103516"/>
                  <a:pt x="111491" y="106712"/>
                  <a:pt x="285750" y="86605"/>
                </a:cubicBezTo>
                <a:cubicBezTo>
                  <a:pt x="304593" y="84431"/>
                  <a:pt x="330871" y="47000"/>
                  <a:pt x="342900" y="38980"/>
                </a:cubicBezTo>
                <a:cubicBezTo>
                  <a:pt x="355665" y="30470"/>
                  <a:pt x="411887" y="21533"/>
                  <a:pt x="419100" y="19930"/>
                </a:cubicBezTo>
                <a:cubicBezTo>
                  <a:pt x="454848" y="11986"/>
                  <a:pt x="475398" y="3315"/>
                  <a:pt x="514350" y="880"/>
                </a:cubicBezTo>
                <a:cubicBezTo>
                  <a:pt x="546038" y="-1101"/>
                  <a:pt x="577850" y="880"/>
                  <a:pt x="609600" y="880"/>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6" name="Object 15">
            <a:extLst>
              <a:ext uri="{FF2B5EF4-FFF2-40B4-BE49-F238E27FC236}">
                <a16:creationId xmlns:a16="http://schemas.microsoft.com/office/drawing/2014/main" id="{A1D8130E-C23C-4189-9E9A-65A2E437B4C0}"/>
              </a:ext>
            </a:extLst>
          </p:cNvPr>
          <p:cNvGraphicFramePr>
            <a:graphicFrameLocks noChangeAspect="1"/>
          </p:cNvGraphicFramePr>
          <p:nvPr>
            <p:extLst>
              <p:ext uri="{D42A27DB-BD31-4B8C-83A1-F6EECF244321}">
                <p14:modId xmlns:p14="http://schemas.microsoft.com/office/powerpoint/2010/main" val="3704704666"/>
              </p:ext>
            </p:extLst>
          </p:nvPr>
        </p:nvGraphicFramePr>
        <p:xfrm>
          <a:off x="4667250" y="6073775"/>
          <a:ext cx="2070100" cy="687388"/>
        </p:xfrm>
        <a:graphic>
          <a:graphicData uri="http://schemas.openxmlformats.org/presentationml/2006/ole">
            <mc:AlternateContent xmlns:mc="http://schemas.openxmlformats.org/markup-compatibility/2006">
              <mc:Choice xmlns:v="urn:schemas-microsoft-com:vml" Requires="v">
                <p:oleObj name="Equation" r:id="rId9" imgW="1549080" imgH="507960" progId="Equation.DSMT4">
                  <p:embed/>
                </p:oleObj>
              </mc:Choice>
              <mc:Fallback>
                <p:oleObj name="Equation" r:id="rId9" imgW="1549080" imgH="507960" progId="Equation.DSMT4">
                  <p:embed/>
                  <p:pic>
                    <p:nvPicPr>
                      <p:cNvPr id="16" name="Object 15">
                        <a:extLst>
                          <a:ext uri="{FF2B5EF4-FFF2-40B4-BE49-F238E27FC236}">
                            <a16:creationId xmlns:a16="http://schemas.microsoft.com/office/drawing/2014/main" id="{A1D8130E-C23C-4189-9E9A-65A2E437B4C0}"/>
                          </a:ext>
                        </a:extLst>
                      </p:cNvPr>
                      <p:cNvPicPr>
                        <a:picLocks noChangeAspect="1" noChangeArrowheads="1"/>
                      </p:cNvPicPr>
                      <p:nvPr/>
                    </p:nvPicPr>
                    <p:blipFill>
                      <a:blip r:embed="rId10"/>
                      <a:srcRect/>
                      <a:stretch>
                        <a:fillRect/>
                      </a:stretch>
                    </p:blipFill>
                    <p:spPr bwMode="auto">
                      <a:xfrm>
                        <a:off x="4667250" y="6073775"/>
                        <a:ext cx="2070100" cy="687388"/>
                      </a:xfrm>
                      <a:prstGeom prst="rect">
                        <a:avLst/>
                      </a:prstGeom>
                      <a:noFill/>
                    </p:spPr>
                  </p:pic>
                </p:oleObj>
              </mc:Fallback>
            </mc:AlternateContent>
          </a:graphicData>
        </a:graphic>
      </p:graphicFrame>
      <p:sp>
        <p:nvSpPr>
          <p:cNvPr id="19" name="Title 1">
            <a:extLst>
              <a:ext uri="{FF2B5EF4-FFF2-40B4-BE49-F238E27FC236}">
                <a16:creationId xmlns:a16="http://schemas.microsoft.com/office/drawing/2014/main" id="{63095158-8097-4C6D-8681-19DD825190CE}"/>
              </a:ext>
            </a:extLst>
          </p:cNvPr>
          <p:cNvSpPr txBox="1">
            <a:spLocks/>
          </p:cNvSpPr>
          <p:nvPr/>
        </p:nvSpPr>
        <p:spPr>
          <a:xfrm>
            <a:off x="2061328" y="200023"/>
            <a:ext cx="7092099" cy="62159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3600" b="1" u="sng">
                <a:latin typeface="+mn-lt"/>
              </a:rPr>
              <a:t>Electron-Impurity Interaction</a:t>
            </a:r>
            <a:endParaRPr lang="en-US" b="1" u="sng">
              <a:latin typeface="+mn-lt"/>
            </a:endParaRPr>
          </a:p>
        </p:txBody>
      </p:sp>
      <p:graphicFrame>
        <p:nvGraphicFramePr>
          <p:cNvPr id="9" name="Object 8">
            <a:extLst>
              <a:ext uri="{FF2B5EF4-FFF2-40B4-BE49-F238E27FC236}">
                <a16:creationId xmlns:a16="http://schemas.microsoft.com/office/drawing/2014/main" id="{F12135B1-5368-4F90-BF5D-5BE062E71C1C}"/>
              </a:ext>
            </a:extLst>
          </p:cNvPr>
          <p:cNvGraphicFramePr>
            <a:graphicFrameLocks noChangeAspect="1"/>
          </p:cNvGraphicFramePr>
          <p:nvPr>
            <p:extLst>
              <p:ext uri="{D42A27DB-BD31-4B8C-83A1-F6EECF244321}">
                <p14:modId xmlns:p14="http://schemas.microsoft.com/office/powerpoint/2010/main" val="1487009454"/>
              </p:ext>
            </p:extLst>
          </p:nvPr>
        </p:nvGraphicFramePr>
        <p:xfrm>
          <a:off x="320675" y="1894901"/>
          <a:ext cx="7584944" cy="601467"/>
        </p:xfrm>
        <a:graphic>
          <a:graphicData uri="http://schemas.openxmlformats.org/presentationml/2006/ole">
            <mc:AlternateContent xmlns:mc="http://schemas.openxmlformats.org/markup-compatibility/2006">
              <mc:Choice xmlns:v="urn:schemas-microsoft-com:vml" Requires="v">
                <p:oleObj name="Equation" r:id="rId11" imgW="6210300" imgH="482600" progId="Equation.DSMT4">
                  <p:embed/>
                </p:oleObj>
              </mc:Choice>
              <mc:Fallback>
                <p:oleObj name="Equation" r:id="rId11" imgW="6210300" imgH="482600" progId="Equation.DSMT4">
                  <p:embed/>
                  <p:pic>
                    <p:nvPicPr>
                      <p:cNvPr id="0" name="Object 26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20675" y="1894901"/>
                        <a:ext cx="7584944" cy="601467"/>
                      </a:xfrm>
                      <a:prstGeom prst="rect">
                        <a:avLst/>
                      </a:prstGeom>
                      <a:noFill/>
                    </p:spPr>
                  </p:pic>
                </p:oleObj>
              </mc:Fallback>
            </mc:AlternateContent>
          </a:graphicData>
        </a:graphic>
      </p:graphicFrame>
      <p:sp>
        <p:nvSpPr>
          <p:cNvPr id="21" name="Rectangle 20">
            <a:extLst>
              <a:ext uri="{FF2B5EF4-FFF2-40B4-BE49-F238E27FC236}">
                <a16:creationId xmlns:a16="http://schemas.microsoft.com/office/drawing/2014/main" id="{7849F66A-07E1-4D1B-ADA2-FB6D5A7C97C9}"/>
              </a:ext>
            </a:extLst>
          </p:cNvPr>
          <p:cNvSpPr/>
          <p:nvPr/>
        </p:nvSpPr>
        <p:spPr>
          <a:xfrm>
            <a:off x="277517" y="2573715"/>
            <a:ext cx="11487133" cy="307777"/>
          </a:xfrm>
          <a:prstGeom prst="rect">
            <a:avLst/>
          </a:prstGeom>
        </p:spPr>
        <p:txBody>
          <a:bodyPr wrap="square">
            <a:spAutoFit/>
          </a:bodyPr>
          <a:lstStyle/>
          <a:p>
            <a:r>
              <a:rPr lang="en-US" sz="1400"/>
              <a:t>I’ll presume the crystal field just renormalizes the mass.  Then the second quantized version is:</a:t>
            </a:r>
          </a:p>
        </p:txBody>
      </p:sp>
    </p:spTree>
    <p:extLst>
      <p:ext uri="{BB962C8B-B14F-4D97-AF65-F5344CB8AC3E}">
        <p14:creationId xmlns:p14="http://schemas.microsoft.com/office/powerpoint/2010/main" val="14309130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612037" y="203481"/>
            <a:ext cx="4967926" cy="621596"/>
          </a:xfrm>
        </p:spPr>
        <p:txBody>
          <a:bodyPr>
            <a:noAutofit/>
          </a:bodyPr>
          <a:lstStyle/>
          <a:p>
            <a:r>
              <a:rPr lang="en-US" sz="3600" b="1" u="sng">
                <a:latin typeface="+mn-lt"/>
              </a:rPr>
              <a:t>Diffusion (Semiclassical)</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7" name="TextBox 26">
            <a:extLst>
              <a:ext uri="{FF2B5EF4-FFF2-40B4-BE49-F238E27FC236}">
                <a16:creationId xmlns:a16="http://schemas.microsoft.com/office/drawing/2014/main" id="{97C09D1E-D813-4B92-A509-5C388038C49A}"/>
              </a:ext>
            </a:extLst>
          </p:cNvPr>
          <p:cNvSpPr txBox="1"/>
          <p:nvPr/>
        </p:nvSpPr>
        <p:spPr>
          <a:xfrm>
            <a:off x="304526" y="1095060"/>
            <a:ext cx="10753115" cy="523220"/>
          </a:xfrm>
          <a:prstGeom prst="rect">
            <a:avLst/>
          </a:prstGeom>
          <a:noFill/>
        </p:spPr>
        <p:txBody>
          <a:bodyPr wrap="square" rtlCol="0">
            <a:spAutoFit/>
          </a:bodyPr>
          <a:lstStyle/>
          <a:p>
            <a:r>
              <a:rPr lang="en-US" sz="1400"/>
              <a:t>This means that more than random diffusion is behind the propagation process.  And we could write the time development of such a particle as something like the following -- the a(r) term models tendency to collapse to the center (starting point).</a:t>
            </a:r>
          </a:p>
        </p:txBody>
      </p:sp>
      <p:graphicFrame>
        <p:nvGraphicFramePr>
          <p:cNvPr id="9" name="Object 8">
            <a:extLst>
              <a:ext uri="{FF2B5EF4-FFF2-40B4-BE49-F238E27FC236}">
                <a16:creationId xmlns:a16="http://schemas.microsoft.com/office/drawing/2014/main" id="{D3037586-B3B1-4722-9956-864055FA6625}"/>
              </a:ext>
            </a:extLst>
          </p:cNvPr>
          <p:cNvGraphicFramePr>
            <a:graphicFrameLocks noChangeAspect="1"/>
          </p:cNvGraphicFramePr>
          <p:nvPr/>
        </p:nvGraphicFramePr>
        <p:xfrm>
          <a:off x="407889" y="1988996"/>
          <a:ext cx="1854543" cy="288906"/>
        </p:xfrm>
        <a:graphic>
          <a:graphicData uri="http://schemas.openxmlformats.org/presentationml/2006/ole">
            <mc:AlternateContent xmlns:mc="http://schemas.openxmlformats.org/markup-compatibility/2006">
              <mc:Choice xmlns:v="urn:schemas-microsoft-com:vml" Requires="v">
                <p:oleObj name="Equation" r:id="rId3" imgW="1384200" imgH="215640" progId="Equation.DSMT4">
                  <p:embed/>
                </p:oleObj>
              </mc:Choice>
              <mc:Fallback>
                <p:oleObj name="Equation" r:id="rId3" imgW="1384200" imgH="215640" progId="Equation.DSMT4">
                  <p:embed/>
                  <p:pic>
                    <p:nvPicPr>
                      <p:cNvPr id="9" name="Object 8">
                        <a:extLst>
                          <a:ext uri="{FF2B5EF4-FFF2-40B4-BE49-F238E27FC236}">
                            <a16:creationId xmlns:a16="http://schemas.microsoft.com/office/drawing/2014/main" id="{D3037586-B3B1-4722-9956-864055FA6625}"/>
                          </a:ext>
                        </a:extLst>
                      </p:cNvPr>
                      <p:cNvPicPr/>
                      <p:nvPr/>
                    </p:nvPicPr>
                    <p:blipFill>
                      <a:blip r:embed="rId4"/>
                      <a:stretch>
                        <a:fillRect/>
                      </a:stretch>
                    </p:blipFill>
                    <p:spPr>
                      <a:xfrm>
                        <a:off x="407889" y="1988996"/>
                        <a:ext cx="1854543" cy="288906"/>
                      </a:xfrm>
                      <a:prstGeom prst="rect">
                        <a:avLst/>
                      </a:prstGeom>
                    </p:spPr>
                  </p:pic>
                </p:oleObj>
              </mc:Fallback>
            </mc:AlternateContent>
          </a:graphicData>
        </a:graphic>
      </p:graphicFrame>
      <p:sp>
        <p:nvSpPr>
          <p:cNvPr id="29" name="TextBox 28">
            <a:extLst>
              <a:ext uri="{FF2B5EF4-FFF2-40B4-BE49-F238E27FC236}">
                <a16:creationId xmlns:a16="http://schemas.microsoft.com/office/drawing/2014/main" id="{7E5BFF2A-CC41-4093-B9A3-09B479BD5548}"/>
              </a:ext>
            </a:extLst>
          </p:cNvPr>
          <p:cNvSpPr txBox="1"/>
          <p:nvPr/>
        </p:nvSpPr>
        <p:spPr>
          <a:xfrm>
            <a:off x="304526" y="2402397"/>
            <a:ext cx="10837956" cy="738664"/>
          </a:xfrm>
          <a:prstGeom prst="rect">
            <a:avLst/>
          </a:prstGeom>
          <a:noFill/>
        </p:spPr>
        <p:txBody>
          <a:bodyPr wrap="square" rtlCol="0">
            <a:spAutoFit/>
          </a:bodyPr>
          <a:lstStyle/>
          <a:p>
            <a:r>
              <a:rPr lang="en-US" sz="1400"/>
              <a:t>Turns out this will be enough to localize the particle in 1,2 dimensions, i.e., cause the particle to approach a stable probability distribution in the long time limit.  What about 3 dimensions?  A SDE could model classical localization (percolation), and I think that similar results have been determined, but quantum particles seem to localize more easily because of this P(r,r,t) phenomenon, even though they have the ability to tunnel.  </a:t>
            </a:r>
          </a:p>
        </p:txBody>
      </p:sp>
    </p:spTree>
    <p:extLst>
      <p:ext uri="{BB962C8B-B14F-4D97-AF65-F5344CB8AC3E}">
        <p14:creationId xmlns:p14="http://schemas.microsoft.com/office/powerpoint/2010/main" val="121956934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6" name="Object 15">
            <a:extLst>
              <a:ext uri="{FF2B5EF4-FFF2-40B4-BE49-F238E27FC236}">
                <a16:creationId xmlns:a16="http://schemas.microsoft.com/office/drawing/2014/main" id="{5CFFDF94-16E9-4A8C-820F-1FABAC7F282D}"/>
              </a:ext>
            </a:extLst>
          </p:cNvPr>
          <p:cNvGraphicFramePr>
            <a:graphicFrameLocks noChangeAspect="1"/>
          </p:cNvGraphicFramePr>
          <p:nvPr>
            <p:extLst>
              <p:ext uri="{D42A27DB-BD31-4B8C-83A1-F6EECF244321}">
                <p14:modId xmlns:p14="http://schemas.microsoft.com/office/powerpoint/2010/main" val="2904503196"/>
              </p:ext>
            </p:extLst>
          </p:nvPr>
        </p:nvGraphicFramePr>
        <p:xfrm>
          <a:off x="463059" y="1795312"/>
          <a:ext cx="5965825" cy="1130300"/>
        </p:xfrm>
        <a:graphic>
          <a:graphicData uri="http://schemas.openxmlformats.org/presentationml/2006/ole">
            <mc:AlternateContent xmlns:mc="http://schemas.openxmlformats.org/markup-compatibility/2006">
              <mc:Choice xmlns:v="urn:schemas-microsoft-com:vml" Requires="v">
                <p:oleObj name="Equation" r:id="rId3" imgW="4559040" imgH="863280" progId="Equation.DSMT4">
                  <p:embed/>
                </p:oleObj>
              </mc:Choice>
              <mc:Fallback>
                <p:oleObj name="Equation" r:id="rId3" imgW="4559040" imgH="863280" progId="Equation.DSMT4">
                  <p:embed/>
                  <p:pic>
                    <p:nvPicPr>
                      <p:cNvPr id="16" name="Object 15">
                        <a:extLst>
                          <a:ext uri="{FF2B5EF4-FFF2-40B4-BE49-F238E27FC236}">
                            <a16:creationId xmlns:a16="http://schemas.microsoft.com/office/drawing/2014/main" id="{5CFFDF94-16E9-4A8C-820F-1FABAC7F282D}"/>
                          </a:ext>
                        </a:extLst>
                      </p:cNvPr>
                      <p:cNvPicPr/>
                      <p:nvPr/>
                    </p:nvPicPr>
                    <p:blipFill>
                      <a:blip r:embed="rId4"/>
                      <a:stretch>
                        <a:fillRect/>
                      </a:stretch>
                    </p:blipFill>
                    <p:spPr>
                      <a:xfrm>
                        <a:off x="463059" y="1795312"/>
                        <a:ext cx="5965825" cy="1130300"/>
                      </a:xfrm>
                      <a:prstGeom prst="rect">
                        <a:avLst/>
                      </a:prstGeom>
                    </p:spPr>
                  </p:pic>
                </p:oleObj>
              </mc:Fallback>
            </mc:AlternateContent>
          </a:graphicData>
        </a:graphic>
      </p:graphicFrame>
      <p:sp>
        <p:nvSpPr>
          <p:cNvPr id="3" name="TextBox 2">
            <a:extLst>
              <a:ext uri="{FF2B5EF4-FFF2-40B4-BE49-F238E27FC236}">
                <a16:creationId xmlns:a16="http://schemas.microsoft.com/office/drawing/2014/main" id="{306F74E1-A3A4-4F38-84FB-9772D63F196F}"/>
              </a:ext>
            </a:extLst>
          </p:cNvPr>
          <p:cNvSpPr txBox="1"/>
          <p:nvPr/>
        </p:nvSpPr>
        <p:spPr>
          <a:xfrm>
            <a:off x="336883" y="1072736"/>
            <a:ext cx="10353111" cy="307777"/>
          </a:xfrm>
          <a:prstGeom prst="rect">
            <a:avLst/>
          </a:prstGeom>
          <a:noFill/>
        </p:spPr>
        <p:txBody>
          <a:bodyPr wrap="square" rtlCol="0">
            <a:spAutoFit/>
          </a:bodyPr>
          <a:lstStyle/>
          <a:p>
            <a:r>
              <a:rPr lang="en-US" sz="1400"/>
              <a:t>We can relate the probability of return to the IPR.  Consider an initial state, and its long time average of returning.  We have:</a:t>
            </a:r>
          </a:p>
        </p:txBody>
      </p:sp>
      <p:sp>
        <p:nvSpPr>
          <p:cNvPr id="18" name="TextBox 17">
            <a:extLst>
              <a:ext uri="{FF2B5EF4-FFF2-40B4-BE49-F238E27FC236}">
                <a16:creationId xmlns:a16="http://schemas.microsoft.com/office/drawing/2014/main" id="{842AA51F-29EC-47B8-8E58-F2E27CBCC2E1}"/>
              </a:ext>
            </a:extLst>
          </p:cNvPr>
          <p:cNvSpPr txBox="1"/>
          <p:nvPr/>
        </p:nvSpPr>
        <p:spPr>
          <a:xfrm>
            <a:off x="336883" y="3104229"/>
            <a:ext cx="10353111" cy="1169551"/>
          </a:xfrm>
          <a:prstGeom prst="rect">
            <a:avLst/>
          </a:prstGeom>
          <a:noFill/>
        </p:spPr>
        <p:txBody>
          <a:bodyPr wrap="square" rtlCol="0">
            <a:spAutoFit/>
          </a:bodyPr>
          <a:lstStyle/>
          <a:p>
            <a:r>
              <a:rPr lang="en-US" sz="1400"/>
              <a:t>If eigenstates are localized, then an initially localized state will have relatively large overlap with just a few states, and so P(return) will be largish, close to 1.  But if eigenstates are delocalized, then overlap will be with many states (need a lot of delocalized states to create a localized one – think FT), and so P(return) will be small, because the |c</a:t>
            </a:r>
            <a:r>
              <a:rPr lang="en-US" sz="1400" baseline="-25000"/>
              <a:t>m</a:t>
            </a:r>
            <a:r>
              <a:rPr lang="en-US" sz="1400"/>
              <a:t>|</a:t>
            </a:r>
            <a:r>
              <a:rPr lang="en-US" sz="1400" baseline="30000"/>
              <a:t>4</a:t>
            </a:r>
            <a:r>
              <a:rPr lang="en-US" sz="1400"/>
              <a:t> must be so small.  Can also see the diffusion constant must be (inversely) related to this quantity, as it ought to be the case that the probability of return is super small for a diffusive particle.  And this is somehow related to inverse participation ratio.</a:t>
            </a:r>
          </a:p>
        </p:txBody>
      </p:sp>
      <p:sp>
        <p:nvSpPr>
          <p:cNvPr id="10" name="Title 1">
            <a:extLst>
              <a:ext uri="{FF2B5EF4-FFF2-40B4-BE49-F238E27FC236}">
                <a16:creationId xmlns:a16="http://schemas.microsoft.com/office/drawing/2014/main" id="{420A0D53-889D-406C-A865-C734796631C4}"/>
              </a:ext>
            </a:extLst>
          </p:cNvPr>
          <p:cNvSpPr txBox="1">
            <a:spLocks/>
          </p:cNvSpPr>
          <p:nvPr/>
        </p:nvSpPr>
        <p:spPr>
          <a:xfrm>
            <a:off x="3120273" y="233973"/>
            <a:ext cx="4949072" cy="621596"/>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3600" b="1" u="sng">
                <a:latin typeface="+mn-lt"/>
              </a:rPr>
              <a:t>Diffusion (Semiclassical)</a:t>
            </a:r>
          </a:p>
        </p:txBody>
      </p:sp>
      <p:graphicFrame>
        <p:nvGraphicFramePr>
          <p:cNvPr id="4" name="Object 3">
            <a:extLst>
              <a:ext uri="{FF2B5EF4-FFF2-40B4-BE49-F238E27FC236}">
                <a16:creationId xmlns:a16="http://schemas.microsoft.com/office/drawing/2014/main" id="{630BCEAF-E0DC-4122-9858-FEE73DAD1762}"/>
              </a:ext>
            </a:extLst>
          </p:cNvPr>
          <p:cNvGraphicFramePr>
            <a:graphicFrameLocks noChangeAspect="1"/>
          </p:cNvGraphicFramePr>
          <p:nvPr>
            <p:extLst>
              <p:ext uri="{D42A27DB-BD31-4B8C-83A1-F6EECF244321}">
                <p14:modId xmlns:p14="http://schemas.microsoft.com/office/powerpoint/2010/main" val="2753951383"/>
              </p:ext>
            </p:extLst>
          </p:nvPr>
        </p:nvGraphicFramePr>
        <p:xfrm>
          <a:off x="415924" y="5086776"/>
          <a:ext cx="2626006" cy="485906"/>
        </p:xfrm>
        <a:graphic>
          <a:graphicData uri="http://schemas.openxmlformats.org/presentationml/2006/ole">
            <mc:AlternateContent xmlns:mc="http://schemas.openxmlformats.org/markup-compatibility/2006">
              <mc:Choice xmlns:v="urn:schemas-microsoft-com:vml" Requires="v">
                <p:oleObj name="Equation" r:id="rId5" imgW="1981200" imgH="368300" progId="Equation.DSMT4">
                  <p:embed/>
                </p:oleObj>
              </mc:Choice>
              <mc:Fallback>
                <p:oleObj name="Equation" r:id="rId5" imgW="1981200" imgH="368300" progId="Equation.DSMT4">
                  <p:embed/>
                  <p:pic>
                    <p:nvPicPr>
                      <p:cNvPr id="0" name="Object 1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5924" y="5086776"/>
                        <a:ext cx="2626006" cy="485906"/>
                      </a:xfrm>
                      <a:prstGeom prst="rect">
                        <a:avLst/>
                      </a:prstGeom>
                      <a:solidFill>
                        <a:srgbClr val="CCFFCC"/>
                      </a:solidFill>
                    </p:spPr>
                  </p:pic>
                </p:oleObj>
              </mc:Fallback>
            </mc:AlternateContent>
          </a:graphicData>
        </a:graphic>
      </p:graphicFrame>
      <p:sp>
        <p:nvSpPr>
          <p:cNvPr id="5" name="TextBox 4">
            <a:extLst>
              <a:ext uri="{FF2B5EF4-FFF2-40B4-BE49-F238E27FC236}">
                <a16:creationId xmlns:a16="http://schemas.microsoft.com/office/drawing/2014/main" id="{3131D97D-D53D-4870-848E-0BC1F1853AAC}"/>
              </a:ext>
            </a:extLst>
          </p:cNvPr>
          <p:cNvSpPr txBox="1"/>
          <p:nvPr/>
        </p:nvSpPr>
        <p:spPr>
          <a:xfrm>
            <a:off x="346417" y="4450432"/>
            <a:ext cx="10126761" cy="523220"/>
          </a:xfrm>
          <a:prstGeom prst="rect">
            <a:avLst/>
          </a:prstGeom>
          <a:noFill/>
        </p:spPr>
        <p:txBody>
          <a:bodyPr wrap="square" rtlCol="0">
            <a:spAutoFit/>
          </a:bodyPr>
          <a:lstStyle/>
          <a:p>
            <a:r>
              <a:rPr lang="en-US" sz="1400"/>
              <a:t>Suppose the initial state is |r&gt;, then we’d have the following which is just the sum of the IPR of all the eigenstates.  And so we can see diffusion is related to the character of the eigenfunctions. :</a:t>
            </a:r>
            <a:endParaRPr lang="en-US"/>
          </a:p>
        </p:txBody>
      </p:sp>
    </p:spTree>
    <p:extLst>
      <p:ext uri="{BB962C8B-B14F-4D97-AF65-F5344CB8AC3E}">
        <p14:creationId xmlns:p14="http://schemas.microsoft.com/office/powerpoint/2010/main" val="27925989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572759" y="233973"/>
            <a:ext cx="4496585" cy="621596"/>
          </a:xfrm>
        </p:spPr>
        <p:txBody>
          <a:bodyPr>
            <a:noAutofit/>
          </a:bodyPr>
          <a:lstStyle/>
          <a:p>
            <a:r>
              <a:rPr lang="en-US" sz="3600" b="1" u="sng">
                <a:latin typeface="+mn-lt"/>
              </a:rPr>
              <a:t>Diffusion (Quantum)</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380731" y="1060365"/>
            <a:ext cx="1103974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a:ln>
                  <a:noFill/>
                </a:ln>
                <a:solidFill>
                  <a:schemeClr val="tx1"/>
                </a:solidFill>
                <a:effectLst/>
                <a:ea typeface="Times New Roman" panose="02020603050405020304" pitchFamily="18" charset="0"/>
              </a:rPr>
              <a:t>We can calculate the diffusion coefficient, with the usual Boltzman equation, but I haven’t done this.  And we can also do this with GF.  The one of interest would be the density-density correlation function, displayed below, along with its Fourier transform (</a:t>
            </a:r>
            <a:r>
              <a:rPr kumimoji="0" lang="el-GR" altLang="en-US" sz="1400" b="0" i="0" u="none" strike="noStrike" cap="none" normalizeH="0" baseline="0">
                <a:ln>
                  <a:noFill/>
                </a:ln>
                <a:solidFill>
                  <a:schemeClr val="tx1"/>
                </a:solidFill>
                <a:effectLst/>
                <a:ea typeface="Times New Roman" panose="02020603050405020304" pitchFamily="18" charset="0"/>
              </a:rPr>
              <a:t>ρ</a:t>
            </a:r>
            <a:r>
              <a:rPr kumimoji="0" lang="en-US" altLang="en-US" sz="1400" b="0" i="0" u="none" strike="noStrike" cap="none" normalizeH="0" baseline="-25000">
                <a:ln>
                  <a:noFill/>
                </a:ln>
                <a:solidFill>
                  <a:schemeClr val="tx1"/>
                </a:solidFill>
                <a:effectLst/>
                <a:ea typeface="Times New Roman" panose="02020603050405020304" pitchFamily="18" charset="0"/>
              </a:rPr>
              <a:t>F</a:t>
            </a:r>
            <a:r>
              <a:rPr kumimoji="0" lang="en-US" altLang="en-US" sz="1400" b="0" i="0" u="none" strike="noStrike" cap="none" normalizeH="0">
                <a:ln>
                  <a:noFill/>
                </a:ln>
                <a:solidFill>
                  <a:schemeClr val="tx1"/>
                </a:solidFill>
                <a:effectLst/>
                <a:ea typeface="Times New Roman" panose="02020603050405020304" pitchFamily="18" charset="0"/>
              </a:rPr>
              <a:t> = d.o.s. at E</a:t>
            </a:r>
            <a:r>
              <a:rPr kumimoji="0" lang="en-US" altLang="en-US" sz="1400" b="0" i="0" u="none" strike="noStrike" cap="none" normalizeH="0" baseline="-25000">
                <a:ln>
                  <a:noFill/>
                </a:ln>
                <a:solidFill>
                  <a:schemeClr val="tx1"/>
                </a:solidFill>
                <a:effectLst/>
                <a:ea typeface="Times New Roman" panose="02020603050405020304" pitchFamily="18" charset="0"/>
              </a:rPr>
              <a:t>F</a:t>
            </a:r>
            <a:r>
              <a:rPr kumimoji="0" lang="en-US" altLang="en-US" sz="1400" b="0" i="0" u="none" strike="noStrike" cap="none" normalizeH="0">
                <a:ln>
                  <a:noFill/>
                </a:ln>
                <a:solidFill>
                  <a:schemeClr val="tx1"/>
                </a:solidFill>
                <a:effectLst/>
                <a:ea typeface="Times New Roman" panose="02020603050405020304" pitchFamily="18" charset="0"/>
              </a:rPr>
              <a:t>)</a:t>
            </a:r>
            <a:r>
              <a:rPr kumimoji="0" lang="en-US" altLang="en-US" sz="1400" b="0" i="0" u="none" strike="noStrike" cap="none" normalizeH="0" baseline="0">
                <a:ln>
                  <a:noFill/>
                </a:ln>
                <a:solidFill>
                  <a:schemeClr val="tx1"/>
                </a:solidFill>
                <a:effectLst/>
                <a:ea typeface="Times New Roman" panose="02020603050405020304" pitchFamily="18" charset="0"/>
              </a:rPr>
              <a:t>:</a:t>
            </a:r>
            <a:endParaRPr kumimoji="0" lang="en-US" altLang="en-US" sz="2000" b="0" i="0" u="none" strike="noStrike" cap="none" normalizeH="0" baseline="0">
              <a:ln>
                <a:noFill/>
              </a:ln>
              <a:solidFill>
                <a:schemeClr val="tx1"/>
              </a:solidFill>
              <a:effectLst/>
            </a:endParaRP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a:extLst>
              <a:ext uri="{FF2B5EF4-FFF2-40B4-BE49-F238E27FC236}">
                <a16:creationId xmlns:a16="http://schemas.microsoft.com/office/drawing/2014/main" id="{F8A1A645-BF1B-4B0F-AF3E-6C82EEF155E0}"/>
              </a:ext>
            </a:extLst>
          </p:cNvPr>
          <p:cNvGraphicFramePr>
            <a:graphicFrameLocks noChangeAspect="1"/>
          </p:cNvGraphicFramePr>
          <p:nvPr/>
        </p:nvGraphicFramePr>
        <p:xfrm>
          <a:off x="539750" y="1828003"/>
          <a:ext cx="3355975" cy="1084263"/>
        </p:xfrm>
        <a:graphic>
          <a:graphicData uri="http://schemas.openxmlformats.org/presentationml/2006/ole">
            <mc:AlternateContent xmlns:mc="http://schemas.openxmlformats.org/markup-compatibility/2006">
              <mc:Choice xmlns:v="urn:schemas-microsoft-com:vml" Requires="v">
                <p:oleObj name="Equation" r:id="rId3" imgW="2171520" imgH="711000" progId="Equation.DSMT4">
                  <p:embed/>
                </p:oleObj>
              </mc:Choice>
              <mc:Fallback>
                <p:oleObj name="Equation" r:id="rId3" imgW="2171520" imgH="711000" progId="Equation.DSMT4">
                  <p:embed/>
                  <p:pic>
                    <p:nvPicPr>
                      <p:cNvPr id="5" name="Object 4">
                        <a:extLst>
                          <a:ext uri="{FF2B5EF4-FFF2-40B4-BE49-F238E27FC236}">
                            <a16:creationId xmlns:a16="http://schemas.microsoft.com/office/drawing/2014/main" id="{F8A1A645-BF1B-4B0F-AF3E-6C82EEF155E0}"/>
                          </a:ext>
                        </a:extLst>
                      </p:cNvPr>
                      <p:cNvPicPr>
                        <a:picLocks noChangeAspect="1" noChangeArrowheads="1"/>
                      </p:cNvPicPr>
                      <p:nvPr/>
                    </p:nvPicPr>
                    <p:blipFill>
                      <a:blip r:embed="rId4"/>
                      <a:srcRect/>
                      <a:stretch>
                        <a:fillRect/>
                      </a:stretch>
                    </p:blipFill>
                    <p:spPr bwMode="auto">
                      <a:xfrm>
                        <a:off x="539750" y="1828003"/>
                        <a:ext cx="3355975" cy="1084263"/>
                      </a:xfrm>
                      <a:prstGeom prst="rect">
                        <a:avLst/>
                      </a:prstGeom>
                      <a:noFill/>
                    </p:spPr>
                  </p:pic>
                </p:oleObj>
              </mc:Fallback>
            </mc:AlternateContent>
          </a:graphicData>
        </a:graphic>
      </p:graphicFrame>
      <p:pic>
        <p:nvPicPr>
          <p:cNvPr id="16389" name="Picture 5">
            <a:extLst>
              <a:ext uri="{FF2B5EF4-FFF2-40B4-BE49-F238E27FC236}">
                <a16:creationId xmlns:a16="http://schemas.microsoft.com/office/drawing/2014/main" id="{C4203540-2EE8-4F42-B44D-5A7FECF84E0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13373" y="4383122"/>
            <a:ext cx="4325029" cy="734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0" name="Picture 6">
            <a:extLst>
              <a:ext uri="{FF2B5EF4-FFF2-40B4-BE49-F238E27FC236}">
                <a16:creationId xmlns:a16="http://schemas.microsoft.com/office/drawing/2014/main" id="{0FA532D3-DF94-40CE-834E-BA41D1CAB8A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8059" y="4623054"/>
            <a:ext cx="1212265" cy="3217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Box 12">
            <a:extLst>
              <a:ext uri="{FF2B5EF4-FFF2-40B4-BE49-F238E27FC236}">
                <a16:creationId xmlns:a16="http://schemas.microsoft.com/office/drawing/2014/main" id="{E700CE59-4448-41F7-BFF8-84F4BF72D9D0}"/>
              </a:ext>
            </a:extLst>
          </p:cNvPr>
          <p:cNvSpPr txBox="1"/>
          <p:nvPr/>
        </p:nvSpPr>
        <p:spPr>
          <a:xfrm>
            <a:off x="416659" y="3068213"/>
            <a:ext cx="6521743" cy="954107"/>
          </a:xfrm>
          <a:prstGeom prst="rect">
            <a:avLst/>
          </a:prstGeom>
          <a:noFill/>
        </p:spPr>
        <p:txBody>
          <a:bodyPr wrap="square" rtlCol="0">
            <a:spAutoFit/>
          </a:bodyPr>
          <a:lstStyle/>
          <a:p>
            <a:r>
              <a:rPr lang="en-US" sz="1400"/>
              <a:t>D(q,</a:t>
            </a:r>
            <a:r>
              <a:rPr lang="el-GR" sz="1400"/>
              <a:t>ω</a:t>
            </a:r>
            <a:r>
              <a:rPr lang="en-US" sz="1400"/>
              <a:t>) is a generalized diffusion coefficient.  </a:t>
            </a:r>
            <a:r>
              <a:rPr lang="en-US" altLang="en-US" sz="1400">
                <a:ea typeface="Times New Roman" panose="02020603050405020304" pitchFamily="18" charset="0"/>
              </a:rPr>
              <a:t>Note that the Wolfle paper says that D(</a:t>
            </a:r>
            <a:r>
              <a:rPr lang="el-GR" altLang="en-US" sz="1400">
                <a:ea typeface="Times New Roman" panose="02020603050405020304" pitchFamily="18" charset="0"/>
              </a:rPr>
              <a:t>ω</a:t>
            </a:r>
            <a:r>
              <a:rPr lang="en-US" altLang="en-US" sz="1400">
                <a:ea typeface="Times New Roman" panose="02020603050405020304" pitchFamily="18" charset="0"/>
              </a:rPr>
              <a:t>) and </a:t>
            </a:r>
            <a:r>
              <a:rPr lang="el-GR" altLang="en-US" sz="1400">
                <a:ea typeface="Times New Roman" panose="02020603050405020304" pitchFamily="18" charset="0"/>
              </a:rPr>
              <a:t>σ</a:t>
            </a:r>
            <a:r>
              <a:rPr lang="en-US" altLang="en-US" sz="1400">
                <a:ea typeface="Times New Roman" panose="02020603050405020304" pitchFamily="18" charset="0"/>
              </a:rPr>
              <a:t>(</a:t>
            </a:r>
            <a:r>
              <a:rPr lang="el-GR" altLang="en-US" sz="1400">
                <a:ea typeface="Times New Roman" panose="02020603050405020304" pitchFamily="18" charset="0"/>
              </a:rPr>
              <a:t>ω</a:t>
            </a:r>
            <a:r>
              <a:rPr lang="en-US" altLang="en-US" sz="1400">
                <a:ea typeface="Times New Roman" panose="02020603050405020304" pitchFamily="18" charset="0"/>
              </a:rPr>
              <a:t>) relate via D(0,</a:t>
            </a:r>
            <a:r>
              <a:rPr lang="el-GR" altLang="en-US" sz="1400">
                <a:ea typeface="Times New Roman" panose="02020603050405020304" pitchFamily="18" charset="0"/>
              </a:rPr>
              <a:t>ω</a:t>
            </a:r>
            <a:r>
              <a:rPr lang="en-US" altLang="en-US" sz="1400">
                <a:ea typeface="Times New Roman" panose="02020603050405020304" pitchFamily="18" charset="0"/>
              </a:rPr>
              <a:t>)/D</a:t>
            </a:r>
            <a:r>
              <a:rPr lang="en-US" altLang="en-US" sz="1400" baseline="-25000">
                <a:ea typeface="Times New Roman" panose="02020603050405020304" pitchFamily="18" charset="0"/>
              </a:rPr>
              <a:t>0</a:t>
            </a:r>
            <a:r>
              <a:rPr lang="en-US" altLang="en-US" sz="1400">
                <a:ea typeface="Times New Roman" panose="02020603050405020304" pitchFamily="18" charset="0"/>
              </a:rPr>
              <a:t> = </a:t>
            </a:r>
            <a:r>
              <a:rPr lang="el-GR" altLang="en-US" sz="1400">
                <a:ea typeface="Times New Roman" panose="02020603050405020304" pitchFamily="18" charset="0"/>
              </a:rPr>
              <a:t>σ</a:t>
            </a:r>
            <a:r>
              <a:rPr lang="en-US" altLang="en-US" sz="1400">
                <a:ea typeface="Times New Roman" panose="02020603050405020304" pitchFamily="18" charset="0"/>
              </a:rPr>
              <a:t>(0,</a:t>
            </a:r>
            <a:r>
              <a:rPr lang="el-GR" altLang="en-US" sz="1400">
                <a:ea typeface="Times New Roman" panose="02020603050405020304" pitchFamily="18" charset="0"/>
              </a:rPr>
              <a:t>ω</a:t>
            </a:r>
            <a:r>
              <a:rPr lang="en-US" altLang="en-US" sz="1400">
                <a:ea typeface="Times New Roman" panose="02020603050405020304" pitchFamily="18" charset="0"/>
              </a:rPr>
              <a:t>)/</a:t>
            </a:r>
            <a:r>
              <a:rPr lang="el-GR" altLang="en-US" sz="1400">
                <a:ea typeface="Times New Roman" panose="02020603050405020304" pitchFamily="18" charset="0"/>
              </a:rPr>
              <a:t>σ</a:t>
            </a:r>
            <a:r>
              <a:rPr lang="en-US" altLang="en-US" sz="1400" baseline="-25000">
                <a:ea typeface="Times New Roman" panose="02020603050405020304" pitchFamily="18" charset="0"/>
              </a:rPr>
              <a:t>0</a:t>
            </a:r>
            <a:r>
              <a:rPr lang="en-US" altLang="en-US" sz="1400">
                <a:ea typeface="Times New Roman" panose="02020603050405020304" pitchFamily="18" charset="0"/>
              </a:rPr>
              <a:t>.  The particle’s diffusive behavior is embedded in the poles of </a:t>
            </a:r>
            <a:r>
              <a:rPr lang="el-GR" altLang="en-US" sz="1400">
                <a:ea typeface="Times New Roman" panose="02020603050405020304" pitchFamily="18" charset="0"/>
              </a:rPr>
              <a:t>π</a:t>
            </a:r>
            <a:r>
              <a:rPr lang="en-US" altLang="en-US" sz="1400">
                <a:ea typeface="Times New Roman" panose="02020603050405020304" pitchFamily="18" charset="0"/>
              </a:rPr>
              <a:t>.  In the long time (small </a:t>
            </a:r>
            <a:r>
              <a:rPr lang="el-GR" altLang="en-US" sz="1400">
                <a:ea typeface="Times New Roman" panose="02020603050405020304" pitchFamily="18" charset="0"/>
              </a:rPr>
              <a:t>ω</a:t>
            </a:r>
            <a:r>
              <a:rPr lang="en-US" altLang="en-US" sz="1400">
                <a:ea typeface="Times New Roman" panose="02020603050405020304" pitchFamily="18" charset="0"/>
              </a:rPr>
              <a:t>) limit, the pole at q = 1/</a:t>
            </a:r>
            <a:r>
              <a:rPr lang="el-GR" altLang="en-US" sz="1400">
                <a:ea typeface="Times New Roman" panose="02020603050405020304" pitchFamily="18" charset="0"/>
              </a:rPr>
              <a:t>ξ</a:t>
            </a:r>
            <a:r>
              <a:rPr lang="en-US" altLang="en-US" sz="1400">
                <a:ea typeface="Times New Roman" panose="02020603050405020304" pitchFamily="18" charset="0"/>
              </a:rPr>
              <a:t> would give the localization length.   This is intuitive if we keep the following identity in mind:</a:t>
            </a:r>
            <a:endParaRPr lang="en-US" sz="1400"/>
          </a:p>
        </p:txBody>
      </p:sp>
      <p:sp>
        <p:nvSpPr>
          <p:cNvPr id="14" name="TextBox 13">
            <a:extLst>
              <a:ext uri="{FF2B5EF4-FFF2-40B4-BE49-F238E27FC236}">
                <a16:creationId xmlns:a16="http://schemas.microsoft.com/office/drawing/2014/main" id="{B3144ECF-14FA-4370-866B-B62B915ADCE6}"/>
              </a:ext>
            </a:extLst>
          </p:cNvPr>
          <p:cNvSpPr txBox="1"/>
          <p:nvPr/>
        </p:nvSpPr>
        <p:spPr>
          <a:xfrm>
            <a:off x="7054165" y="4623054"/>
            <a:ext cx="1293175" cy="307777"/>
          </a:xfrm>
          <a:prstGeom prst="rect">
            <a:avLst/>
          </a:prstGeom>
          <a:noFill/>
        </p:spPr>
        <p:txBody>
          <a:bodyPr wrap="none" rtlCol="0">
            <a:spAutoFit/>
          </a:bodyPr>
          <a:lstStyle/>
          <a:p>
            <a:r>
              <a:rPr lang="en-US" sz="1400"/>
              <a:t>And I presume:</a:t>
            </a:r>
            <a:endParaRPr lang="en-US" sz="1600"/>
          </a:p>
        </p:txBody>
      </p:sp>
      <p:graphicFrame>
        <p:nvGraphicFramePr>
          <p:cNvPr id="16" name="Object 15">
            <a:extLst>
              <a:ext uri="{FF2B5EF4-FFF2-40B4-BE49-F238E27FC236}">
                <a16:creationId xmlns:a16="http://schemas.microsoft.com/office/drawing/2014/main" id="{A58E1179-2D5D-45F9-9B64-C21534770347}"/>
              </a:ext>
            </a:extLst>
          </p:cNvPr>
          <p:cNvGraphicFramePr>
            <a:graphicFrameLocks noChangeAspect="1"/>
          </p:cNvGraphicFramePr>
          <p:nvPr>
            <p:extLst>
              <p:ext uri="{D42A27DB-BD31-4B8C-83A1-F6EECF244321}">
                <p14:modId xmlns:p14="http://schemas.microsoft.com/office/powerpoint/2010/main" val="1228382478"/>
              </p:ext>
            </p:extLst>
          </p:nvPr>
        </p:nvGraphicFramePr>
        <p:xfrm>
          <a:off x="8509000" y="4470400"/>
          <a:ext cx="3278188" cy="596900"/>
        </p:xfrm>
        <a:graphic>
          <a:graphicData uri="http://schemas.openxmlformats.org/presentationml/2006/ole">
            <mc:AlternateContent xmlns:mc="http://schemas.openxmlformats.org/markup-compatibility/2006">
              <mc:Choice xmlns:v="urn:schemas-microsoft-com:vml" Requires="v">
                <p:oleObj name="Equation" r:id="rId7" imgW="2463480" imgH="457200" progId="Equation.DSMT4">
                  <p:embed/>
                </p:oleObj>
              </mc:Choice>
              <mc:Fallback>
                <p:oleObj name="Equation" r:id="rId7" imgW="2463480" imgH="457200" progId="Equation.DSMT4">
                  <p:embed/>
                  <p:pic>
                    <p:nvPicPr>
                      <p:cNvPr id="16" name="Object 15">
                        <a:extLst>
                          <a:ext uri="{FF2B5EF4-FFF2-40B4-BE49-F238E27FC236}">
                            <a16:creationId xmlns:a16="http://schemas.microsoft.com/office/drawing/2014/main" id="{A58E1179-2D5D-45F9-9B64-C21534770347}"/>
                          </a:ext>
                        </a:extLst>
                      </p:cNvPr>
                      <p:cNvPicPr>
                        <a:picLocks noChangeAspect="1" noChangeArrowheads="1"/>
                      </p:cNvPicPr>
                      <p:nvPr/>
                    </p:nvPicPr>
                    <p:blipFill>
                      <a:blip r:embed="rId8"/>
                      <a:srcRect/>
                      <a:stretch>
                        <a:fillRect/>
                      </a:stretch>
                    </p:blipFill>
                    <p:spPr bwMode="auto">
                      <a:xfrm>
                        <a:off x="8509000" y="4470400"/>
                        <a:ext cx="3278188" cy="596900"/>
                      </a:xfrm>
                      <a:prstGeom prst="rect">
                        <a:avLst/>
                      </a:prstGeom>
                      <a:noFill/>
                    </p:spPr>
                  </p:pic>
                </p:oleObj>
              </mc:Fallback>
            </mc:AlternateContent>
          </a:graphicData>
        </a:graphic>
      </p:graphicFrame>
      <p:pic>
        <p:nvPicPr>
          <p:cNvPr id="19" name="Picture 4">
            <a:extLst>
              <a:ext uri="{FF2B5EF4-FFF2-40B4-BE49-F238E27FC236}">
                <a16:creationId xmlns:a16="http://schemas.microsoft.com/office/drawing/2014/main" id="{853202E4-FF48-4CD7-A785-C1751C2D7D7B}"/>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439734" y="2037405"/>
            <a:ext cx="6347367" cy="70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19">
            <a:extLst>
              <a:ext uri="{FF2B5EF4-FFF2-40B4-BE49-F238E27FC236}">
                <a16:creationId xmlns:a16="http://schemas.microsoft.com/office/drawing/2014/main" id="{F9B71FB8-C03F-4203-A3C9-D86E4308028C}"/>
              </a:ext>
            </a:extLst>
          </p:cNvPr>
          <p:cNvPicPr>
            <a:picLocks noChangeAspect="1"/>
          </p:cNvPicPr>
          <p:nvPr/>
        </p:nvPicPr>
        <p:blipFill>
          <a:blip r:embed="rId10"/>
          <a:stretch>
            <a:fillRect/>
          </a:stretch>
        </p:blipFill>
        <p:spPr>
          <a:xfrm>
            <a:off x="10037736" y="3085783"/>
            <a:ext cx="1928837" cy="686148"/>
          </a:xfrm>
          <a:prstGeom prst="rect">
            <a:avLst/>
          </a:prstGeom>
        </p:spPr>
      </p:pic>
      <p:graphicFrame>
        <p:nvGraphicFramePr>
          <p:cNvPr id="11" name="Object 10">
            <a:extLst>
              <a:ext uri="{FF2B5EF4-FFF2-40B4-BE49-F238E27FC236}">
                <a16:creationId xmlns:a16="http://schemas.microsoft.com/office/drawing/2014/main" id="{0C78CDCD-46FE-457D-B527-1F635E7D2041}"/>
              </a:ext>
            </a:extLst>
          </p:cNvPr>
          <p:cNvGraphicFramePr>
            <a:graphicFrameLocks noChangeAspect="1"/>
          </p:cNvGraphicFramePr>
          <p:nvPr/>
        </p:nvGraphicFramePr>
        <p:xfrm>
          <a:off x="7054165" y="3141949"/>
          <a:ext cx="2147887" cy="612775"/>
        </p:xfrm>
        <a:graphic>
          <a:graphicData uri="http://schemas.openxmlformats.org/presentationml/2006/ole">
            <mc:AlternateContent xmlns:mc="http://schemas.openxmlformats.org/markup-compatibility/2006">
              <mc:Choice xmlns:v="urn:schemas-microsoft-com:vml" Requires="v">
                <p:oleObj name="Equation" r:id="rId11" imgW="1612800" imgH="457200" progId="Equation.DSMT4">
                  <p:embed/>
                </p:oleObj>
              </mc:Choice>
              <mc:Fallback>
                <p:oleObj name="Equation" r:id="rId11" imgW="1612800" imgH="457200" progId="Equation.DSMT4">
                  <p:embed/>
                  <p:pic>
                    <p:nvPicPr>
                      <p:cNvPr id="11" name="Object 10">
                        <a:extLst>
                          <a:ext uri="{FF2B5EF4-FFF2-40B4-BE49-F238E27FC236}">
                            <a16:creationId xmlns:a16="http://schemas.microsoft.com/office/drawing/2014/main" id="{0C78CDCD-46FE-457D-B527-1F635E7D2041}"/>
                          </a:ext>
                        </a:extLst>
                      </p:cNvPr>
                      <p:cNvPicPr>
                        <a:picLocks noChangeAspect="1" noChangeArrowheads="1"/>
                      </p:cNvPicPr>
                      <p:nvPr/>
                    </p:nvPicPr>
                    <p:blipFill>
                      <a:blip r:embed="rId12"/>
                      <a:srcRect/>
                      <a:stretch>
                        <a:fillRect/>
                      </a:stretch>
                    </p:blipFill>
                    <p:spPr bwMode="auto">
                      <a:xfrm>
                        <a:off x="7054165" y="3141949"/>
                        <a:ext cx="2147887" cy="612775"/>
                      </a:xfrm>
                      <a:prstGeom prst="rect">
                        <a:avLst/>
                      </a:prstGeom>
                      <a:noFill/>
                    </p:spPr>
                  </p:pic>
                </p:oleObj>
              </mc:Fallback>
            </mc:AlternateContent>
          </a:graphicData>
        </a:graphic>
      </p:graphicFrame>
      <p:sp>
        <p:nvSpPr>
          <p:cNvPr id="12" name="Rectangle 11">
            <a:extLst>
              <a:ext uri="{FF2B5EF4-FFF2-40B4-BE49-F238E27FC236}">
                <a16:creationId xmlns:a16="http://schemas.microsoft.com/office/drawing/2014/main" id="{3527AB67-6AB9-4321-9679-61699060931E}"/>
              </a:ext>
            </a:extLst>
          </p:cNvPr>
          <p:cNvSpPr/>
          <p:nvPr/>
        </p:nvSpPr>
        <p:spPr>
          <a:xfrm>
            <a:off x="409012" y="4109030"/>
            <a:ext cx="8979122" cy="307777"/>
          </a:xfrm>
          <a:prstGeom prst="rect">
            <a:avLst/>
          </a:prstGeom>
        </p:spPr>
        <p:txBody>
          <a:bodyPr wrap="square">
            <a:spAutoFit/>
          </a:bodyPr>
          <a:lstStyle/>
          <a:p>
            <a:r>
              <a:rPr lang="en-US" sz="1400"/>
              <a:t>If we use a ladder sum to calculate D(q,</a:t>
            </a:r>
            <a:r>
              <a:rPr lang="el-GR" sz="1400"/>
              <a:t>ω</a:t>
            </a:r>
            <a:r>
              <a:rPr lang="en-US" sz="1400"/>
              <a:t>) (implicit in the diagram above), we evidently get the following result:</a:t>
            </a:r>
          </a:p>
        </p:txBody>
      </p:sp>
      <p:cxnSp>
        <p:nvCxnSpPr>
          <p:cNvPr id="22" name="Straight Arrow Connector 21">
            <a:extLst>
              <a:ext uri="{FF2B5EF4-FFF2-40B4-BE49-F238E27FC236}">
                <a16:creationId xmlns:a16="http://schemas.microsoft.com/office/drawing/2014/main" id="{4DA9ABA5-4B89-49AA-881B-6C0E805ED83D}"/>
              </a:ext>
            </a:extLst>
          </p:cNvPr>
          <p:cNvCxnSpPr>
            <a:cxnSpLocks/>
          </p:cNvCxnSpPr>
          <p:nvPr/>
        </p:nvCxnSpPr>
        <p:spPr>
          <a:xfrm>
            <a:off x="9335840" y="3429000"/>
            <a:ext cx="539533" cy="0"/>
          </a:xfrm>
          <a:prstGeom prst="straightConnector1">
            <a:avLst/>
          </a:prstGeom>
          <a:ln>
            <a:tailEnd type="triangle"/>
          </a:ln>
        </p:spPr>
        <p:style>
          <a:lnRef idx="3">
            <a:schemeClr val="accent3"/>
          </a:lnRef>
          <a:fillRef idx="0">
            <a:schemeClr val="accent3"/>
          </a:fillRef>
          <a:effectRef idx="2">
            <a:schemeClr val="accent3"/>
          </a:effectRef>
          <a:fontRef idx="minor">
            <a:schemeClr val="tx1"/>
          </a:fontRef>
        </p:style>
      </p:cxnSp>
      <p:sp>
        <p:nvSpPr>
          <p:cNvPr id="17" name="Rectangle 16">
            <a:extLst>
              <a:ext uri="{FF2B5EF4-FFF2-40B4-BE49-F238E27FC236}">
                <a16:creationId xmlns:a16="http://schemas.microsoft.com/office/drawing/2014/main" id="{C1961D83-D2F9-4D03-B8E7-FAB7B735584E}"/>
              </a:ext>
            </a:extLst>
          </p:cNvPr>
          <p:cNvSpPr/>
          <p:nvPr/>
        </p:nvSpPr>
        <p:spPr>
          <a:xfrm>
            <a:off x="397805" y="5138293"/>
            <a:ext cx="11137166" cy="738664"/>
          </a:xfrm>
          <a:prstGeom prst="rect">
            <a:avLst/>
          </a:prstGeom>
        </p:spPr>
        <p:txBody>
          <a:bodyPr wrap="square">
            <a:spAutoFit/>
          </a:bodyPr>
          <a:lstStyle/>
          <a:p>
            <a:r>
              <a:rPr lang="en-US" altLang="en-US" sz="1400">
                <a:ea typeface="Times New Roman" panose="02020603050405020304" pitchFamily="18" charset="0"/>
              </a:rPr>
              <a:t>Evidentally, if we calculate the maximally crossed diagrams contribution we get the following result, which is the 1/k</a:t>
            </a:r>
            <a:r>
              <a:rPr lang="en-US" altLang="en-US" sz="1400" baseline="-25000">
                <a:ea typeface="Times New Roman" panose="02020603050405020304" pitchFamily="18" charset="0"/>
              </a:rPr>
              <a:t>F</a:t>
            </a:r>
            <a:r>
              <a:rPr lang="en-US" altLang="en-US" sz="1400">
                <a:ea typeface="Times New Roman" panose="02020603050405020304" pitchFamily="18" charset="0"/>
              </a:rPr>
              <a:t>ℓ contribution.  </a:t>
            </a:r>
            <a:r>
              <a:rPr lang="en-US" sz="1400"/>
              <a:t>He goes on to analyze it, and we may guess what happens since the analogous behavior for </a:t>
            </a:r>
            <a:r>
              <a:rPr lang="el-GR" sz="1400"/>
              <a:t>σ</a:t>
            </a:r>
            <a:r>
              <a:rPr lang="en-US" sz="1400"/>
              <a:t>(</a:t>
            </a:r>
            <a:r>
              <a:rPr lang="el-GR" sz="1400"/>
              <a:t>ω</a:t>
            </a:r>
            <a:r>
              <a:rPr lang="en-US" sz="1400"/>
              <a:t>) will be analyzed in a bit.  Anyway, he finds that in the small </a:t>
            </a:r>
            <a:r>
              <a:rPr lang="el-GR" sz="1400"/>
              <a:t>ω</a:t>
            </a:r>
            <a:r>
              <a:rPr lang="en-US" sz="1400"/>
              <a:t> limit we find a pole q = 1/</a:t>
            </a:r>
            <a:r>
              <a:rPr lang="el-GR" sz="1400"/>
              <a:t>ξ</a:t>
            </a:r>
            <a:r>
              <a:rPr lang="en-US" sz="1400"/>
              <a:t>, in D = 1,2.  </a:t>
            </a:r>
            <a:endParaRPr lang="en-US" sz="1600"/>
          </a:p>
        </p:txBody>
      </p:sp>
      <p:pic>
        <p:nvPicPr>
          <p:cNvPr id="25" name="Picture 24">
            <a:extLst>
              <a:ext uri="{FF2B5EF4-FFF2-40B4-BE49-F238E27FC236}">
                <a16:creationId xmlns:a16="http://schemas.microsoft.com/office/drawing/2014/main" id="{FC459CD2-116B-4A2B-95E9-E5768D15152D}"/>
              </a:ext>
            </a:extLst>
          </p:cNvPr>
          <p:cNvPicPr>
            <a:picLocks noChangeAspect="1"/>
          </p:cNvPicPr>
          <p:nvPr/>
        </p:nvPicPr>
        <p:blipFill>
          <a:blip r:embed="rId13"/>
          <a:stretch>
            <a:fillRect/>
          </a:stretch>
        </p:blipFill>
        <p:spPr>
          <a:xfrm>
            <a:off x="473221" y="5930777"/>
            <a:ext cx="2962275" cy="733425"/>
          </a:xfrm>
          <a:prstGeom prst="rect">
            <a:avLst/>
          </a:prstGeom>
        </p:spPr>
      </p:pic>
      <p:cxnSp>
        <p:nvCxnSpPr>
          <p:cNvPr id="23" name="Straight Arrow Connector 22">
            <a:extLst>
              <a:ext uri="{FF2B5EF4-FFF2-40B4-BE49-F238E27FC236}">
                <a16:creationId xmlns:a16="http://schemas.microsoft.com/office/drawing/2014/main" id="{BA37610F-D44A-4A9C-8C5E-C08368B6BFBD}"/>
              </a:ext>
            </a:extLst>
          </p:cNvPr>
          <p:cNvCxnSpPr>
            <a:cxnSpLocks/>
          </p:cNvCxnSpPr>
          <p:nvPr/>
        </p:nvCxnSpPr>
        <p:spPr>
          <a:xfrm>
            <a:off x="1863453" y="4800592"/>
            <a:ext cx="727423" cy="1"/>
          </a:xfrm>
          <a:prstGeom prst="straightConnector1">
            <a:avLst/>
          </a:prstGeom>
          <a:ln>
            <a:tailEnd type="triangle"/>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555229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062531" y="206146"/>
            <a:ext cx="5288437" cy="621596"/>
          </a:xfrm>
        </p:spPr>
        <p:txBody>
          <a:bodyPr>
            <a:noAutofit/>
          </a:bodyPr>
          <a:lstStyle/>
          <a:p>
            <a:r>
              <a:rPr lang="en-US" sz="3600" b="1" u="sng">
                <a:latin typeface="+mn-lt"/>
              </a:rPr>
              <a:t>Diffusion (Self-Consistent)</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186878" y="1117852"/>
            <a:ext cx="1103974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lang="en-US" sz="1400"/>
              <a:t>We can go beyond first order perturbation theory by working out a self-consistent equation for the diffusion pole.  I think this is like is done in the Hartree Fock equation, and is sort of equivalent to a mean field theory?  Anyway, in that same Wolfle paper we get:</a:t>
            </a:r>
            <a:endParaRPr kumimoji="0" lang="en-US" altLang="en-US" sz="1400" b="0" i="0" u="none" strike="noStrike" cap="none" normalizeH="0" baseline="0">
              <a:ln>
                <a:noFill/>
              </a:ln>
              <a:solidFill>
                <a:schemeClr val="tx1"/>
              </a:solidFill>
              <a:effectLst/>
            </a:endParaRP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0" name="Picture 9">
            <a:extLst>
              <a:ext uri="{FF2B5EF4-FFF2-40B4-BE49-F238E27FC236}">
                <a16:creationId xmlns:a16="http://schemas.microsoft.com/office/drawing/2014/main" id="{D16084E5-9D2B-4985-B550-BB4679A2BA22}"/>
              </a:ext>
            </a:extLst>
          </p:cNvPr>
          <p:cNvPicPr>
            <a:picLocks noChangeAspect="1"/>
          </p:cNvPicPr>
          <p:nvPr/>
        </p:nvPicPr>
        <p:blipFill>
          <a:blip r:embed="rId3"/>
          <a:stretch>
            <a:fillRect/>
          </a:stretch>
        </p:blipFill>
        <p:spPr>
          <a:xfrm>
            <a:off x="186878" y="1928055"/>
            <a:ext cx="4342099" cy="693579"/>
          </a:xfrm>
          <a:prstGeom prst="rect">
            <a:avLst/>
          </a:prstGeom>
        </p:spPr>
      </p:pic>
      <p:sp>
        <p:nvSpPr>
          <p:cNvPr id="11" name="TextBox 10">
            <a:extLst>
              <a:ext uri="{FF2B5EF4-FFF2-40B4-BE49-F238E27FC236}">
                <a16:creationId xmlns:a16="http://schemas.microsoft.com/office/drawing/2014/main" id="{F1E493AD-1C21-471C-B4BA-594B47CFD59E}"/>
              </a:ext>
            </a:extLst>
          </p:cNvPr>
          <p:cNvSpPr txBox="1"/>
          <p:nvPr/>
        </p:nvSpPr>
        <p:spPr>
          <a:xfrm>
            <a:off x="242308" y="2878974"/>
            <a:ext cx="6109403" cy="738664"/>
          </a:xfrm>
          <a:prstGeom prst="rect">
            <a:avLst/>
          </a:prstGeom>
          <a:noFill/>
        </p:spPr>
        <p:txBody>
          <a:bodyPr wrap="square" rtlCol="0">
            <a:spAutoFit/>
          </a:bodyPr>
          <a:lstStyle/>
          <a:p>
            <a:r>
              <a:rPr lang="en-US" sz="1400"/>
              <a:t>We can extract the locazliation length in the limits of weak and large disorder, in terms of the disorder parameter W = 1/k</a:t>
            </a:r>
            <a:r>
              <a:rPr lang="en-US" sz="1400" baseline="-25000"/>
              <a:t>F</a:t>
            </a:r>
            <a:r>
              <a:rPr lang="en-US" sz="1400"/>
              <a:t>ℓ.  Observe how the the localization length diverges with the typical mean field exponent in d = 4.  </a:t>
            </a:r>
          </a:p>
        </p:txBody>
      </p:sp>
      <p:pic>
        <p:nvPicPr>
          <p:cNvPr id="12" name="Picture 11">
            <a:extLst>
              <a:ext uri="{FF2B5EF4-FFF2-40B4-BE49-F238E27FC236}">
                <a16:creationId xmlns:a16="http://schemas.microsoft.com/office/drawing/2014/main" id="{F1FB0520-C28F-45DB-8251-CAB68894029F}"/>
              </a:ext>
            </a:extLst>
          </p:cNvPr>
          <p:cNvPicPr>
            <a:picLocks noChangeAspect="1"/>
          </p:cNvPicPr>
          <p:nvPr/>
        </p:nvPicPr>
        <p:blipFill>
          <a:blip r:embed="rId4"/>
          <a:stretch>
            <a:fillRect/>
          </a:stretch>
        </p:blipFill>
        <p:spPr>
          <a:xfrm>
            <a:off x="3756346" y="5252106"/>
            <a:ext cx="1928837" cy="686148"/>
          </a:xfrm>
          <a:prstGeom prst="rect">
            <a:avLst/>
          </a:prstGeom>
        </p:spPr>
      </p:pic>
      <p:sp>
        <p:nvSpPr>
          <p:cNvPr id="20" name="Freeform: Shape 19">
            <a:extLst>
              <a:ext uri="{FF2B5EF4-FFF2-40B4-BE49-F238E27FC236}">
                <a16:creationId xmlns:a16="http://schemas.microsoft.com/office/drawing/2014/main" id="{B2FB55A2-76C8-4509-97A3-BA065F64E22A}"/>
              </a:ext>
            </a:extLst>
          </p:cNvPr>
          <p:cNvSpPr/>
          <p:nvPr/>
        </p:nvSpPr>
        <p:spPr>
          <a:xfrm>
            <a:off x="5805211" y="3886253"/>
            <a:ext cx="1093000" cy="1443749"/>
          </a:xfrm>
          <a:custGeom>
            <a:avLst/>
            <a:gdLst>
              <a:gd name="connsiteX0" fmla="*/ 0 w 1696825"/>
              <a:gd name="connsiteY0" fmla="*/ 669303 h 669303"/>
              <a:gd name="connsiteX1" fmla="*/ 160256 w 1696825"/>
              <a:gd name="connsiteY1" fmla="*/ 659876 h 669303"/>
              <a:gd name="connsiteX2" fmla="*/ 226243 w 1696825"/>
              <a:gd name="connsiteY2" fmla="*/ 631595 h 669303"/>
              <a:gd name="connsiteX3" fmla="*/ 292231 w 1696825"/>
              <a:gd name="connsiteY3" fmla="*/ 622169 h 669303"/>
              <a:gd name="connsiteX4" fmla="*/ 358218 w 1696825"/>
              <a:gd name="connsiteY4" fmla="*/ 603315 h 669303"/>
              <a:gd name="connsiteX5" fmla="*/ 424206 w 1696825"/>
              <a:gd name="connsiteY5" fmla="*/ 593888 h 669303"/>
              <a:gd name="connsiteX6" fmla="*/ 556181 w 1696825"/>
              <a:gd name="connsiteY6" fmla="*/ 556181 h 669303"/>
              <a:gd name="connsiteX7" fmla="*/ 612742 w 1696825"/>
              <a:gd name="connsiteY7" fmla="*/ 537327 h 669303"/>
              <a:gd name="connsiteX8" fmla="*/ 678730 w 1696825"/>
              <a:gd name="connsiteY8" fmla="*/ 527901 h 669303"/>
              <a:gd name="connsiteX9" fmla="*/ 735291 w 1696825"/>
              <a:gd name="connsiteY9" fmla="*/ 499620 h 669303"/>
              <a:gd name="connsiteX10" fmla="*/ 829559 w 1696825"/>
              <a:gd name="connsiteY10" fmla="*/ 480767 h 669303"/>
              <a:gd name="connsiteX11" fmla="*/ 876693 w 1696825"/>
              <a:gd name="connsiteY11" fmla="*/ 452486 h 669303"/>
              <a:gd name="connsiteX12" fmla="*/ 942680 w 1696825"/>
              <a:gd name="connsiteY12" fmla="*/ 395925 h 669303"/>
              <a:gd name="connsiteX13" fmla="*/ 970961 w 1696825"/>
              <a:gd name="connsiteY13" fmla="*/ 386498 h 669303"/>
              <a:gd name="connsiteX14" fmla="*/ 999241 w 1696825"/>
              <a:gd name="connsiteY14" fmla="*/ 367645 h 669303"/>
              <a:gd name="connsiteX15" fmla="*/ 1036948 w 1696825"/>
              <a:gd name="connsiteY15" fmla="*/ 348791 h 669303"/>
              <a:gd name="connsiteX16" fmla="*/ 1084082 w 1696825"/>
              <a:gd name="connsiteY16" fmla="*/ 292230 h 669303"/>
              <a:gd name="connsiteX17" fmla="*/ 1140643 w 1696825"/>
              <a:gd name="connsiteY17" fmla="*/ 254523 h 669303"/>
              <a:gd name="connsiteX18" fmla="*/ 1197204 w 1696825"/>
              <a:gd name="connsiteY18" fmla="*/ 216816 h 669303"/>
              <a:gd name="connsiteX19" fmla="*/ 1272618 w 1696825"/>
              <a:gd name="connsiteY19" fmla="*/ 160255 h 669303"/>
              <a:gd name="connsiteX20" fmla="*/ 1338606 w 1696825"/>
              <a:gd name="connsiteY20" fmla="*/ 131975 h 669303"/>
              <a:gd name="connsiteX21" fmla="*/ 1376313 w 1696825"/>
              <a:gd name="connsiteY21" fmla="*/ 113121 h 669303"/>
              <a:gd name="connsiteX22" fmla="*/ 1461155 w 1696825"/>
              <a:gd name="connsiteY22" fmla="*/ 84841 h 669303"/>
              <a:gd name="connsiteX23" fmla="*/ 1527142 w 1696825"/>
              <a:gd name="connsiteY23" fmla="*/ 47134 h 669303"/>
              <a:gd name="connsiteX24" fmla="*/ 1564849 w 1696825"/>
              <a:gd name="connsiteY24" fmla="*/ 37707 h 669303"/>
              <a:gd name="connsiteX25" fmla="*/ 1593130 w 1696825"/>
              <a:gd name="connsiteY25" fmla="*/ 28280 h 669303"/>
              <a:gd name="connsiteX26" fmla="*/ 1630837 w 1696825"/>
              <a:gd name="connsiteY26" fmla="*/ 18853 h 669303"/>
              <a:gd name="connsiteX27" fmla="*/ 1659117 w 1696825"/>
              <a:gd name="connsiteY27" fmla="*/ 9426 h 669303"/>
              <a:gd name="connsiteX28" fmla="*/ 1696825 w 1696825"/>
              <a:gd name="connsiteY28" fmla="*/ 0 h 669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696825" h="669303">
                <a:moveTo>
                  <a:pt x="0" y="669303"/>
                </a:moveTo>
                <a:cubicBezTo>
                  <a:pt x="53419" y="666161"/>
                  <a:pt x="107473" y="668673"/>
                  <a:pt x="160256" y="659876"/>
                </a:cubicBezTo>
                <a:cubicBezTo>
                  <a:pt x="183861" y="655942"/>
                  <a:pt x="203233" y="638169"/>
                  <a:pt x="226243" y="631595"/>
                </a:cubicBezTo>
                <a:cubicBezTo>
                  <a:pt x="247607" y="625491"/>
                  <a:pt x="270235" y="625311"/>
                  <a:pt x="292231" y="622169"/>
                </a:cubicBezTo>
                <a:cubicBezTo>
                  <a:pt x="314227" y="615884"/>
                  <a:pt x="335850" y="608108"/>
                  <a:pt x="358218" y="603315"/>
                </a:cubicBezTo>
                <a:cubicBezTo>
                  <a:pt x="379944" y="598659"/>
                  <a:pt x="402842" y="599992"/>
                  <a:pt x="424206" y="593888"/>
                </a:cubicBezTo>
                <a:cubicBezTo>
                  <a:pt x="597028" y="544511"/>
                  <a:pt x="386273" y="580454"/>
                  <a:pt x="556181" y="556181"/>
                </a:cubicBezTo>
                <a:cubicBezTo>
                  <a:pt x="575035" y="549896"/>
                  <a:pt x="593377" y="541796"/>
                  <a:pt x="612742" y="537327"/>
                </a:cubicBezTo>
                <a:cubicBezTo>
                  <a:pt x="634392" y="532331"/>
                  <a:pt x="657493" y="534435"/>
                  <a:pt x="678730" y="527901"/>
                </a:cubicBezTo>
                <a:cubicBezTo>
                  <a:pt x="698877" y="521702"/>
                  <a:pt x="715720" y="507449"/>
                  <a:pt x="735291" y="499620"/>
                </a:cubicBezTo>
                <a:cubicBezTo>
                  <a:pt x="755383" y="491583"/>
                  <a:pt x="813561" y="483433"/>
                  <a:pt x="829559" y="480767"/>
                </a:cubicBezTo>
                <a:cubicBezTo>
                  <a:pt x="845270" y="471340"/>
                  <a:pt x="862230" y="463735"/>
                  <a:pt x="876693" y="452486"/>
                </a:cubicBezTo>
                <a:cubicBezTo>
                  <a:pt x="918437" y="420018"/>
                  <a:pt x="902143" y="416194"/>
                  <a:pt x="942680" y="395925"/>
                </a:cubicBezTo>
                <a:cubicBezTo>
                  <a:pt x="951568" y="391481"/>
                  <a:pt x="962073" y="390942"/>
                  <a:pt x="970961" y="386498"/>
                </a:cubicBezTo>
                <a:cubicBezTo>
                  <a:pt x="981094" y="381431"/>
                  <a:pt x="989404" y="373266"/>
                  <a:pt x="999241" y="367645"/>
                </a:cubicBezTo>
                <a:cubicBezTo>
                  <a:pt x="1011442" y="360673"/>
                  <a:pt x="1025513" y="356959"/>
                  <a:pt x="1036948" y="348791"/>
                </a:cubicBezTo>
                <a:cubicBezTo>
                  <a:pt x="1128847" y="283149"/>
                  <a:pt x="1010578" y="356547"/>
                  <a:pt x="1084082" y="292230"/>
                </a:cubicBezTo>
                <a:cubicBezTo>
                  <a:pt x="1101135" y="277309"/>
                  <a:pt x="1121789" y="267092"/>
                  <a:pt x="1140643" y="254523"/>
                </a:cubicBezTo>
                <a:cubicBezTo>
                  <a:pt x="1140671" y="254505"/>
                  <a:pt x="1197177" y="216836"/>
                  <a:pt x="1197204" y="216816"/>
                </a:cubicBezTo>
                <a:cubicBezTo>
                  <a:pt x="1222342" y="197962"/>
                  <a:pt x="1244512" y="174307"/>
                  <a:pt x="1272618" y="160255"/>
                </a:cubicBezTo>
                <a:cubicBezTo>
                  <a:pt x="1397723" y="97706"/>
                  <a:pt x="1241481" y="173601"/>
                  <a:pt x="1338606" y="131975"/>
                </a:cubicBezTo>
                <a:cubicBezTo>
                  <a:pt x="1351522" y="126439"/>
                  <a:pt x="1363155" y="118055"/>
                  <a:pt x="1376313" y="113121"/>
                </a:cubicBezTo>
                <a:cubicBezTo>
                  <a:pt x="1448320" y="86117"/>
                  <a:pt x="1378632" y="126102"/>
                  <a:pt x="1461155" y="84841"/>
                </a:cubicBezTo>
                <a:cubicBezTo>
                  <a:pt x="1515866" y="57486"/>
                  <a:pt x="1461020" y="71929"/>
                  <a:pt x="1527142" y="47134"/>
                </a:cubicBezTo>
                <a:cubicBezTo>
                  <a:pt x="1539273" y="42585"/>
                  <a:pt x="1552392" y="41266"/>
                  <a:pt x="1564849" y="37707"/>
                </a:cubicBezTo>
                <a:cubicBezTo>
                  <a:pt x="1574404" y="34977"/>
                  <a:pt x="1583575" y="31010"/>
                  <a:pt x="1593130" y="28280"/>
                </a:cubicBezTo>
                <a:cubicBezTo>
                  <a:pt x="1605587" y="24721"/>
                  <a:pt x="1618380" y="22412"/>
                  <a:pt x="1630837" y="18853"/>
                </a:cubicBezTo>
                <a:cubicBezTo>
                  <a:pt x="1640391" y="16123"/>
                  <a:pt x="1649563" y="12156"/>
                  <a:pt x="1659117" y="9426"/>
                </a:cubicBezTo>
                <a:cubicBezTo>
                  <a:pt x="1671575" y="5867"/>
                  <a:pt x="1696825" y="0"/>
                  <a:pt x="1696825" y="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2" name="Object 21">
            <a:extLst>
              <a:ext uri="{FF2B5EF4-FFF2-40B4-BE49-F238E27FC236}">
                <a16:creationId xmlns:a16="http://schemas.microsoft.com/office/drawing/2014/main" id="{5049AA72-1C6E-4811-A3F5-91E29AE96AD3}"/>
              </a:ext>
            </a:extLst>
          </p:cNvPr>
          <p:cNvGraphicFramePr>
            <a:graphicFrameLocks noChangeAspect="1"/>
          </p:cNvGraphicFramePr>
          <p:nvPr/>
        </p:nvGraphicFramePr>
        <p:xfrm>
          <a:off x="7329587" y="3770509"/>
          <a:ext cx="3787775" cy="346075"/>
        </p:xfrm>
        <a:graphic>
          <a:graphicData uri="http://schemas.openxmlformats.org/presentationml/2006/ole">
            <mc:AlternateContent xmlns:mc="http://schemas.openxmlformats.org/markup-compatibility/2006">
              <mc:Choice xmlns:v="urn:schemas-microsoft-com:vml" Requires="v">
                <p:oleObj name="Equation" r:id="rId5" imgW="2997000" imgH="253800" progId="Equation.DSMT4">
                  <p:embed/>
                </p:oleObj>
              </mc:Choice>
              <mc:Fallback>
                <p:oleObj name="Equation" r:id="rId5" imgW="2997000" imgH="253800" progId="Equation.DSMT4">
                  <p:embed/>
                  <p:pic>
                    <p:nvPicPr>
                      <p:cNvPr id="22" name="Object 21">
                        <a:extLst>
                          <a:ext uri="{FF2B5EF4-FFF2-40B4-BE49-F238E27FC236}">
                            <a16:creationId xmlns:a16="http://schemas.microsoft.com/office/drawing/2014/main" id="{5049AA72-1C6E-4811-A3F5-91E29AE96AD3}"/>
                          </a:ext>
                        </a:extLst>
                      </p:cNvPr>
                      <p:cNvPicPr/>
                      <p:nvPr/>
                    </p:nvPicPr>
                    <p:blipFill>
                      <a:blip r:embed="rId6"/>
                      <a:stretch>
                        <a:fillRect/>
                      </a:stretch>
                    </p:blipFill>
                    <p:spPr>
                      <a:xfrm>
                        <a:off x="7329587" y="3770509"/>
                        <a:ext cx="3787775" cy="346075"/>
                      </a:xfrm>
                      <a:prstGeom prst="rect">
                        <a:avLst/>
                      </a:prstGeom>
                    </p:spPr>
                  </p:pic>
                </p:oleObj>
              </mc:Fallback>
            </mc:AlternateContent>
          </a:graphicData>
        </a:graphic>
      </p:graphicFrame>
      <p:graphicFrame>
        <p:nvGraphicFramePr>
          <p:cNvPr id="26" name="Object 25">
            <a:extLst>
              <a:ext uri="{FF2B5EF4-FFF2-40B4-BE49-F238E27FC236}">
                <a16:creationId xmlns:a16="http://schemas.microsoft.com/office/drawing/2014/main" id="{5A5FD6CD-170A-4F1C-95A5-EF8C95D30114}"/>
              </a:ext>
            </a:extLst>
          </p:cNvPr>
          <p:cNvGraphicFramePr>
            <a:graphicFrameLocks noChangeAspect="1"/>
          </p:cNvGraphicFramePr>
          <p:nvPr/>
        </p:nvGraphicFramePr>
        <p:xfrm>
          <a:off x="7329587" y="4274944"/>
          <a:ext cx="3338512" cy="865188"/>
        </p:xfrm>
        <a:graphic>
          <a:graphicData uri="http://schemas.openxmlformats.org/presentationml/2006/ole">
            <mc:AlternateContent xmlns:mc="http://schemas.openxmlformats.org/markup-compatibility/2006">
              <mc:Choice xmlns:v="urn:schemas-microsoft-com:vml" Requires="v">
                <p:oleObj name="Equation" r:id="rId7" imgW="2641320" imgH="634680" progId="Equation.DSMT4">
                  <p:embed/>
                </p:oleObj>
              </mc:Choice>
              <mc:Fallback>
                <p:oleObj name="Equation" r:id="rId7" imgW="2641320" imgH="634680" progId="Equation.DSMT4">
                  <p:embed/>
                  <p:pic>
                    <p:nvPicPr>
                      <p:cNvPr id="26" name="Object 25">
                        <a:extLst>
                          <a:ext uri="{FF2B5EF4-FFF2-40B4-BE49-F238E27FC236}">
                            <a16:creationId xmlns:a16="http://schemas.microsoft.com/office/drawing/2014/main" id="{5A5FD6CD-170A-4F1C-95A5-EF8C95D30114}"/>
                          </a:ext>
                        </a:extLst>
                      </p:cNvPr>
                      <p:cNvPicPr/>
                      <p:nvPr/>
                    </p:nvPicPr>
                    <p:blipFill>
                      <a:blip r:embed="rId8"/>
                      <a:stretch>
                        <a:fillRect/>
                      </a:stretch>
                    </p:blipFill>
                    <p:spPr>
                      <a:xfrm>
                        <a:off x="7329587" y="4274944"/>
                        <a:ext cx="3338512" cy="865188"/>
                      </a:xfrm>
                      <a:prstGeom prst="rect">
                        <a:avLst/>
                      </a:prstGeom>
                    </p:spPr>
                  </p:pic>
                </p:oleObj>
              </mc:Fallback>
            </mc:AlternateContent>
          </a:graphicData>
        </a:graphic>
      </p:graphicFrame>
      <p:graphicFrame>
        <p:nvGraphicFramePr>
          <p:cNvPr id="27" name="Object 26">
            <a:extLst>
              <a:ext uri="{FF2B5EF4-FFF2-40B4-BE49-F238E27FC236}">
                <a16:creationId xmlns:a16="http://schemas.microsoft.com/office/drawing/2014/main" id="{1628FB75-A371-432F-80A1-88C517F48558}"/>
              </a:ext>
            </a:extLst>
          </p:cNvPr>
          <p:cNvGraphicFramePr>
            <a:graphicFrameLocks noChangeAspect="1"/>
          </p:cNvGraphicFramePr>
          <p:nvPr/>
        </p:nvGraphicFramePr>
        <p:xfrm>
          <a:off x="7040563" y="5233250"/>
          <a:ext cx="4767263" cy="1209675"/>
        </p:xfrm>
        <a:graphic>
          <a:graphicData uri="http://schemas.openxmlformats.org/presentationml/2006/ole">
            <mc:AlternateContent xmlns:mc="http://schemas.openxmlformats.org/markup-compatibility/2006">
              <mc:Choice xmlns:v="urn:schemas-microsoft-com:vml" Requires="v">
                <p:oleObj name="Equation" r:id="rId9" imgW="3771720" imgH="888840" progId="Equation.DSMT4">
                  <p:embed/>
                </p:oleObj>
              </mc:Choice>
              <mc:Fallback>
                <p:oleObj name="Equation" r:id="rId9" imgW="3771720" imgH="888840" progId="Equation.DSMT4">
                  <p:embed/>
                  <p:pic>
                    <p:nvPicPr>
                      <p:cNvPr id="27" name="Object 26">
                        <a:extLst>
                          <a:ext uri="{FF2B5EF4-FFF2-40B4-BE49-F238E27FC236}">
                            <a16:creationId xmlns:a16="http://schemas.microsoft.com/office/drawing/2014/main" id="{1628FB75-A371-432F-80A1-88C517F48558}"/>
                          </a:ext>
                        </a:extLst>
                      </p:cNvPr>
                      <p:cNvPicPr/>
                      <p:nvPr/>
                    </p:nvPicPr>
                    <p:blipFill>
                      <a:blip r:embed="rId10"/>
                      <a:stretch>
                        <a:fillRect/>
                      </a:stretch>
                    </p:blipFill>
                    <p:spPr>
                      <a:xfrm>
                        <a:off x="7040563" y="5233250"/>
                        <a:ext cx="4767263" cy="1209675"/>
                      </a:xfrm>
                      <a:prstGeom prst="rect">
                        <a:avLst/>
                      </a:prstGeom>
                    </p:spPr>
                  </p:pic>
                </p:oleObj>
              </mc:Fallback>
            </mc:AlternateContent>
          </a:graphicData>
        </a:graphic>
      </p:graphicFrame>
      <p:sp>
        <p:nvSpPr>
          <p:cNvPr id="23" name="Freeform: Shape 22">
            <a:extLst>
              <a:ext uri="{FF2B5EF4-FFF2-40B4-BE49-F238E27FC236}">
                <a16:creationId xmlns:a16="http://schemas.microsoft.com/office/drawing/2014/main" id="{5665CA6C-7B71-4549-A8C0-8AF92921AF3E}"/>
              </a:ext>
            </a:extLst>
          </p:cNvPr>
          <p:cNvSpPr/>
          <p:nvPr/>
        </p:nvSpPr>
        <p:spPr>
          <a:xfrm>
            <a:off x="5816373" y="4867884"/>
            <a:ext cx="1093000" cy="730733"/>
          </a:xfrm>
          <a:custGeom>
            <a:avLst/>
            <a:gdLst>
              <a:gd name="connsiteX0" fmla="*/ 0 w 1753439"/>
              <a:gd name="connsiteY0" fmla="*/ 641023 h 641023"/>
              <a:gd name="connsiteX1" fmla="*/ 131975 w 1753439"/>
              <a:gd name="connsiteY1" fmla="*/ 631596 h 641023"/>
              <a:gd name="connsiteX2" fmla="*/ 395925 w 1753439"/>
              <a:gd name="connsiteY2" fmla="*/ 565609 h 641023"/>
              <a:gd name="connsiteX3" fmla="*/ 744717 w 1753439"/>
              <a:gd name="connsiteY3" fmla="*/ 490194 h 641023"/>
              <a:gd name="connsiteX4" fmla="*/ 914400 w 1753439"/>
              <a:gd name="connsiteY4" fmla="*/ 461914 h 641023"/>
              <a:gd name="connsiteX5" fmla="*/ 961534 w 1753439"/>
              <a:gd name="connsiteY5" fmla="*/ 433633 h 641023"/>
              <a:gd name="connsiteX6" fmla="*/ 1018095 w 1753439"/>
              <a:gd name="connsiteY6" fmla="*/ 424207 h 641023"/>
              <a:gd name="connsiteX7" fmla="*/ 1046375 w 1753439"/>
              <a:gd name="connsiteY7" fmla="*/ 414780 h 641023"/>
              <a:gd name="connsiteX8" fmla="*/ 1121789 w 1753439"/>
              <a:gd name="connsiteY8" fmla="*/ 395926 h 641023"/>
              <a:gd name="connsiteX9" fmla="*/ 1197204 w 1753439"/>
              <a:gd name="connsiteY9" fmla="*/ 377072 h 641023"/>
              <a:gd name="connsiteX10" fmla="*/ 1234911 w 1753439"/>
              <a:gd name="connsiteY10" fmla="*/ 358219 h 641023"/>
              <a:gd name="connsiteX11" fmla="*/ 1300899 w 1753439"/>
              <a:gd name="connsiteY11" fmla="*/ 339365 h 641023"/>
              <a:gd name="connsiteX12" fmla="*/ 1348033 w 1753439"/>
              <a:gd name="connsiteY12" fmla="*/ 320512 h 641023"/>
              <a:gd name="connsiteX13" fmla="*/ 1376313 w 1753439"/>
              <a:gd name="connsiteY13" fmla="*/ 301658 h 641023"/>
              <a:gd name="connsiteX14" fmla="*/ 1414020 w 1753439"/>
              <a:gd name="connsiteY14" fmla="*/ 292231 h 641023"/>
              <a:gd name="connsiteX15" fmla="*/ 1451728 w 1753439"/>
              <a:gd name="connsiteY15" fmla="*/ 263951 h 641023"/>
              <a:gd name="connsiteX16" fmla="*/ 1517715 w 1753439"/>
              <a:gd name="connsiteY16" fmla="*/ 216817 h 641023"/>
              <a:gd name="connsiteX17" fmla="*/ 1583703 w 1753439"/>
              <a:gd name="connsiteY17" fmla="*/ 160256 h 641023"/>
              <a:gd name="connsiteX18" fmla="*/ 1611983 w 1753439"/>
              <a:gd name="connsiteY18" fmla="*/ 150829 h 641023"/>
              <a:gd name="connsiteX19" fmla="*/ 1668544 w 1753439"/>
              <a:gd name="connsiteY19" fmla="*/ 113122 h 641023"/>
              <a:gd name="connsiteX20" fmla="*/ 1706251 w 1753439"/>
              <a:gd name="connsiteY20" fmla="*/ 56561 h 641023"/>
              <a:gd name="connsiteX21" fmla="*/ 1725105 w 1753439"/>
              <a:gd name="connsiteY21" fmla="*/ 28281 h 641023"/>
              <a:gd name="connsiteX22" fmla="*/ 1753385 w 1753439"/>
              <a:gd name="connsiteY22" fmla="*/ 0 h 641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753439" h="641023">
                <a:moveTo>
                  <a:pt x="0" y="641023"/>
                </a:moveTo>
                <a:cubicBezTo>
                  <a:pt x="43992" y="637881"/>
                  <a:pt x="88347" y="638059"/>
                  <a:pt x="131975" y="631596"/>
                </a:cubicBezTo>
                <a:cubicBezTo>
                  <a:pt x="192795" y="622586"/>
                  <a:pt x="341149" y="578933"/>
                  <a:pt x="395925" y="565609"/>
                </a:cubicBezTo>
                <a:cubicBezTo>
                  <a:pt x="608090" y="514001"/>
                  <a:pt x="562342" y="528189"/>
                  <a:pt x="744717" y="490194"/>
                </a:cubicBezTo>
                <a:cubicBezTo>
                  <a:pt x="873416" y="463382"/>
                  <a:pt x="784970" y="476295"/>
                  <a:pt x="914400" y="461914"/>
                </a:cubicBezTo>
                <a:cubicBezTo>
                  <a:pt x="930111" y="452487"/>
                  <a:pt x="944315" y="439895"/>
                  <a:pt x="961534" y="433633"/>
                </a:cubicBezTo>
                <a:cubicBezTo>
                  <a:pt x="979497" y="427101"/>
                  <a:pt x="999436" y="428353"/>
                  <a:pt x="1018095" y="424207"/>
                </a:cubicBezTo>
                <a:cubicBezTo>
                  <a:pt x="1027795" y="422052"/>
                  <a:pt x="1036789" y="417395"/>
                  <a:pt x="1046375" y="414780"/>
                </a:cubicBezTo>
                <a:cubicBezTo>
                  <a:pt x="1071374" y="407962"/>
                  <a:pt x="1096651" y="402211"/>
                  <a:pt x="1121789" y="395926"/>
                </a:cubicBezTo>
                <a:cubicBezTo>
                  <a:pt x="1121790" y="395926"/>
                  <a:pt x="1197203" y="377073"/>
                  <a:pt x="1197204" y="377072"/>
                </a:cubicBezTo>
                <a:cubicBezTo>
                  <a:pt x="1209773" y="370788"/>
                  <a:pt x="1221995" y="363755"/>
                  <a:pt x="1234911" y="358219"/>
                </a:cubicBezTo>
                <a:cubicBezTo>
                  <a:pt x="1266688" y="344600"/>
                  <a:pt x="1265017" y="351325"/>
                  <a:pt x="1300899" y="339365"/>
                </a:cubicBezTo>
                <a:cubicBezTo>
                  <a:pt x="1316952" y="334014"/>
                  <a:pt x="1332898" y="328080"/>
                  <a:pt x="1348033" y="320512"/>
                </a:cubicBezTo>
                <a:cubicBezTo>
                  <a:pt x="1358166" y="315445"/>
                  <a:pt x="1365900" y="306121"/>
                  <a:pt x="1376313" y="301658"/>
                </a:cubicBezTo>
                <a:cubicBezTo>
                  <a:pt x="1388221" y="296554"/>
                  <a:pt x="1401451" y="295373"/>
                  <a:pt x="1414020" y="292231"/>
                </a:cubicBezTo>
                <a:cubicBezTo>
                  <a:pt x="1426589" y="282804"/>
                  <a:pt x="1438943" y="273083"/>
                  <a:pt x="1451728" y="263951"/>
                </a:cubicBezTo>
                <a:cubicBezTo>
                  <a:pt x="1481560" y="242642"/>
                  <a:pt x="1486920" y="243213"/>
                  <a:pt x="1517715" y="216817"/>
                </a:cubicBezTo>
                <a:cubicBezTo>
                  <a:pt x="1551148" y="188160"/>
                  <a:pt x="1542351" y="183886"/>
                  <a:pt x="1583703" y="160256"/>
                </a:cubicBezTo>
                <a:cubicBezTo>
                  <a:pt x="1592330" y="155326"/>
                  <a:pt x="1603297" y="155655"/>
                  <a:pt x="1611983" y="150829"/>
                </a:cubicBezTo>
                <a:cubicBezTo>
                  <a:pt x="1631791" y="139825"/>
                  <a:pt x="1668544" y="113122"/>
                  <a:pt x="1668544" y="113122"/>
                </a:cubicBezTo>
                <a:lnTo>
                  <a:pt x="1706251" y="56561"/>
                </a:lnTo>
                <a:cubicBezTo>
                  <a:pt x="1712536" y="47134"/>
                  <a:pt x="1715678" y="34566"/>
                  <a:pt x="1725105" y="28281"/>
                </a:cubicBezTo>
                <a:cubicBezTo>
                  <a:pt x="1756000" y="7684"/>
                  <a:pt x="1753385" y="20757"/>
                  <a:pt x="1753385" y="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Freeform: Shape 23">
            <a:extLst>
              <a:ext uri="{FF2B5EF4-FFF2-40B4-BE49-F238E27FC236}">
                <a16:creationId xmlns:a16="http://schemas.microsoft.com/office/drawing/2014/main" id="{B55AEA76-55D0-4E7F-B33B-6E94891E8684}"/>
              </a:ext>
            </a:extLst>
          </p:cNvPr>
          <p:cNvSpPr/>
          <p:nvPr/>
        </p:nvSpPr>
        <p:spPr>
          <a:xfrm>
            <a:off x="5816374" y="5840011"/>
            <a:ext cx="1081838" cy="45719"/>
          </a:xfrm>
          <a:custGeom>
            <a:avLst/>
            <a:gdLst>
              <a:gd name="connsiteX0" fmla="*/ 0 w 1791093"/>
              <a:gd name="connsiteY0" fmla="*/ 0 h 519187"/>
              <a:gd name="connsiteX1" fmla="*/ 169683 w 1791093"/>
              <a:gd name="connsiteY1" fmla="*/ 37707 h 519187"/>
              <a:gd name="connsiteX2" fmla="*/ 367646 w 1791093"/>
              <a:gd name="connsiteY2" fmla="*/ 75415 h 519187"/>
              <a:gd name="connsiteX3" fmla="*/ 443060 w 1791093"/>
              <a:gd name="connsiteY3" fmla="*/ 94268 h 519187"/>
              <a:gd name="connsiteX4" fmla="*/ 509048 w 1791093"/>
              <a:gd name="connsiteY4" fmla="*/ 103695 h 519187"/>
              <a:gd name="connsiteX5" fmla="*/ 565609 w 1791093"/>
              <a:gd name="connsiteY5" fmla="*/ 113122 h 519187"/>
              <a:gd name="connsiteX6" fmla="*/ 669304 w 1791093"/>
              <a:gd name="connsiteY6" fmla="*/ 131975 h 519187"/>
              <a:gd name="connsiteX7" fmla="*/ 725864 w 1791093"/>
              <a:gd name="connsiteY7" fmla="*/ 150829 h 519187"/>
              <a:gd name="connsiteX8" fmla="*/ 791852 w 1791093"/>
              <a:gd name="connsiteY8" fmla="*/ 169683 h 519187"/>
              <a:gd name="connsiteX9" fmla="*/ 876693 w 1791093"/>
              <a:gd name="connsiteY9" fmla="*/ 207390 h 519187"/>
              <a:gd name="connsiteX10" fmla="*/ 904974 w 1791093"/>
              <a:gd name="connsiteY10" fmla="*/ 216817 h 519187"/>
              <a:gd name="connsiteX11" fmla="*/ 980388 w 1791093"/>
              <a:gd name="connsiteY11" fmla="*/ 235670 h 519187"/>
              <a:gd name="connsiteX12" fmla="*/ 1018095 w 1791093"/>
              <a:gd name="connsiteY12" fmla="*/ 254524 h 519187"/>
              <a:gd name="connsiteX13" fmla="*/ 1055803 w 1791093"/>
              <a:gd name="connsiteY13" fmla="*/ 282804 h 519187"/>
              <a:gd name="connsiteX14" fmla="*/ 1112363 w 1791093"/>
              <a:gd name="connsiteY14" fmla="*/ 301658 h 519187"/>
              <a:gd name="connsiteX15" fmla="*/ 1140644 w 1791093"/>
              <a:gd name="connsiteY15" fmla="*/ 311085 h 519187"/>
              <a:gd name="connsiteX16" fmla="*/ 1206631 w 1791093"/>
              <a:gd name="connsiteY16" fmla="*/ 339365 h 519187"/>
              <a:gd name="connsiteX17" fmla="*/ 1244339 w 1791093"/>
              <a:gd name="connsiteY17" fmla="*/ 358219 h 519187"/>
              <a:gd name="connsiteX18" fmla="*/ 1272619 w 1791093"/>
              <a:gd name="connsiteY18" fmla="*/ 367645 h 519187"/>
              <a:gd name="connsiteX19" fmla="*/ 1319753 w 1791093"/>
              <a:gd name="connsiteY19" fmla="*/ 386499 h 519187"/>
              <a:gd name="connsiteX20" fmla="*/ 1395167 w 1791093"/>
              <a:gd name="connsiteY20" fmla="*/ 405353 h 519187"/>
              <a:gd name="connsiteX21" fmla="*/ 1451728 w 1791093"/>
              <a:gd name="connsiteY21" fmla="*/ 424206 h 519187"/>
              <a:gd name="connsiteX22" fmla="*/ 1536570 w 1791093"/>
              <a:gd name="connsiteY22" fmla="*/ 443060 h 519187"/>
              <a:gd name="connsiteX23" fmla="*/ 1640264 w 1791093"/>
              <a:gd name="connsiteY23" fmla="*/ 480767 h 519187"/>
              <a:gd name="connsiteX24" fmla="*/ 1668545 w 1791093"/>
              <a:gd name="connsiteY24" fmla="*/ 490194 h 519187"/>
              <a:gd name="connsiteX25" fmla="*/ 1696825 w 1791093"/>
              <a:gd name="connsiteY25" fmla="*/ 509048 h 519187"/>
              <a:gd name="connsiteX26" fmla="*/ 1791093 w 1791093"/>
              <a:gd name="connsiteY26" fmla="*/ 518474 h 519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791093" h="519187">
                <a:moveTo>
                  <a:pt x="0" y="0"/>
                </a:moveTo>
                <a:cubicBezTo>
                  <a:pt x="223409" y="67021"/>
                  <a:pt x="-19270" y="-84"/>
                  <a:pt x="169683" y="37707"/>
                </a:cubicBezTo>
                <a:cubicBezTo>
                  <a:pt x="389567" y="81685"/>
                  <a:pt x="186225" y="55257"/>
                  <a:pt x="367646" y="75415"/>
                </a:cubicBezTo>
                <a:cubicBezTo>
                  <a:pt x="392784" y="81699"/>
                  <a:pt x="417652" y="89186"/>
                  <a:pt x="443060" y="94268"/>
                </a:cubicBezTo>
                <a:cubicBezTo>
                  <a:pt x="464848" y="98626"/>
                  <a:pt x="487087" y="100316"/>
                  <a:pt x="509048" y="103695"/>
                </a:cubicBezTo>
                <a:cubicBezTo>
                  <a:pt x="527939" y="106601"/>
                  <a:pt x="546866" y="109373"/>
                  <a:pt x="565609" y="113122"/>
                </a:cubicBezTo>
                <a:cubicBezTo>
                  <a:pt x="676714" y="135343"/>
                  <a:pt x="501582" y="108017"/>
                  <a:pt x="669304" y="131975"/>
                </a:cubicBezTo>
                <a:cubicBezTo>
                  <a:pt x="688157" y="138260"/>
                  <a:pt x="706584" y="146009"/>
                  <a:pt x="725864" y="150829"/>
                </a:cubicBezTo>
                <a:cubicBezTo>
                  <a:pt x="745002" y="155614"/>
                  <a:pt x="772916" y="161568"/>
                  <a:pt x="791852" y="169683"/>
                </a:cubicBezTo>
                <a:cubicBezTo>
                  <a:pt x="891820" y="212526"/>
                  <a:pt x="759764" y="163541"/>
                  <a:pt x="876693" y="207390"/>
                </a:cubicBezTo>
                <a:cubicBezTo>
                  <a:pt x="885997" y="210879"/>
                  <a:pt x="895334" y="214407"/>
                  <a:pt x="904974" y="216817"/>
                </a:cubicBezTo>
                <a:cubicBezTo>
                  <a:pt x="940390" y="225671"/>
                  <a:pt x="950218" y="222740"/>
                  <a:pt x="980388" y="235670"/>
                </a:cubicBezTo>
                <a:cubicBezTo>
                  <a:pt x="993304" y="241206"/>
                  <a:pt x="1006178" y="247076"/>
                  <a:pt x="1018095" y="254524"/>
                </a:cubicBezTo>
                <a:cubicBezTo>
                  <a:pt x="1031418" y="262851"/>
                  <a:pt x="1041750" y="275778"/>
                  <a:pt x="1055803" y="282804"/>
                </a:cubicBezTo>
                <a:cubicBezTo>
                  <a:pt x="1073578" y="291692"/>
                  <a:pt x="1093510" y="295373"/>
                  <a:pt x="1112363" y="301658"/>
                </a:cubicBezTo>
                <a:cubicBezTo>
                  <a:pt x="1121790" y="304800"/>
                  <a:pt x="1131756" y="306641"/>
                  <a:pt x="1140644" y="311085"/>
                </a:cubicBezTo>
                <a:cubicBezTo>
                  <a:pt x="1265719" y="373621"/>
                  <a:pt x="1109526" y="297748"/>
                  <a:pt x="1206631" y="339365"/>
                </a:cubicBezTo>
                <a:cubicBezTo>
                  <a:pt x="1219548" y="344901"/>
                  <a:pt x="1231422" y="352683"/>
                  <a:pt x="1244339" y="358219"/>
                </a:cubicBezTo>
                <a:cubicBezTo>
                  <a:pt x="1253472" y="362133"/>
                  <a:pt x="1263315" y="364156"/>
                  <a:pt x="1272619" y="367645"/>
                </a:cubicBezTo>
                <a:cubicBezTo>
                  <a:pt x="1288463" y="373587"/>
                  <a:pt x="1303909" y="380557"/>
                  <a:pt x="1319753" y="386499"/>
                </a:cubicBezTo>
                <a:cubicBezTo>
                  <a:pt x="1370599" y="405567"/>
                  <a:pt x="1326412" y="386602"/>
                  <a:pt x="1395167" y="405353"/>
                </a:cubicBezTo>
                <a:cubicBezTo>
                  <a:pt x="1414340" y="410582"/>
                  <a:pt x="1432125" y="420939"/>
                  <a:pt x="1451728" y="424206"/>
                </a:cubicBezTo>
                <a:cubicBezTo>
                  <a:pt x="1500238" y="432291"/>
                  <a:pt x="1499438" y="429136"/>
                  <a:pt x="1536570" y="443060"/>
                </a:cubicBezTo>
                <a:cubicBezTo>
                  <a:pt x="1641510" y="482412"/>
                  <a:pt x="1521432" y="441155"/>
                  <a:pt x="1640264" y="480767"/>
                </a:cubicBezTo>
                <a:lnTo>
                  <a:pt x="1668545" y="490194"/>
                </a:lnTo>
                <a:cubicBezTo>
                  <a:pt x="1677972" y="496479"/>
                  <a:pt x="1686411" y="504585"/>
                  <a:pt x="1696825" y="509048"/>
                </a:cubicBezTo>
                <a:cubicBezTo>
                  <a:pt x="1729488" y="523046"/>
                  <a:pt x="1755534" y="518474"/>
                  <a:pt x="1791093" y="518474"/>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EB5A2767-D432-4B95-8627-1CB435AF8041}"/>
              </a:ext>
            </a:extLst>
          </p:cNvPr>
          <p:cNvSpPr txBox="1"/>
          <p:nvPr/>
        </p:nvSpPr>
        <p:spPr>
          <a:xfrm>
            <a:off x="7255317" y="3177535"/>
            <a:ext cx="2469807" cy="307777"/>
          </a:xfrm>
          <a:prstGeom prst="rect">
            <a:avLst/>
          </a:prstGeom>
          <a:noFill/>
        </p:spPr>
        <p:txBody>
          <a:bodyPr wrap="square" rtlCol="0">
            <a:spAutoFit/>
          </a:bodyPr>
          <a:lstStyle/>
          <a:p>
            <a:r>
              <a:rPr lang="en-US" sz="1400"/>
              <a:t>Exact 1D result is </a:t>
            </a:r>
            <a:r>
              <a:rPr lang="el-GR" sz="1400"/>
              <a:t>ξ</a:t>
            </a:r>
            <a:r>
              <a:rPr lang="en-US" sz="1400"/>
              <a:t> = 4</a:t>
            </a:r>
            <a:r>
              <a:rPr lang="el-GR" sz="1400"/>
              <a:t>ℓ</a:t>
            </a:r>
            <a:r>
              <a:rPr lang="en-US" sz="1400"/>
              <a:t>.</a:t>
            </a:r>
          </a:p>
        </p:txBody>
      </p:sp>
      <p:sp>
        <p:nvSpPr>
          <p:cNvPr id="4" name="TextBox 3">
            <a:extLst>
              <a:ext uri="{FF2B5EF4-FFF2-40B4-BE49-F238E27FC236}">
                <a16:creationId xmlns:a16="http://schemas.microsoft.com/office/drawing/2014/main" id="{43BF2092-39C9-4D27-A40D-003BD7E75216}"/>
              </a:ext>
            </a:extLst>
          </p:cNvPr>
          <p:cNvSpPr txBox="1"/>
          <p:nvPr/>
        </p:nvSpPr>
        <p:spPr>
          <a:xfrm>
            <a:off x="413044" y="5252106"/>
            <a:ext cx="2911926" cy="1169551"/>
          </a:xfrm>
          <a:prstGeom prst="rect">
            <a:avLst/>
          </a:prstGeom>
          <a:noFill/>
          <a:ln>
            <a:solidFill>
              <a:srgbClr val="00B050"/>
            </a:solidFill>
          </a:ln>
        </p:spPr>
        <p:txBody>
          <a:bodyPr wrap="square" rtlCol="0">
            <a:spAutoFit/>
          </a:bodyPr>
          <a:lstStyle/>
          <a:p>
            <a:r>
              <a:rPr lang="en-US" sz="1400"/>
              <a:t>Might note that localization doesn’t have to take large disorder in 3D, if k</a:t>
            </a:r>
            <a:r>
              <a:rPr lang="en-US" sz="1400" baseline="-25000"/>
              <a:t>F</a:t>
            </a:r>
            <a:r>
              <a:rPr lang="en-US" sz="1400"/>
              <a:t> is near the band edge, where k</a:t>
            </a:r>
            <a:r>
              <a:rPr lang="en-US" sz="1400" baseline="-25000"/>
              <a:t>F</a:t>
            </a:r>
            <a:r>
              <a:rPr lang="en-US" sz="1400"/>
              <a:t> </a:t>
            </a:r>
            <a:r>
              <a:rPr lang="en-US" sz="1400">
                <a:sym typeface="Wingdings" panose="05000000000000000000" pitchFamily="2" charset="2"/>
              </a:rPr>
              <a:t> 0.  Right?  Is there anything that says k</a:t>
            </a:r>
            <a:r>
              <a:rPr lang="en-US" sz="1400" baseline="-25000">
                <a:sym typeface="Wingdings" panose="05000000000000000000" pitchFamily="2" charset="2"/>
              </a:rPr>
              <a:t>F</a:t>
            </a:r>
            <a:r>
              <a:rPr lang="en-US" sz="1400">
                <a:sym typeface="Wingdings" panose="05000000000000000000" pitchFamily="2" charset="2"/>
              </a:rPr>
              <a:t> needs to be near band center here?  </a:t>
            </a:r>
            <a:endParaRPr lang="en-US" sz="1400"/>
          </a:p>
        </p:txBody>
      </p:sp>
    </p:spTree>
    <p:extLst>
      <p:ext uri="{BB962C8B-B14F-4D97-AF65-F5344CB8AC3E}">
        <p14:creationId xmlns:p14="http://schemas.microsoft.com/office/powerpoint/2010/main" val="13490139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572759" y="233973"/>
            <a:ext cx="4496585" cy="621596"/>
          </a:xfrm>
        </p:spPr>
        <p:txBody>
          <a:bodyPr>
            <a:noAutofit/>
          </a:bodyPr>
          <a:lstStyle/>
          <a:p>
            <a:r>
              <a:rPr lang="en-US" sz="3600" b="1" u="sng">
                <a:latin typeface="+mn-lt"/>
              </a:rPr>
              <a:t>Diffusion (Spin)</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314056" y="1233814"/>
            <a:ext cx="9876319"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a:ln>
                  <a:noFill/>
                </a:ln>
                <a:solidFill>
                  <a:schemeClr val="tx1"/>
                </a:solidFill>
                <a:effectLst/>
                <a:ea typeface="Times New Roman" panose="02020603050405020304" pitchFamily="18" charset="0"/>
              </a:rPr>
              <a:t>Some low energy excitations of electrons are spin waves, and these can be localized too, by sufficient disorder of some sort.  I guess this is what Anderson’s original paper was on.</a:t>
            </a:r>
            <a:endParaRPr kumimoji="0" lang="en-US" altLang="en-US" sz="2000" b="0" i="0" u="none" strike="noStrike" cap="none" normalizeH="0" baseline="0">
              <a:ln>
                <a:noFill/>
              </a:ln>
              <a:solidFill>
                <a:schemeClr val="tx1"/>
              </a:solidFill>
              <a:effectLst/>
            </a:endParaRP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2186032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572759" y="233973"/>
            <a:ext cx="4496585" cy="621596"/>
          </a:xfrm>
        </p:spPr>
        <p:txBody>
          <a:bodyPr>
            <a:noAutofit/>
          </a:bodyPr>
          <a:lstStyle/>
          <a:p>
            <a:r>
              <a:rPr lang="en-US" sz="3600" b="1" u="sng">
                <a:latin typeface="+mn-lt"/>
              </a:rPr>
              <a:t>Conduction (Classical)</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70911" y="1065174"/>
            <a:ext cx="7491339"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a:ln>
                  <a:noFill/>
                </a:ln>
                <a:solidFill>
                  <a:schemeClr val="tx1"/>
                </a:solidFill>
                <a:effectLst/>
                <a:ea typeface="Times New Roman" panose="02020603050405020304" pitchFamily="18" charset="0"/>
              </a:rPr>
              <a:t>Recall from the Stat. Mech. Folder, we got the following classical result for the distribution function:</a:t>
            </a:r>
            <a:endParaRPr kumimoji="0" lang="en-US" altLang="en-US" sz="2000" b="0" i="0" u="none" strike="noStrike" cap="none" normalizeH="0" baseline="0">
              <a:ln>
                <a:noFill/>
              </a:ln>
              <a:solidFill>
                <a:schemeClr val="tx1"/>
              </a:solidFill>
              <a:effectLst/>
            </a:endParaRPr>
          </a:p>
        </p:txBody>
      </p:sp>
      <p:graphicFrame>
        <p:nvGraphicFramePr>
          <p:cNvPr id="11" name="Object 10">
            <a:extLst>
              <a:ext uri="{FF2B5EF4-FFF2-40B4-BE49-F238E27FC236}">
                <a16:creationId xmlns:a16="http://schemas.microsoft.com/office/drawing/2014/main" id="{6C2169EC-7066-4BE0-9FD3-768BCFB8143A}"/>
              </a:ext>
            </a:extLst>
          </p:cNvPr>
          <p:cNvGraphicFramePr>
            <a:graphicFrameLocks noChangeAspect="1"/>
          </p:cNvGraphicFramePr>
          <p:nvPr>
            <p:extLst>
              <p:ext uri="{D42A27DB-BD31-4B8C-83A1-F6EECF244321}">
                <p14:modId xmlns:p14="http://schemas.microsoft.com/office/powerpoint/2010/main" val="2890062416"/>
              </p:ext>
            </p:extLst>
          </p:nvPr>
        </p:nvGraphicFramePr>
        <p:xfrm>
          <a:off x="314055" y="2980814"/>
          <a:ext cx="3986212" cy="576263"/>
        </p:xfrm>
        <a:graphic>
          <a:graphicData uri="http://schemas.openxmlformats.org/presentationml/2006/ole">
            <mc:AlternateContent xmlns:mc="http://schemas.openxmlformats.org/markup-compatibility/2006">
              <mc:Choice xmlns:v="urn:schemas-microsoft-com:vml" Requires="v">
                <p:oleObj name="Equation" r:id="rId3" imgW="2895480" imgH="419040" progId="Equation.DSMT4">
                  <p:embed/>
                </p:oleObj>
              </mc:Choice>
              <mc:Fallback>
                <p:oleObj name="Equation" r:id="rId3" imgW="2895480" imgH="419040" progId="Equation.DSMT4">
                  <p:embed/>
                  <p:pic>
                    <p:nvPicPr>
                      <p:cNvPr id="11" name="Object 10">
                        <a:extLst>
                          <a:ext uri="{FF2B5EF4-FFF2-40B4-BE49-F238E27FC236}">
                            <a16:creationId xmlns:a16="http://schemas.microsoft.com/office/drawing/2014/main" id="{6C2169EC-7066-4BE0-9FD3-768BCFB8143A}"/>
                          </a:ext>
                        </a:extLst>
                      </p:cNvPr>
                      <p:cNvPicPr>
                        <a:picLocks noChangeAspect="1" noChangeArrowheads="1"/>
                      </p:cNvPicPr>
                      <p:nvPr/>
                    </p:nvPicPr>
                    <p:blipFill>
                      <a:blip r:embed="rId4"/>
                      <a:srcRect/>
                      <a:stretch>
                        <a:fillRect/>
                      </a:stretch>
                    </p:blipFill>
                    <p:spPr bwMode="auto">
                      <a:xfrm>
                        <a:off x="314055" y="2980814"/>
                        <a:ext cx="3986212" cy="576263"/>
                      </a:xfrm>
                      <a:prstGeom prst="rect">
                        <a:avLst/>
                      </a:prstGeom>
                      <a:noFill/>
                    </p:spPr>
                  </p:pic>
                </p:oleObj>
              </mc:Fallback>
            </mc:AlternateContent>
          </a:graphicData>
        </a:graphic>
      </p:graphicFrame>
      <p:graphicFrame>
        <p:nvGraphicFramePr>
          <p:cNvPr id="22" name="Object 21">
            <a:extLst>
              <a:ext uri="{FF2B5EF4-FFF2-40B4-BE49-F238E27FC236}">
                <a16:creationId xmlns:a16="http://schemas.microsoft.com/office/drawing/2014/main" id="{9F432CC7-34D7-42AE-9AA4-8F83D5F2AB25}"/>
              </a:ext>
            </a:extLst>
          </p:cNvPr>
          <p:cNvGraphicFramePr>
            <a:graphicFrameLocks noChangeAspect="1"/>
          </p:cNvGraphicFramePr>
          <p:nvPr>
            <p:extLst>
              <p:ext uri="{D42A27DB-BD31-4B8C-83A1-F6EECF244321}">
                <p14:modId xmlns:p14="http://schemas.microsoft.com/office/powerpoint/2010/main" val="265224495"/>
              </p:ext>
            </p:extLst>
          </p:nvPr>
        </p:nvGraphicFramePr>
        <p:xfrm>
          <a:off x="314055" y="4384437"/>
          <a:ext cx="3549650" cy="628650"/>
        </p:xfrm>
        <a:graphic>
          <a:graphicData uri="http://schemas.openxmlformats.org/presentationml/2006/ole">
            <mc:AlternateContent xmlns:mc="http://schemas.openxmlformats.org/markup-compatibility/2006">
              <mc:Choice xmlns:v="urn:schemas-microsoft-com:vml" Requires="v">
                <p:oleObj name="Equation" r:id="rId5" imgW="2577960" imgH="457200" progId="Equation.DSMT4">
                  <p:embed/>
                </p:oleObj>
              </mc:Choice>
              <mc:Fallback>
                <p:oleObj name="Equation" r:id="rId5" imgW="2577960" imgH="457200" progId="Equation.DSMT4">
                  <p:embed/>
                  <p:pic>
                    <p:nvPicPr>
                      <p:cNvPr id="22" name="Object 21">
                        <a:extLst>
                          <a:ext uri="{FF2B5EF4-FFF2-40B4-BE49-F238E27FC236}">
                            <a16:creationId xmlns:a16="http://schemas.microsoft.com/office/drawing/2014/main" id="{9F432CC7-34D7-42AE-9AA4-8F83D5F2AB25}"/>
                          </a:ext>
                        </a:extLst>
                      </p:cNvPr>
                      <p:cNvPicPr>
                        <a:picLocks noChangeAspect="1" noChangeArrowheads="1"/>
                      </p:cNvPicPr>
                      <p:nvPr/>
                    </p:nvPicPr>
                    <p:blipFill>
                      <a:blip r:embed="rId6"/>
                      <a:srcRect/>
                      <a:stretch>
                        <a:fillRect/>
                      </a:stretch>
                    </p:blipFill>
                    <p:spPr bwMode="auto">
                      <a:xfrm>
                        <a:off x="314055" y="4384437"/>
                        <a:ext cx="3549650" cy="628650"/>
                      </a:xfrm>
                      <a:prstGeom prst="rect">
                        <a:avLst/>
                      </a:prstGeom>
                      <a:noFill/>
                    </p:spPr>
                  </p:pic>
                </p:oleObj>
              </mc:Fallback>
            </mc:AlternateContent>
          </a:graphicData>
        </a:graphic>
      </p:graphicFrame>
      <p:sp>
        <p:nvSpPr>
          <p:cNvPr id="23" name="TextBox 22">
            <a:extLst>
              <a:ext uri="{FF2B5EF4-FFF2-40B4-BE49-F238E27FC236}">
                <a16:creationId xmlns:a16="http://schemas.microsoft.com/office/drawing/2014/main" id="{C01D60F9-F297-4907-8C7C-0CFE3D96E8DA}"/>
              </a:ext>
            </a:extLst>
          </p:cNvPr>
          <p:cNvSpPr txBox="1"/>
          <p:nvPr/>
        </p:nvSpPr>
        <p:spPr>
          <a:xfrm>
            <a:off x="270911" y="2256504"/>
            <a:ext cx="9844050" cy="523220"/>
          </a:xfrm>
          <a:prstGeom prst="rect">
            <a:avLst/>
          </a:prstGeom>
          <a:noFill/>
        </p:spPr>
        <p:txBody>
          <a:bodyPr wrap="square" rtlCol="0">
            <a:spAutoFit/>
          </a:bodyPr>
          <a:lstStyle/>
          <a:p>
            <a:r>
              <a:rPr lang="en-US" sz="1400"/>
              <a:t>For the case of a constant force, produced by an electric field, we can calculate that &lt;p&gt; = E</a:t>
            </a:r>
            <a:r>
              <a:rPr lang="el-GR" sz="1400"/>
              <a:t>τ</a:t>
            </a:r>
            <a:r>
              <a:rPr lang="en-US" sz="1400"/>
              <a:t>.  And so the current j = ne&lt;p&gt;/m.  And thence, the conductivity:</a:t>
            </a:r>
            <a:endParaRPr lang="en-US" sz="1600"/>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a:extLst>
              <a:ext uri="{FF2B5EF4-FFF2-40B4-BE49-F238E27FC236}">
                <a16:creationId xmlns:a16="http://schemas.microsoft.com/office/drawing/2014/main" id="{A778AEC8-321A-4C7E-907F-04D8F15D097D}"/>
              </a:ext>
            </a:extLst>
          </p:cNvPr>
          <p:cNvGraphicFramePr>
            <a:graphicFrameLocks noChangeAspect="1"/>
          </p:cNvGraphicFramePr>
          <p:nvPr>
            <p:extLst>
              <p:ext uri="{D42A27DB-BD31-4B8C-83A1-F6EECF244321}">
                <p14:modId xmlns:p14="http://schemas.microsoft.com/office/powerpoint/2010/main" val="1648118308"/>
              </p:ext>
            </p:extLst>
          </p:nvPr>
        </p:nvGraphicFramePr>
        <p:xfrm>
          <a:off x="314325" y="1539875"/>
          <a:ext cx="3430588" cy="604838"/>
        </p:xfrm>
        <a:graphic>
          <a:graphicData uri="http://schemas.openxmlformats.org/presentationml/2006/ole">
            <mc:AlternateContent xmlns:mc="http://schemas.openxmlformats.org/markup-compatibility/2006">
              <mc:Choice xmlns:v="urn:schemas-microsoft-com:vml" Requires="v">
                <p:oleObj name="Equation" r:id="rId7" imgW="2590800" imgH="457200" progId="Equation.DSMT4">
                  <p:embed/>
                </p:oleObj>
              </mc:Choice>
              <mc:Fallback>
                <p:oleObj name="Equation" r:id="rId7" imgW="2590800" imgH="457200" progId="Equation.DSMT4">
                  <p:embed/>
                  <p:pic>
                    <p:nvPicPr>
                      <p:cNvPr id="0" name="Object 22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4325" y="1539875"/>
                        <a:ext cx="3430588" cy="604838"/>
                      </a:xfrm>
                      <a:prstGeom prst="rect">
                        <a:avLst/>
                      </a:prstGeom>
                      <a:noFill/>
                    </p:spPr>
                  </p:pic>
                </p:oleObj>
              </mc:Fallback>
            </mc:AlternateContent>
          </a:graphicData>
        </a:graphic>
      </p:graphicFrame>
      <p:sp>
        <p:nvSpPr>
          <p:cNvPr id="14" name="TextBox 13">
            <a:extLst>
              <a:ext uri="{FF2B5EF4-FFF2-40B4-BE49-F238E27FC236}">
                <a16:creationId xmlns:a16="http://schemas.microsoft.com/office/drawing/2014/main" id="{FB9C7575-7548-40C6-AE9B-2DA65F991C8D}"/>
              </a:ext>
            </a:extLst>
          </p:cNvPr>
          <p:cNvSpPr txBox="1"/>
          <p:nvPr/>
        </p:nvSpPr>
        <p:spPr>
          <a:xfrm>
            <a:off x="270911" y="3742517"/>
            <a:ext cx="9844050" cy="307777"/>
          </a:xfrm>
          <a:prstGeom prst="rect">
            <a:avLst/>
          </a:prstGeom>
          <a:noFill/>
        </p:spPr>
        <p:txBody>
          <a:bodyPr wrap="square" rtlCol="0">
            <a:spAutoFit/>
          </a:bodyPr>
          <a:lstStyle/>
          <a:p>
            <a:r>
              <a:rPr lang="en-US" sz="1400"/>
              <a:t>For an oscillatory field E = Ee</a:t>
            </a:r>
            <a:r>
              <a:rPr lang="en-US" sz="1400" baseline="30000"/>
              <a:t>-iwt</a:t>
            </a:r>
            <a:r>
              <a:rPr lang="en-US" sz="1400"/>
              <a:t>, we have:</a:t>
            </a:r>
            <a:endParaRPr lang="en-US" sz="1600"/>
          </a:p>
        </p:txBody>
      </p:sp>
    </p:spTree>
    <p:extLst>
      <p:ext uri="{BB962C8B-B14F-4D97-AF65-F5344CB8AC3E}">
        <p14:creationId xmlns:p14="http://schemas.microsoft.com/office/powerpoint/2010/main" val="209156357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013331" y="107549"/>
            <a:ext cx="5454848" cy="621596"/>
          </a:xfrm>
        </p:spPr>
        <p:txBody>
          <a:bodyPr>
            <a:noAutofit/>
          </a:bodyPr>
          <a:lstStyle/>
          <a:p>
            <a:r>
              <a:rPr lang="en-US" sz="3600" b="1" u="sng">
                <a:latin typeface="+mn-lt"/>
              </a:rPr>
              <a:t>Conduction (Classical Hall)</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140446" y="999008"/>
            <a:ext cx="4823129"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400">
                <a:ea typeface="Times New Roman" panose="02020603050405020304" pitchFamily="18" charset="0"/>
              </a:rPr>
              <a:t>Consider a particle (positive say) moving in an electric and magnetic field </a:t>
            </a:r>
            <a:r>
              <a:rPr lang="en-US" altLang="en-US" sz="1400" b="1">
                <a:ea typeface="Times New Roman" panose="02020603050405020304" pitchFamily="18" charset="0"/>
              </a:rPr>
              <a:t>E</a:t>
            </a:r>
            <a:r>
              <a:rPr lang="en-US" altLang="en-US" sz="1400">
                <a:ea typeface="Times New Roman" panose="02020603050405020304" pitchFamily="18" charset="0"/>
              </a:rPr>
              <a:t>, </a:t>
            </a:r>
            <a:r>
              <a:rPr lang="en-US" altLang="en-US" sz="1400" b="1">
                <a:ea typeface="Times New Roman" panose="02020603050405020304" pitchFamily="18" charset="0"/>
              </a:rPr>
              <a:t>B</a:t>
            </a:r>
            <a:r>
              <a:rPr lang="en-US" altLang="en-US" sz="1400">
                <a:ea typeface="Times New Roman" panose="02020603050405020304" pitchFamily="18" charset="0"/>
              </a:rPr>
              <a:t>, subject to dissipative collisions.  Initial situation is shown on left.  E drags to right, and B consequently pushes down, so get steady state in 4</a:t>
            </a:r>
            <a:r>
              <a:rPr lang="en-US" altLang="en-US" sz="1400" baseline="30000">
                <a:ea typeface="Times New Roman" panose="02020603050405020304" pitchFamily="18" charset="0"/>
              </a:rPr>
              <a:t>th</a:t>
            </a:r>
            <a:r>
              <a:rPr lang="en-US" altLang="en-US" sz="1400">
                <a:ea typeface="Times New Roman" panose="02020603050405020304" pitchFamily="18" charset="0"/>
              </a:rPr>
              <a:t> quadrant for a little while.  But as positive charge accumulates on bottom, and E</a:t>
            </a:r>
            <a:r>
              <a:rPr lang="en-US" altLang="en-US" sz="1400" baseline="-25000">
                <a:ea typeface="Times New Roman" panose="02020603050405020304" pitchFamily="18" charset="0"/>
              </a:rPr>
              <a:t>y</a:t>
            </a:r>
            <a:r>
              <a:rPr lang="en-US" altLang="en-US" sz="1400">
                <a:ea typeface="Times New Roman" panose="02020603050405020304" pitchFamily="18" charset="0"/>
              </a:rPr>
              <a:t> field is set up and waxes until drift velocity is purely horizontal.</a:t>
            </a:r>
            <a:endParaRPr lang="en-US" altLang="en-US" sz="2000"/>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0" name="Object 19">
            <a:extLst>
              <a:ext uri="{FF2B5EF4-FFF2-40B4-BE49-F238E27FC236}">
                <a16:creationId xmlns:a16="http://schemas.microsoft.com/office/drawing/2014/main" id="{65EAE88B-7F48-4BDC-9F64-26AC188531BF}"/>
              </a:ext>
            </a:extLst>
          </p:cNvPr>
          <p:cNvGraphicFramePr>
            <a:graphicFrameLocks noChangeAspect="1"/>
          </p:cNvGraphicFramePr>
          <p:nvPr>
            <p:extLst>
              <p:ext uri="{D42A27DB-BD31-4B8C-83A1-F6EECF244321}">
                <p14:modId xmlns:p14="http://schemas.microsoft.com/office/powerpoint/2010/main" val="1875463903"/>
              </p:ext>
            </p:extLst>
          </p:nvPr>
        </p:nvGraphicFramePr>
        <p:xfrm>
          <a:off x="262823" y="5336873"/>
          <a:ext cx="2740025" cy="1392237"/>
        </p:xfrm>
        <a:graphic>
          <a:graphicData uri="http://schemas.openxmlformats.org/presentationml/2006/ole">
            <mc:AlternateContent xmlns:mc="http://schemas.openxmlformats.org/markup-compatibility/2006">
              <mc:Choice xmlns:v="urn:schemas-microsoft-com:vml" Requires="v">
                <p:oleObj name="Equation" r:id="rId3" imgW="2209680" imgH="1117440" progId="Equation.DSMT4">
                  <p:embed/>
                </p:oleObj>
              </mc:Choice>
              <mc:Fallback>
                <p:oleObj name="Equation" r:id="rId3" imgW="2209680" imgH="1117440" progId="Equation.DSMT4">
                  <p:embed/>
                  <p:pic>
                    <p:nvPicPr>
                      <p:cNvPr id="20" name="Object 19">
                        <a:extLst>
                          <a:ext uri="{FF2B5EF4-FFF2-40B4-BE49-F238E27FC236}">
                            <a16:creationId xmlns:a16="http://schemas.microsoft.com/office/drawing/2014/main" id="{65EAE88B-7F48-4BDC-9F64-26AC188531BF}"/>
                          </a:ext>
                        </a:extLst>
                      </p:cNvPr>
                      <p:cNvPicPr/>
                      <p:nvPr/>
                    </p:nvPicPr>
                    <p:blipFill>
                      <a:blip r:embed="rId4"/>
                      <a:stretch>
                        <a:fillRect/>
                      </a:stretch>
                    </p:blipFill>
                    <p:spPr>
                      <a:xfrm>
                        <a:off x="262823" y="5336873"/>
                        <a:ext cx="2740025" cy="1392237"/>
                      </a:xfrm>
                      <a:prstGeom prst="rect">
                        <a:avLst/>
                      </a:prstGeom>
                    </p:spPr>
                  </p:pic>
                </p:oleObj>
              </mc:Fallback>
            </mc:AlternateContent>
          </a:graphicData>
        </a:graphic>
      </p:graphicFrame>
      <p:graphicFrame>
        <p:nvGraphicFramePr>
          <p:cNvPr id="22" name="Object 21">
            <a:extLst>
              <a:ext uri="{FF2B5EF4-FFF2-40B4-BE49-F238E27FC236}">
                <a16:creationId xmlns:a16="http://schemas.microsoft.com/office/drawing/2014/main" id="{A4715C56-74E6-4C53-9F88-5E1CAFCC07AE}"/>
              </a:ext>
            </a:extLst>
          </p:cNvPr>
          <p:cNvGraphicFramePr>
            <a:graphicFrameLocks noChangeAspect="1"/>
          </p:cNvGraphicFramePr>
          <p:nvPr>
            <p:extLst>
              <p:ext uri="{D42A27DB-BD31-4B8C-83A1-F6EECF244321}">
                <p14:modId xmlns:p14="http://schemas.microsoft.com/office/powerpoint/2010/main" val="956883371"/>
              </p:ext>
            </p:extLst>
          </p:nvPr>
        </p:nvGraphicFramePr>
        <p:xfrm>
          <a:off x="3578627" y="2946181"/>
          <a:ext cx="2946400" cy="620713"/>
        </p:xfrm>
        <a:graphic>
          <a:graphicData uri="http://schemas.openxmlformats.org/presentationml/2006/ole">
            <mc:AlternateContent xmlns:mc="http://schemas.openxmlformats.org/markup-compatibility/2006">
              <mc:Choice xmlns:v="urn:schemas-microsoft-com:vml" Requires="v">
                <p:oleObj name="Equation" r:id="rId5" imgW="2298600" imgH="482400" progId="Equation.DSMT4">
                  <p:embed/>
                </p:oleObj>
              </mc:Choice>
              <mc:Fallback>
                <p:oleObj name="Equation" r:id="rId5" imgW="2298600" imgH="482400" progId="Equation.DSMT4">
                  <p:embed/>
                  <p:pic>
                    <p:nvPicPr>
                      <p:cNvPr id="22" name="Object 21">
                        <a:extLst>
                          <a:ext uri="{FF2B5EF4-FFF2-40B4-BE49-F238E27FC236}">
                            <a16:creationId xmlns:a16="http://schemas.microsoft.com/office/drawing/2014/main" id="{A4715C56-74E6-4C53-9F88-5E1CAFCC07AE}"/>
                          </a:ext>
                        </a:extLst>
                      </p:cNvPr>
                      <p:cNvPicPr/>
                      <p:nvPr/>
                    </p:nvPicPr>
                    <p:blipFill>
                      <a:blip r:embed="rId6"/>
                      <a:stretch>
                        <a:fillRect/>
                      </a:stretch>
                    </p:blipFill>
                    <p:spPr>
                      <a:xfrm>
                        <a:off x="3578627" y="2946181"/>
                        <a:ext cx="2946400" cy="620713"/>
                      </a:xfrm>
                      <a:prstGeom prst="rect">
                        <a:avLst/>
                      </a:prstGeom>
                    </p:spPr>
                  </p:pic>
                </p:oleObj>
              </mc:Fallback>
            </mc:AlternateContent>
          </a:graphicData>
        </a:graphic>
      </p:graphicFrame>
      <p:graphicFrame>
        <p:nvGraphicFramePr>
          <p:cNvPr id="25" name="Object 24">
            <a:extLst>
              <a:ext uri="{FF2B5EF4-FFF2-40B4-BE49-F238E27FC236}">
                <a16:creationId xmlns:a16="http://schemas.microsoft.com/office/drawing/2014/main" id="{9987B998-82E4-41F1-9D62-F1FF5688E77C}"/>
              </a:ext>
            </a:extLst>
          </p:cNvPr>
          <p:cNvGraphicFramePr>
            <a:graphicFrameLocks noChangeAspect="1"/>
          </p:cNvGraphicFramePr>
          <p:nvPr>
            <p:extLst>
              <p:ext uri="{D42A27DB-BD31-4B8C-83A1-F6EECF244321}">
                <p14:modId xmlns:p14="http://schemas.microsoft.com/office/powerpoint/2010/main" val="2234315657"/>
              </p:ext>
            </p:extLst>
          </p:nvPr>
        </p:nvGraphicFramePr>
        <p:xfrm>
          <a:off x="221527" y="3017534"/>
          <a:ext cx="2000250" cy="504825"/>
        </p:xfrm>
        <a:graphic>
          <a:graphicData uri="http://schemas.openxmlformats.org/presentationml/2006/ole">
            <mc:AlternateContent xmlns:mc="http://schemas.openxmlformats.org/markup-compatibility/2006">
              <mc:Choice xmlns:v="urn:schemas-microsoft-com:vml" Requires="v">
                <p:oleObj name="Equation" r:id="rId7" imgW="1562040" imgH="393480" progId="Equation.DSMT4">
                  <p:embed/>
                </p:oleObj>
              </mc:Choice>
              <mc:Fallback>
                <p:oleObj name="Equation" r:id="rId7" imgW="1562040" imgH="393480" progId="Equation.DSMT4">
                  <p:embed/>
                  <p:pic>
                    <p:nvPicPr>
                      <p:cNvPr id="25" name="Object 24">
                        <a:extLst>
                          <a:ext uri="{FF2B5EF4-FFF2-40B4-BE49-F238E27FC236}">
                            <a16:creationId xmlns:a16="http://schemas.microsoft.com/office/drawing/2014/main" id="{9987B998-82E4-41F1-9D62-F1FF5688E77C}"/>
                          </a:ext>
                        </a:extLst>
                      </p:cNvPr>
                      <p:cNvPicPr/>
                      <p:nvPr/>
                    </p:nvPicPr>
                    <p:blipFill>
                      <a:blip r:embed="rId8"/>
                      <a:stretch>
                        <a:fillRect/>
                      </a:stretch>
                    </p:blipFill>
                    <p:spPr>
                      <a:xfrm>
                        <a:off x="221527" y="3017534"/>
                        <a:ext cx="2000250" cy="504825"/>
                      </a:xfrm>
                      <a:prstGeom prst="rect">
                        <a:avLst/>
                      </a:prstGeom>
                    </p:spPr>
                  </p:pic>
                </p:oleObj>
              </mc:Fallback>
            </mc:AlternateContent>
          </a:graphicData>
        </a:graphic>
      </p:graphicFrame>
      <p:cxnSp>
        <p:nvCxnSpPr>
          <p:cNvPr id="26" name="Straight Arrow Connector 25">
            <a:extLst>
              <a:ext uri="{FF2B5EF4-FFF2-40B4-BE49-F238E27FC236}">
                <a16:creationId xmlns:a16="http://schemas.microsoft.com/office/drawing/2014/main" id="{9733CDDC-70AE-4C96-AB23-0AA3CF975ED1}"/>
              </a:ext>
            </a:extLst>
          </p:cNvPr>
          <p:cNvCxnSpPr/>
          <p:nvPr/>
        </p:nvCxnSpPr>
        <p:spPr>
          <a:xfrm>
            <a:off x="2446740" y="3269947"/>
            <a:ext cx="886120" cy="0"/>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
        <p:nvSpPr>
          <p:cNvPr id="4" name="TextBox 3">
            <a:extLst>
              <a:ext uri="{FF2B5EF4-FFF2-40B4-BE49-F238E27FC236}">
                <a16:creationId xmlns:a16="http://schemas.microsoft.com/office/drawing/2014/main" id="{070E82C6-3EFF-4427-BB80-8B958F629278}"/>
              </a:ext>
            </a:extLst>
          </p:cNvPr>
          <p:cNvSpPr txBox="1"/>
          <p:nvPr/>
        </p:nvSpPr>
        <p:spPr>
          <a:xfrm flipH="1">
            <a:off x="108039" y="3688690"/>
            <a:ext cx="9891626" cy="307777"/>
          </a:xfrm>
          <a:prstGeom prst="rect">
            <a:avLst/>
          </a:prstGeom>
          <a:noFill/>
        </p:spPr>
        <p:txBody>
          <a:bodyPr wrap="square" rtlCol="0">
            <a:spAutoFit/>
          </a:bodyPr>
          <a:lstStyle/>
          <a:p>
            <a:r>
              <a:rPr lang="en-US" sz="1400"/>
              <a:t>Let’s work out the conductivity and resistivity tensors…note all densities are surface densities, since we’re dealing with 2D stuff.</a:t>
            </a:r>
          </a:p>
        </p:txBody>
      </p:sp>
      <p:graphicFrame>
        <p:nvGraphicFramePr>
          <p:cNvPr id="32" name="Object 31">
            <a:extLst>
              <a:ext uri="{FF2B5EF4-FFF2-40B4-BE49-F238E27FC236}">
                <a16:creationId xmlns:a16="http://schemas.microsoft.com/office/drawing/2014/main" id="{69B32D8E-82EF-4EB0-897C-FA87B0D671CC}"/>
              </a:ext>
            </a:extLst>
          </p:cNvPr>
          <p:cNvGraphicFramePr>
            <a:graphicFrameLocks noChangeAspect="1"/>
          </p:cNvGraphicFramePr>
          <p:nvPr>
            <p:extLst>
              <p:ext uri="{D42A27DB-BD31-4B8C-83A1-F6EECF244321}">
                <p14:modId xmlns:p14="http://schemas.microsoft.com/office/powerpoint/2010/main" val="1253569764"/>
              </p:ext>
            </p:extLst>
          </p:nvPr>
        </p:nvGraphicFramePr>
        <p:xfrm>
          <a:off x="221527" y="4127730"/>
          <a:ext cx="8432800" cy="576262"/>
        </p:xfrm>
        <a:graphic>
          <a:graphicData uri="http://schemas.openxmlformats.org/presentationml/2006/ole">
            <mc:AlternateContent xmlns:mc="http://schemas.openxmlformats.org/markup-compatibility/2006">
              <mc:Choice xmlns:v="urn:schemas-microsoft-com:vml" Requires="v">
                <p:oleObj name="Equation" r:id="rId9" imgW="7073640" imgH="482400" progId="Equation.DSMT4">
                  <p:embed/>
                </p:oleObj>
              </mc:Choice>
              <mc:Fallback>
                <p:oleObj name="Equation" r:id="rId9" imgW="7073640" imgH="482400" progId="Equation.DSMT4">
                  <p:embed/>
                  <p:pic>
                    <p:nvPicPr>
                      <p:cNvPr id="32" name="Object 31">
                        <a:extLst>
                          <a:ext uri="{FF2B5EF4-FFF2-40B4-BE49-F238E27FC236}">
                            <a16:creationId xmlns:a16="http://schemas.microsoft.com/office/drawing/2014/main" id="{69B32D8E-82EF-4EB0-897C-FA87B0D671CC}"/>
                          </a:ext>
                        </a:extLst>
                      </p:cNvPr>
                      <p:cNvPicPr/>
                      <p:nvPr/>
                    </p:nvPicPr>
                    <p:blipFill>
                      <a:blip r:embed="rId10"/>
                      <a:stretch>
                        <a:fillRect/>
                      </a:stretch>
                    </p:blipFill>
                    <p:spPr>
                      <a:xfrm>
                        <a:off x="221527" y="4127730"/>
                        <a:ext cx="8432800" cy="576262"/>
                      </a:xfrm>
                      <a:prstGeom prst="rect">
                        <a:avLst/>
                      </a:prstGeom>
                    </p:spPr>
                  </p:pic>
                </p:oleObj>
              </mc:Fallback>
            </mc:AlternateContent>
          </a:graphicData>
        </a:graphic>
      </p:graphicFrame>
      <p:sp>
        <p:nvSpPr>
          <p:cNvPr id="33" name="TextBox 32">
            <a:extLst>
              <a:ext uri="{FF2B5EF4-FFF2-40B4-BE49-F238E27FC236}">
                <a16:creationId xmlns:a16="http://schemas.microsoft.com/office/drawing/2014/main" id="{FC0BFD30-28E4-481D-910F-07704EBF0FA7}"/>
              </a:ext>
            </a:extLst>
          </p:cNvPr>
          <p:cNvSpPr txBox="1"/>
          <p:nvPr/>
        </p:nvSpPr>
        <p:spPr>
          <a:xfrm flipH="1">
            <a:off x="108039" y="4854766"/>
            <a:ext cx="11567859" cy="307777"/>
          </a:xfrm>
          <a:prstGeom prst="rect">
            <a:avLst/>
          </a:prstGeom>
          <a:noFill/>
        </p:spPr>
        <p:txBody>
          <a:bodyPr wrap="square" rtlCol="0">
            <a:spAutoFit/>
          </a:bodyPr>
          <a:lstStyle/>
          <a:p>
            <a:r>
              <a:rPr lang="en-US" sz="1400"/>
              <a:t>Note that the off diagonal elements of the resistitivity tensor are independent of the scattering time.  How do we interpret the tensor elements?  Explicitly…  </a:t>
            </a:r>
          </a:p>
        </p:txBody>
      </p:sp>
      <p:graphicFrame>
        <p:nvGraphicFramePr>
          <p:cNvPr id="34" name="Object 33">
            <a:extLst>
              <a:ext uri="{FF2B5EF4-FFF2-40B4-BE49-F238E27FC236}">
                <a16:creationId xmlns:a16="http://schemas.microsoft.com/office/drawing/2014/main" id="{A35A7680-F8B0-490A-BB33-62746FCF5E0B}"/>
              </a:ext>
            </a:extLst>
          </p:cNvPr>
          <p:cNvGraphicFramePr>
            <a:graphicFrameLocks noChangeAspect="1"/>
          </p:cNvGraphicFramePr>
          <p:nvPr>
            <p:extLst>
              <p:ext uri="{D42A27DB-BD31-4B8C-83A1-F6EECF244321}">
                <p14:modId xmlns:p14="http://schemas.microsoft.com/office/powerpoint/2010/main" val="1780466433"/>
              </p:ext>
            </p:extLst>
          </p:nvPr>
        </p:nvGraphicFramePr>
        <p:xfrm>
          <a:off x="4213015" y="5336873"/>
          <a:ext cx="2725737" cy="1390650"/>
        </p:xfrm>
        <a:graphic>
          <a:graphicData uri="http://schemas.openxmlformats.org/presentationml/2006/ole">
            <mc:AlternateContent xmlns:mc="http://schemas.openxmlformats.org/markup-compatibility/2006">
              <mc:Choice xmlns:v="urn:schemas-microsoft-com:vml" Requires="v">
                <p:oleObj name="Equation" r:id="rId11" imgW="2197080" imgH="1117440" progId="Equation.DSMT4">
                  <p:embed/>
                </p:oleObj>
              </mc:Choice>
              <mc:Fallback>
                <p:oleObj name="Equation" r:id="rId11" imgW="2197080" imgH="1117440" progId="Equation.DSMT4">
                  <p:embed/>
                  <p:pic>
                    <p:nvPicPr>
                      <p:cNvPr id="34" name="Object 33">
                        <a:extLst>
                          <a:ext uri="{FF2B5EF4-FFF2-40B4-BE49-F238E27FC236}">
                            <a16:creationId xmlns:a16="http://schemas.microsoft.com/office/drawing/2014/main" id="{A35A7680-F8B0-490A-BB33-62746FCF5E0B}"/>
                          </a:ext>
                        </a:extLst>
                      </p:cNvPr>
                      <p:cNvPicPr/>
                      <p:nvPr/>
                    </p:nvPicPr>
                    <p:blipFill>
                      <a:blip r:embed="rId12"/>
                      <a:stretch>
                        <a:fillRect/>
                      </a:stretch>
                    </p:blipFill>
                    <p:spPr>
                      <a:xfrm>
                        <a:off x="4213015" y="5336873"/>
                        <a:ext cx="2725737" cy="1390650"/>
                      </a:xfrm>
                      <a:prstGeom prst="rect">
                        <a:avLst/>
                      </a:prstGeom>
                    </p:spPr>
                  </p:pic>
                </p:oleObj>
              </mc:Fallback>
            </mc:AlternateContent>
          </a:graphicData>
        </a:graphic>
      </p:graphicFrame>
      <p:sp>
        <p:nvSpPr>
          <p:cNvPr id="7" name="TextBox 6">
            <a:extLst>
              <a:ext uri="{FF2B5EF4-FFF2-40B4-BE49-F238E27FC236}">
                <a16:creationId xmlns:a16="http://schemas.microsoft.com/office/drawing/2014/main" id="{AD4D04A6-B501-43B6-9F2E-EC1095922E02}"/>
              </a:ext>
            </a:extLst>
          </p:cNvPr>
          <p:cNvSpPr txBox="1"/>
          <p:nvPr/>
        </p:nvSpPr>
        <p:spPr>
          <a:xfrm>
            <a:off x="7277413" y="5336873"/>
            <a:ext cx="4655478" cy="1384995"/>
          </a:xfrm>
          <a:prstGeom prst="rect">
            <a:avLst/>
          </a:prstGeom>
          <a:noFill/>
        </p:spPr>
        <p:txBody>
          <a:bodyPr wrap="square" rtlCol="0">
            <a:spAutoFit/>
          </a:bodyPr>
          <a:lstStyle/>
          <a:p>
            <a:r>
              <a:rPr lang="en-US" sz="1400"/>
              <a:t>So </a:t>
            </a:r>
            <a:r>
              <a:rPr lang="el-GR" sz="1400"/>
              <a:t>σ</a:t>
            </a:r>
            <a:r>
              <a:rPr lang="en-US" sz="1400" baseline="-25000"/>
              <a:t>xx</a:t>
            </a:r>
            <a:r>
              <a:rPr lang="en-US" sz="1400"/>
              <a:t> dimishes for instance, because the magnetic field dimishes and reorients the drift velocity so that we get smaller v</a:t>
            </a:r>
            <a:r>
              <a:rPr lang="en-US" sz="1400" baseline="-25000"/>
              <a:t>x</a:t>
            </a:r>
            <a:r>
              <a:rPr lang="en-US" sz="1400"/>
              <a:t> for the same E</a:t>
            </a:r>
            <a:r>
              <a:rPr lang="en-US" sz="1400" baseline="-25000"/>
              <a:t>x</a:t>
            </a:r>
            <a:r>
              <a:rPr lang="en-US" sz="1400"/>
              <a:t>, now.  But it doesn’t change </a:t>
            </a:r>
            <a:r>
              <a:rPr lang="el-GR" sz="1400"/>
              <a:t>ρ</a:t>
            </a:r>
            <a:r>
              <a:rPr lang="en-US" sz="1400" baseline="-25000"/>
              <a:t>xx</a:t>
            </a:r>
            <a:r>
              <a:rPr lang="en-US" sz="1400"/>
              <a:t> because setting j</a:t>
            </a:r>
            <a:r>
              <a:rPr lang="en-US" sz="1400" baseline="-25000"/>
              <a:t>y</a:t>
            </a:r>
            <a:r>
              <a:rPr lang="en-US" sz="1400"/>
              <a:t> = 0 requires adding an E</a:t>
            </a:r>
            <a:r>
              <a:rPr lang="en-US" sz="1400" baseline="-25000"/>
              <a:t>y</a:t>
            </a:r>
            <a:r>
              <a:rPr lang="en-US" sz="1400"/>
              <a:t> field component which cancels the magnetic force (making the green arrow go horizontal), and effectively returns us to the non-B situation.  </a:t>
            </a:r>
          </a:p>
        </p:txBody>
      </p:sp>
      <p:pic>
        <p:nvPicPr>
          <p:cNvPr id="10" name="Picture 9">
            <a:extLst>
              <a:ext uri="{FF2B5EF4-FFF2-40B4-BE49-F238E27FC236}">
                <a16:creationId xmlns:a16="http://schemas.microsoft.com/office/drawing/2014/main" id="{77A8F697-0E3E-4A9A-A951-0A928F0B8C19}"/>
              </a:ext>
            </a:extLst>
          </p:cNvPr>
          <p:cNvPicPr>
            <a:picLocks noChangeAspect="1"/>
          </p:cNvPicPr>
          <p:nvPr/>
        </p:nvPicPr>
        <p:blipFill>
          <a:blip r:embed="rId13"/>
          <a:stretch>
            <a:fillRect/>
          </a:stretch>
        </p:blipFill>
        <p:spPr>
          <a:xfrm>
            <a:off x="5019857" y="920433"/>
            <a:ext cx="4515112" cy="1268709"/>
          </a:xfrm>
          <a:prstGeom prst="rect">
            <a:avLst/>
          </a:prstGeom>
        </p:spPr>
      </p:pic>
      <p:sp>
        <p:nvSpPr>
          <p:cNvPr id="21" name="TextBox 20">
            <a:extLst>
              <a:ext uri="{FF2B5EF4-FFF2-40B4-BE49-F238E27FC236}">
                <a16:creationId xmlns:a16="http://schemas.microsoft.com/office/drawing/2014/main" id="{91C67D8E-5E1E-429D-AF58-78D59A3630C6}"/>
              </a:ext>
            </a:extLst>
          </p:cNvPr>
          <p:cNvSpPr txBox="1"/>
          <p:nvPr/>
        </p:nvSpPr>
        <p:spPr>
          <a:xfrm>
            <a:off x="140446" y="2498482"/>
            <a:ext cx="11484132" cy="307777"/>
          </a:xfrm>
          <a:prstGeom prst="rect">
            <a:avLst/>
          </a:prstGeom>
          <a:noFill/>
        </p:spPr>
        <p:txBody>
          <a:bodyPr wrap="square">
            <a:spAutoFit/>
          </a:bodyPr>
          <a:lstStyle/>
          <a:p>
            <a:r>
              <a:rPr lang="en-US" altLang="en-US" sz="1400">
                <a:ea typeface="Times New Roman" panose="02020603050405020304" pitchFamily="18" charset="0"/>
              </a:rPr>
              <a:t>The Drude model for the is motion is as follows.  </a:t>
            </a:r>
            <a:r>
              <a:rPr lang="en-US" sz="1400"/>
              <a:t>Considering a </a:t>
            </a:r>
            <a:r>
              <a:rPr lang="en-US" sz="1400" b="1"/>
              <a:t>B</a:t>
            </a:r>
            <a:r>
              <a:rPr lang="en-US" sz="1400"/>
              <a:t> field in the z direction, and </a:t>
            </a:r>
            <a:r>
              <a:rPr lang="en-US" sz="1400" b="1"/>
              <a:t>E</a:t>
            </a:r>
            <a:r>
              <a:rPr lang="en-US" sz="1400"/>
              <a:t> restricted to the xy plane, we obtain (</a:t>
            </a:r>
            <a:r>
              <a:rPr lang="el-GR" sz="1400"/>
              <a:t>ω</a:t>
            </a:r>
            <a:r>
              <a:rPr lang="en-US" sz="1400" baseline="-25000"/>
              <a:t>B</a:t>
            </a:r>
            <a:r>
              <a:rPr lang="en-US" sz="1400"/>
              <a:t> = |e|B/m):</a:t>
            </a:r>
          </a:p>
        </p:txBody>
      </p:sp>
      <p:pic>
        <p:nvPicPr>
          <p:cNvPr id="13" name="Picture 12">
            <a:extLst>
              <a:ext uri="{FF2B5EF4-FFF2-40B4-BE49-F238E27FC236}">
                <a16:creationId xmlns:a16="http://schemas.microsoft.com/office/drawing/2014/main" id="{8571B355-8CB8-4B32-B5F5-9BEEA0CCF201}"/>
              </a:ext>
            </a:extLst>
          </p:cNvPr>
          <p:cNvPicPr>
            <a:picLocks noChangeAspect="1"/>
          </p:cNvPicPr>
          <p:nvPr/>
        </p:nvPicPr>
        <p:blipFill>
          <a:blip r:embed="rId14"/>
          <a:stretch>
            <a:fillRect/>
          </a:stretch>
        </p:blipFill>
        <p:spPr>
          <a:xfrm>
            <a:off x="9999665" y="891250"/>
            <a:ext cx="2088759" cy="1327953"/>
          </a:xfrm>
          <a:prstGeom prst="rect">
            <a:avLst/>
          </a:prstGeom>
        </p:spPr>
      </p:pic>
      <mc:AlternateContent xmlns:mc="http://schemas.openxmlformats.org/markup-compatibility/2006" xmlns:p14="http://schemas.microsoft.com/office/powerpoint/2010/main">
        <mc:Choice Requires="p14">
          <p:contentPart p14:bwMode="auto" r:id="rId15">
            <p14:nvContentPartPr>
              <p14:cNvPr id="14" name="Ink 13">
                <a:extLst>
                  <a:ext uri="{FF2B5EF4-FFF2-40B4-BE49-F238E27FC236}">
                    <a16:creationId xmlns:a16="http://schemas.microsoft.com/office/drawing/2014/main" id="{FF436B22-791E-491C-95AA-BFAC707E3C46}"/>
                  </a:ext>
                </a:extLst>
              </p14:cNvPr>
              <p14:cNvContentPartPr/>
              <p14:nvPr/>
            </p14:nvContentPartPr>
            <p14:xfrm>
              <a:off x="9591251" y="1530375"/>
              <a:ext cx="327240" cy="177840"/>
            </p14:xfrm>
          </p:contentPart>
        </mc:Choice>
        <mc:Fallback xmlns="">
          <p:pic>
            <p:nvPicPr>
              <p:cNvPr id="14" name="Ink 13">
                <a:extLst>
                  <a:ext uri="{FF2B5EF4-FFF2-40B4-BE49-F238E27FC236}">
                    <a16:creationId xmlns:a16="http://schemas.microsoft.com/office/drawing/2014/main" id="{FF436B22-791E-491C-95AA-BFAC707E3C46}"/>
                  </a:ext>
                </a:extLst>
              </p:cNvPr>
              <p:cNvPicPr/>
              <p:nvPr/>
            </p:nvPicPr>
            <p:blipFill>
              <a:blip r:embed="rId17"/>
              <a:stretch>
                <a:fillRect/>
              </a:stretch>
            </p:blipFill>
            <p:spPr>
              <a:xfrm>
                <a:off x="9582251" y="1521735"/>
                <a:ext cx="344880" cy="195480"/>
              </a:xfrm>
              <a:prstGeom prst="rect">
                <a:avLst/>
              </a:prstGeom>
            </p:spPr>
          </p:pic>
        </mc:Fallback>
      </mc:AlternateContent>
      <p:graphicFrame>
        <p:nvGraphicFramePr>
          <p:cNvPr id="17" name="Object 16">
            <a:extLst>
              <a:ext uri="{FF2B5EF4-FFF2-40B4-BE49-F238E27FC236}">
                <a16:creationId xmlns:a16="http://schemas.microsoft.com/office/drawing/2014/main" id="{B28BEBE3-97BB-4CAC-8BCF-90FCCED888D6}"/>
              </a:ext>
            </a:extLst>
          </p:cNvPr>
          <p:cNvGraphicFramePr>
            <a:graphicFrameLocks noChangeAspect="1"/>
          </p:cNvGraphicFramePr>
          <p:nvPr>
            <p:extLst>
              <p:ext uri="{D42A27DB-BD31-4B8C-83A1-F6EECF244321}">
                <p14:modId xmlns:p14="http://schemas.microsoft.com/office/powerpoint/2010/main" val="4092939299"/>
              </p:ext>
            </p:extLst>
          </p:nvPr>
        </p:nvGraphicFramePr>
        <p:xfrm>
          <a:off x="7833391" y="2980064"/>
          <a:ext cx="2203330" cy="550833"/>
        </p:xfrm>
        <a:graphic>
          <a:graphicData uri="http://schemas.openxmlformats.org/presentationml/2006/ole">
            <mc:AlternateContent xmlns:mc="http://schemas.openxmlformats.org/markup-compatibility/2006">
              <mc:Choice xmlns:v="urn:schemas-microsoft-com:vml" Requires="v">
                <p:oleObj name="Equation" r:id="rId18" imgW="1815312" imgH="444307" progId="Equation.DSMT4">
                  <p:embed/>
                </p:oleObj>
              </mc:Choice>
              <mc:Fallback>
                <p:oleObj name="Equation" r:id="rId18" imgW="1815312" imgH="444307" progId="Equation.DSMT4">
                  <p:embed/>
                  <p:pic>
                    <p:nvPicPr>
                      <p:cNvPr id="0" name="Object 33"/>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7833391" y="2980064"/>
                        <a:ext cx="2203330" cy="550833"/>
                      </a:xfrm>
                      <a:prstGeom prst="rect">
                        <a:avLst/>
                      </a:prstGeom>
                      <a:solidFill>
                        <a:srgbClr val="CCFFCC"/>
                      </a:solidFill>
                    </p:spPr>
                  </p:pic>
                </p:oleObj>
              </mc:Fallback>
            </mc:AlternateContent>
          </a:graphicData>
        </a:graphic>
      </p:graphicFrame>
      <p:cxnSp>
        <p:nvCxnSpPr>
          <p:cNvPr id="27" name="Straight Arrow Connector 26">
            <a:extLst>
              <a:ext uri="{FF2B5EF4-FFF2-40B4-BE49-F238E27FC236}">
                <a16:creationId xmlns:a16="http://schemas.microsoft.com/office/drawing/2014/main" id="{989FE39B-A8A0-4E38-8BC7-73ACD09EEBB3}"/>
              </a:ext>
            </a:extLst>
          </p:cNvPr>
          <p:cNvCxnSpPr/>
          <p:nvPr/>
        </p:nvCxnSpPr>
        <p:spPr>
          <a:xfrm>
            <a:off x="6695608" y="3269947"/>
            <a:ext cx="886120" cy="0"/>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7099469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590801" y="233973"/>
            <a:ext cx="5478544" cy="621596"/>
          </a:xfrm>
        </p:spPr>
        <p:txBody>
          <a:bodyPr>
            <a:noAutofit/>
          </a:bodyPr>
          <a:lstStyle/>
          <a:p>
            <a:r>
              <a:rPr lang="en-US" sz="3600" b="1" u="sng">
                <a:latin typeface="+mn-lt"/>
              </a:rPr>
              <a:t>Conduction (Classical Hall)</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62784" y="1085638"/>
            <a:ext cx="844758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400">
                <a:ea typeface="Times New Roman" panose="02020603050405020304" pitchFamily="18" charset="0"/>
              </a:rPr>
              <a:t>If we do it for arbitrary </a:t>
            </a:r>
            <a:r>
              <a:rPr lang="en-US" altLang="en-US" sz="1400" b="1">
                <a:ea typeface="Times New Roman" panose="02020603050405020304" pitchFamily="18" charset="0"/>
              </a:rPr>
              <a:t>v</a:t>
            </a:r>
            <a:r>
              <a:rPr lang="en-US" altLang="en-US" sz="1400">
                <a:ea typeface="Times New Roman" panose="02020603050405020304" pitchFamily="18" charset="0"/>
              </a:rPr>
              <a:t>, </a:t>
            </a:r>
            <a:r>
              <a:rPr lang="en-US" altLang="en-US" sz="1400" b="1">
                <a:ea typeface="Times New Roman" panose="02020603050405020304" pitchFamily="18" charset="0"/>
              </a:rPr>
              <a:t>B</a:t>
            </a:r>
            <a:r>
              <a:rPr lang="en-US" altLang="en-US" sz="1400">
                <a:ea typeface="Times New Roman" panose="02020603050405020304" pitchFamily="18" charset="0"/>
              </a:rPr>
              <a:t>, </a:t>
            </a:r>
            <a:r>
              <a:rPr lang="en-US" altLang="en-US" sz="1400" b="1">
                <a:ea typeface="Times New Roman" panose="02020603050405020304" pitchFamily="18" charset="0"/>
              </a:rPr>
              <a:t>E</a:t>
            </a:r>
            <a:r>
              <a:rPr lang="en-US" altLang="en-US" sz="1400">
                <a:ea typeface="Times New Roman" panose="02020603050405020304" pitchFamily="18" charset="0"/>
              </a:rPr>
              <a:t>, then we get the following result, though my – sign doesn’t reduce to the previous case – maybe I should have transpose of this??</a:t>
            </a:r>
            <a:endParaRPr lang="en-US" altLang="en-US" sz="2000"/>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8" name="Object 27">
            <a:extLst>
              <a:ext uri="{FF2B5EF4-FFF2-40B4-BE49-F238E27FC236}">
                <a16:creationId xmlns:a16="http://schemas.microsoft.com/office/drawing/2014/main" id="{5D218401-1602-4586-9AE8-C4309A7D6CC5}"/>
              </a:ext>
            </a:extLst>
          </p:cNvPr>
          <p:cNvGraphicFramePr>
            <a:graphicFrameLocks noChangeAspect="1"/>
          </p:cNvGraphicFramePr>
          <p:nvPr/>
        </p:nvGraphicFramePr>
        <p:xfrm>
          <a:off x="8872853" y="101707"/>
          <a:ext cx="3222625" cy="1871663"/>
        </p:xfrm>
        <a:graphic>
          <a:graphicData uri="http://schemas.openxmlformats.org/presentationml/2006/ole">
            <mc:AlternateContent xmlns:mc="http://schemas.openxmlformats.org/markup-compatibility/2006">
              <mc:Choice xmlns:v="urn:schemas-microsoft-com:vml" Requires="v">
                <p:oleObj name="Bitmap Image" r:id="rId3" imgW="2598480" imgH="1722240" progId="Paint.Picture">
                  <p:embed/>
                </p:oleObj>
              </mc:Choice>
              <mc:Fallback>
                <p:oleObj name="Bitmap Image" r:id="rId3" imgW="2598480" imgH="1722240" progId="Paint.Picture">
                  <p:embed/>
                  <p:pic>
                    <p:nvPicPr>
                      <p:cNvPr id="28" name="Object 27">
                        <a:extLst>
                          <a:ext uri="{FF2B5EF4-FFF2-40B4-BE49-F238E27FC236}">
                            <a16:creationId xmlns:a16="http://schemas.microsoft.com/office/drawing/2014/main" id="{5D218401-1602-4586-9AE8-C4309A7D6CC5}"/>
                          </a:ext>
                        </a:extLst>
                      </p:cNvPr>
                      <p:cNvPicPr>
                        <a:picLocks noChangeAspect="1" noChangeArrowheads="1"/>
                      </p:cNvPicPr>
                      <p:nvPr/>
                    </p:nvPicPr>
                    <p:blipFill>
                      <a:blip r:embed="rId4"/>
                      <a:srcRect t="15486" r="4732" b="885"/>
                      <a:stretch>
                        <a:fillRect/>
                      </a:stretch>
                    </p:blipFill>
                    <p:spPr bwMode="auto">
                      <a:xfrm>
                        <a:off x="8872853" y="101707"/>
                        <a:ext cx="3222625" cy="1871663"/>
                      </a:xfrm>
                      <a:prstGeom prst="rect">
                        <a:avLst/>
                      </a:prstGeom>
                      <a:noFill/>
                    </p:spPr>
                  </p:pic>
                </p:oleObj>
              </mc:Fallback>
            </mc:AlternateContent>
          </a:graphicData>
        </a:graphic>
      </p:graphicFrame>
      <p:graphicFrame>
        <p:nvGraphicFramePr>
          <p:cNvPr id="25" name="Object 24">
            <a:extLst>
              <a:ext uri="{FF2B5EF4-FFF2-40B4-BE49-F238E27FC236}">
                <a16:creationId xmlns:a16="http://schemas.microsoft.com/office/drawing/2014/main" id="{9987B998-82E4-41F1-9D62-F1FF5688E77C}"/>
              </a:ext>
            </a:extLst>
          </p:cNvPr>
          <p:cNvGraphicFramePr>
            <a:graphicFrameLocks noChangeAspect="1"/>
          </p:cNvGraphicFramePr>
          <p:nvPr/>
        </p:nvGraphicFramePr>
        <p:xfrm>
          <a:off x="300492" y="1881910"/>
          <a:ext cx="7170738" cy="944563"/>
        </p:xfrm>
        <a:graphic>
          <a:graphicData uri="http://schemas.openxmlformats.org/presentationml/2006/ole">
            <mc:AlternateContent xmlns:mc="http://schemas.openxmlformats.org/markup-compatibility/2006">
              <mc:Choice xmlns:v="urn:schemas-microsoft-com:vml" Requires="v">
                <p:oleObj name="Equation" r:id="rId5" imgW="5600520" imgH="736560" progId="Equation.DSMT4">
                  <p:embed/>
                </p:oleObj>
              </mc:Choice>
              <mc:Fallback>
                <p:oleObj name="Equation" r:id="rId5" imgW="5600520" imgH="736560" progId="Equation.DSMT4">
                  <p:embed/>
                  <p:pic>
                    <p:nvPicPr>
                      <p:cNvPr id="25" name="Object 24">
                        <a:extLst>
                          <a:ext uri="{FF2B5EF4-FFF2-40B4-BE49-F238E27FC236}">
                            <a16:creationId xmlns:a16="http://schemas.microsoft.com/office/drawing/2014/main" id="{9987B998-82E4-41F1-9D62-F1FF5688E77C}"/>
                          </a:ext>
                        </a:extLst>
                      </p:cNvPr>
                      <p:cNvPicPr/>
                      <p:nvPr/>
                    </p:nvPicPr>
                    <p:blipFill>
                      <a:blip r:embed="rId6"/>
                      <a:stretch>
                        <a:fillRect/>
                      </a:stretch>
                    </p:blipFill>
                    <p:spPr>
                      <a:xfrm>
                        <a:off x="300492" y="1881910"/>
                        <a:ext cx="7170738" cy="944563"/>
                      </a:xfrm>
                      <a:prstGeom prst="rect">
                        <a:avLst/>
                      </a:prstGeom>
                    </p:spPr>
                  </p:pic>
                </p:oleObj>
              </mc:Fallback>
            </mc:AlternateContent>
          </a:graphicData>
        </a:graphic>
      </p:graphicFrame>
      <p:sp>
        <p:nvSpPr>
          <p:cNvPr id="5" name="TextBox 4">
            <a:extLst>
              <a:ext uri="{FF2B5EF4-FFF2-40B4-BE49-F238E27FC236}">
                <a16:creationId xmlns:a16="http://schemas.microsoft.com/office/drawing/2014/main" id="{0BC6DF54-6E23-4997-8DB4-DB8468C231EA}"/>
              </a:ext>
            </a:extLst>
          </p:cNvPr>
          <p:cNvSpPr txBox="1"/>
          <p:nvPr/>
        </p:nvSpPr>
        <p:spPr>
          <a:xfrm flipH="1">
            <a:off x="300492" y="2997725"/>
            <a:ext cx="1754553" cy="307777"/>
          </a:xfrm>
          <a:prstGeom prst="rect">
            <a:avLst/>
          </a:prstGeom>
          <a:noFill/>
        </p:spPr>
        <p:txBody>
          <a:bodyPr wrap="square" rtlCol="0">
            <a:spAutoFit/>
          </a:bodyPr>
          <a:lstStyle/>
          <a:p>
            <a:r>
              <a:rPr lang="en-US" sz="1400"/>
              <a:t>In any event we have </a:t>
            </a:r>
          </a:p>
        </p:txBody>
      </p:sp>
      <p:graphicFrame>
        <p:nvGraphicFramePr>
          <p:cNvPr id="21" name="Object 20">
            <a:extLst>
              <a:ext uri="{FF2B5EF4-FFF2-40B4-BE49-F238E27FC236}">
                <a16:creationId xmlns:a16="http://schemas.microsoft.com/office/drawing/2014/main" id="{95E9CD8C-B938-40C6-BB62-0775A2779ABF}"/>
              </a:ext>
            </a:extLst>
          </p:cNvPr>
          <p:cNvGraphicFramePr>
            <a:graphicFrameLocks noChangeAspect="1"/>
          </p:cNvGraphicFramePr>
          <p:nvPr>
            <p:extLst>
              <p:ext uri="{D42A27DB-BD31-4B8C-83A1-F6EECF244321}">
                <p14:modId xmlns:p14="http://schemas.microsoft.com/office/powerpoint/2010/main" val="1460668393"/>
              </p:ext>
            </p:extLst>
          </p:nvPr>
        </p:nvGraphicFramePr>
        <p:xfrm>
          <a:off x="410883" y="3429000"/>
          <a:ext cx="4205797" cy="1017917"/>
        </p:xfrm>
        <a:graphic>
          <a:graphicData uri="http://schemas.openxmlformats.org/presentationml/2006/ole">
            <mc:AlternateContent xmlns:mc="http://schemas.openxmlformats.org/markup-compatibility/2006">
              <mc:Choice xmlns:v="urn:schemas-microsoft-com:vml" Requires="v">
                <p:oleObj name="Equation" r:id="rId7" imgW="3047760" imgH="736560" progId="Equation.DSMT4">
                  <p:embed/>
                </p:oleObj>
              </mc:Choice>
              <mc:Fallback>
                <p:oleObj name="Equation" r:id="rId7" imgW="3047760" imgH="736560" progId="Equation.DSMT4">
                  <p:embed/>
                  <p:pic>
                    <p:nvPicPr>
                      <p:cNvPr id="21" name="Object 20">
                        <a:extLst>
                          <a:ext uri="{FF2B5EF4-FFF2-40B4-BE49-F238E27FC236}">
                            <a16:creationId xmlns:a16="http://schemas.microsoft.com/office/drawing/2014/main" id="{95E9CD8C-B938-40C6-BB62-0775A2779ABF}"/>
                          </a:ext>
                        </a:extLst>
                      </p:cNvPr>
                      <p:cNvPicPr/>
                      <p:nvPr/>
                    </p:nvPicPr>
                    <p:blipFill>
                      <a:blip r:embed="rId8"/>
                      <a:stretch>
                        <a:fillRect/>
                      </a:stretch>
                    </p:blipFill>
                    <p:spPr>
                      <a:xfrm>
                        <a:off x="410883" y="3429000"/>
                        <a:ext cx="4205797" cy="1017917"/>
                      </a:xfrm>
                      <a:prstGeom prst="rect">
                        <a:avLst/>
                      </a:prstGeom>
                    </p:spPr>
                  </p:pic>
                </p:oleObj>
              </mc:Fallback>
            </mc:AlternateContent>
          </a:graphicData>
        </a:graphic>
      </p:graphicFrame>
      <p:sp>
        <p:nvSpPr>
          <p:cNvPr id="23" name="TextBox 22">
            <a:extLst>
              <a:ext uri="{FF2B5EF4-FFF2-40B4-BE49-F238E27FC236}">
                <a16:creationId xmlns:a16="http://schemas.microsoft.com/office/drawing/2014/main" id="{EA966DD0-9489-4193-AF8F-28D2F6367258}"/>
              </a:ext>
            </a:extLst>
          </p:cNvPr>
          <p:cNvSpPr txBox="1"/>
          <p:nvPr/>
        </p:nvSpPr>
        <p:spPr>
          <a:xfrm flipH="1">
            <a:off x="300490" y="4524972"/>
            <a:ext cx="6939295" cy="307777"/>
          </a:xfrm>
          <a:prstGeom prst="rect">
            <a:avLst/>
          </a:prstGeom>
          <a:noFill/>
        </p:spPr>
        <p:txBody>
          <a:bodyPr wrap="square" rtlCol="0">
            <a:spAutoFit/>
          </a:bodyPr>
          <a:lstStyle/>
          <a:p>
            <a:r>
              <a:rPr lang="en-US" sz="1400"/>
              <a:t>Note that if we had E and B both pointing in the x direction, say, then we’d get:</a:t>
            </a:r>
          </a:p>
        </p:txBody>
      </p:sp>
      <p:graphicFrame>
        <p:nvGraphicFramePr>
          <p:cNvPr id="24" name="Object 23">
            <a:extLst>
              <a:ext uri="{FF2B5EF4-FFF2-40B4-BE49-F238E27FC236}">
                <a16:creationId xmlns:a16="http://schemas.microsoft.com/office/drawing/2014/main" id="{A655EFC1-49C9-4A2D-9CFB-3503D1997149}"/>
              </a:ext>
            </a:extLst>
          </p:cNvPr>
          <p:cNvGraphicFramePr>
            <a:graphicFrameLocks noChangeAspect="1"/>
          </p:cNvGraphicFramePr>
          <p:nvPr/>
        </p:nvGraphicFramePr>
        <p:xfrm>
          <a:off x="410883" y="4944495"/>
          <a:ext cx="2646363" cy="1017588"/>
        </p:xfrm>
        <a:graphic>
          <a:graphicData uri="http://schemas.openxmlformats.org/presentationml/2006/ole">
            <mc:AlternateContent xmlns:mc="http://schemas.openxmlformats.org/markup-compatibility/2006">
              <mc:Choice xmlns:v="urn:schemas-microsoft-com:vml" Requires="v">
                <p:oleObj name="Equation" r:id="rId9" imgW="1917360" imgH="736560" progId="Equation.DSMT4">
                  <p:embed/>
                </p:oleObj>
              </mc:Choice>
              <mc:Fallback>
                <p:oleObj name="Equation" r:id="rId9" imgW="1917360" imgH="736560" progId="Equation.DSMT4">
                  <p:embed/>
                  <p:pic>
                    <p:nvPicPr>
                      <p:cNvPr id="24" name="Object 23">
                        <a:extLst>
                          <a:ext uri="{FF2B5EF4-FFF2-40B4-BE49-F238E27FC236}">
                            <a16:creationId xmlns:a16="http://schemas.microsoft.com/office/drawing/2014/main" id="{A655EFC1-49C9-4A2D-9CFB-3503D1997149}"/>
                          </a:ext>
                        </a:extLst>
                      </p:cNvPr>
                      <p:cNvPicPr/>
                      <p:nvPr/>
                    </p:nvPicPr>
                    <p:blipFill>
                      <a:blip r:embed="rId10"/>
                      <a:stretch>
                        <a:fillRect/>
                      </a:stretch>
                    </p:blipFill>
                    <p:spPr>
                      <a:xfrm>
                        <a:off x="410883" y="4944495"/>
                        <a:ext cx="2646363" cy="1017588"/>
                      </a:xfrm>
                      <a:prstGeom prst="rect">
                        <a:avLst/>
                      </a:prstGeom>
                    </p:spPr>
                  </p:pic>
                </p:oleObj>
              </mc:Fallback>
            </mc:AlternateContent>
          </a:graphicData>
        </a:graphic>
      </p:graphicFrame>
      <p:sp>
        <p:nvSpPr>
          <p:cNvPr id="27" name="TextBox 26">
            <a:extLst>
              <a:ext uri="{FF2B5EF4-FFF2-40B4-BE49-F238E27FC236}">
                <a16:creationId xmlns:a16="http://schemas.microsoft.com/office/drawing/2014/main" id="{F10B993F-CF4F-49AF-A382-1CA45B7733BD}"/>
              </a:ext>
            </a:extLst>
          </p:cNvPr>
          <p:cNvSpPr txBox="1"/>
          <p:nvPr/>
        </p:nvSpPr>
        <p:spPr>
          <a:xfrm flipH="1">
            <a:off x="300489" y="6073829"/>
            <a:ext cx="8768096" cy="523220"/>
          </a:xfrm>
          <a:prstGeom prst="rect">
            <a:avLst/>
          </a:prstGeom>
          <a:noFill/>
        </p:spPr>
        <p:txBody>
          <a:bodyPr wrap="square" rtlCol="0">
            <a:spAutoFit/>
          </a:bodyPr>
          <a:lstStyle/>
          <a:p>
            <a:r>
              <a:rPr lang="en-US" sz="1400"/>
              <a:t>which indicates that there would not be a reduction in the conductivity in this direction, since B</a:t>
            </a:r>
            <a:r>
              <a:rPr lang="en-US" sz="1400" baseline="-25000"/>
              <a:t>x</a:t>
            </a:r>
            <a:r>
              <a:rPr lang="en-US" sz="1400"/>
              <a:t> = B.  Nor would there be current in the other two directions since E</a:t>
            </a:r>
            <a:r>
              <a:rPr lang="en-US" sz="1400" baseline="-25000"/>
              <a:t>y</a:t>
            </a:r>
            <a:r>
              <a:rPr lang="en-US" sz="1400"/>
              <a:t> = E</a:t>
            </a:r>
            <a:r>
              <a:rPr lang="en-US" sz="1400" baseline="-25000"/>
              <a:t>z</a:t>
            </a:r>
            <a:r>
              <a:rPr lang="en-US" sz="1400"/>
              <a:t> = 0.  So basically, nothing would happen.</a:t>
            </a:r>
          </a:p>
        </p:txBody>
      </p:sp>
    </p:spTree>
    <p:extLst>
      <p:ext uri="{BB962C8B-B14F-4D97-AF65-F5344CB8AC3E}">
        <p14:creationId xmlns:p14="http://schemas.microsoft.com/office/powerpoint/2010/main" val="43844496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687783" y="233973"/>
            <a:ext cx="5381562" cy="621596"/>
          </a:xfrm>
        </p:spPr>
        <p:txBody>
          <a:bodyPr>
            <a:noAutofit/>
          </a:bodyPr>
          <a:lstStyle/>
          <a:p>
            <a:r>
              <a:rPr lang="en-US" sz="3600" b="1" u="sng">
                <a:latin typeface="+mn-lt"/>
              </a:rPr>
              <a:t>Conduction (Classical Hall)</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34504" y="1143011"/>
            <a:ext cx="729470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sz="1400"/>
              <a:t>Let’s calculate the components of the resistivity tensor from the start, though we have the components from the classical theory, from first principles….</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8" name="Object 27">
            <a:extLst>
              <a:ext uri="{FF2B5EF4-FFF2-40B4-BE49-F238E27FC236}">
                <a16:creationId xmlns:a16="http://schemas.microsoft.com/office/drawing/2014/main" id="{5D218401-1602-4586-9AE8-C4309A7D6CC5}"/>
              </a:ext>
            </a:extLst>
          </p:cNvPr>
          <p:cNvGraphicFramePr>
            <a:graphicFrameLocks noChangeAspect="1"/>
          </p:cNvGraphicFramePr>
          <p:nvPr>
            <p:extLst>
              <p:ext uri="{D42A27DB-BD31-4B8C-83A1-F6EECF244321}">
                <p14:modId xmlns:p14="http://schemas.microsoft.com/office/powerpoint/2010/main" val="3481883069"/>
              </p:ext>
            </p:extLst>
          </p:nvPr>
        </p:nvGraphicFramePr>
        <p:xfrm>
          <a:off x="8784024" y="104390"/>
          <a:ext cx="3222625" cy="1871663"/>
        </p:xfrm>
        <a:graphic>
          <a:graphicData uri="http://schemas.openxmlformats.org/presentationml/2006/ole">
            <mc:AlternateContent xmlns:mc="http://schemas.openxmlformats.org/markup-compatibility/2006">
              <mc:Choice xmlns:v="urn:schemas-microsoft-com:vml" Requires="v">
                <p:oleObj name="Bitmap Image" r:id="rId3" imgW="2598480" imgH="1722240" progId="Paint.Picture">
                  <p:embed/>
                </p:oleObj>
              </mc:Choice>
              <mc:Fallback>
                <p:oleObj name="Bitmap Image" r:id="rId3" imgW="2598480" imgH="1722240" progId="Paint.Picture">
                  <p:embed/>
                  <p:pic>
                    <p:nvPicPr>
                      <p:cNvPr id="28" name="Object 27">
                        <a:extLst>
                          <a:ext uri="{FF2B5EF4-FFF2-40B4-BE49-F238E27FC236}">
                            <a16:creationId xmlns:a16="http://schemas.microsoft.com/office/drawing/2014/main" id="{5D218401-1602-4586-9AE8-C4309A7D6CC5}"/>
                          </a:ext>
                        </a:extLst>
                      </p:cNvPr>
                      <p:cNvPicPr>
                        <a:picLocks noChangeAspect="1" noChangeArrowheads="1"/>
                      </p:cNvPicPr>
                      <p:nvPr/>
                    </p:nvPicPr>
                    <p:blipFill>
                      <a:blip r:embed="rId4"/>
                      <a:srcRect t="15486" r="4732" b="885"/>
                      <a:stretch>
                        <a:fillRect/>
                      </a:stretch>
                    </p:blipFill>
                    <p:spPr bwMode="auto">
                      <a:xfrm>
                        <a:off x="8784024" y="104390"/>
                        <a:ext cx="3222625" cy="1871663"/>
                      </a:xfrm>
                      <a:prstGeom prst="rect">
                        <a:avLst/>
                      </a:prstGeom>
                      <a:noFill/>
                    </p:spPr>
                  </p:pic>
                </p:oleObj>
              </mc:Fallback>
            </mc:AlternateContent>
          </a:graphicData>
        </a:graphic>
      </p:graphicFrame>
      <p:graphicFrame>
        <p:nvGraphicFramePr>
          <p:cNvPr id="31" name="Object 30">
            <a:extLst>
              <a:ext uri="{FF2B5EF4-FFF2-40B4-BE49-F238E27FC236}">
                <a16:creationId xmlns:a16="http://schemas.microsoft.com/office/drawing/2014/main" id="{971156FB-B8D6-4166-ADC3-72ACDF58874C}"/>
              </a:ext>
            </a:extLst>
          </p:cNvPr>
          <p:cNvGraphicFramePr>
            <a:graphicFrameLocks noChangeAspect="1"/>
          </p:cNvGraphicFramePr>
          <p:nvPr/>
        </p:nvGraphicFramePr>
        <p:xfrm>
          <a:off x="353817" y="1969591"/>
          <a:ext cx="2471737" cy="773112"/>
        </p:xfrm>
        <a:graphic>
          <a:graphicData uri="http://schemas.openxmlformats.org/presentationml/2006/ole">
            <mc:AlternateContent xmlns:mc="http://schemas.openxmlformats.org/markup-compatibility/2006">
              <mc:Choice xmlns:v="urn:schemas-microsoft-com:vml" Requires="v">
                <p:oleObj name="Equation" r:id="rId5" imgW="1726920" imgH="533160" progId="Equation.DSMT4">
                  <p:embed/>
                </p:oleObj>
              </mc:Choice>
              <mc:Fallback>
                <p:oleObj name="Equation" r:id="rId5" imgW="1726920" imgH="533160" progId="Equation.DSMT4">
                  <p:embed/>
                  <p:pic>
                    <p:nvPicPr>
                      <p:cNvPr id="31" name="Object 30">
                        <a:extLst>
                          <a:ext uri="{FF2B5EF4-FFF2-40B4-BE49-F238E27FC236}">
                            <a16:creationId xmlns:a16="http://schemas.microsoft.com/office/drawing/2014/main" id="{971156FB-B8D6-4166-ADC3-72ACDF58874C}"/>
                          </a:ext>
                        </a:extLst>
                      </p:cNvPr>
                      <p:cNvPicPr>
                        <a:picLocks noChangeAspect="1" noChangeArrowheads="1"/>
                      </p:cNvPicPr>
                      <p:nvPr/>
                    </p:nvPicPr>
                    <p:blipFill>
                      <a:blip r:embed="rId6"/>
                      <a:srcRect/>
                      <a:stretch>
                        <a:fillRect/>
                      </a:stretch>
                    </p:blipFill>
                    <p:spPr bwMode="auto">
                      <a:xfrm>
                        <a:off x="353817" y="1969591"/>
                        <a:ext cx="2471737" cy="773112"/>
                      </a:xfrm>
                      <a:prstGeom prst="rect">
                        <a:avLst/>
                      </a:prstGeom>
                      <a:noFill/>
                    </p:spPr>
                  </p:pic>
                </p:oleObj>
              </mc:Fallback>
            </mc:AlternateContent>
          </a:graphicData>
        </a:graphic>
      </p:graphicFrame>
      <p:sp>
        <p:nvSpPr>
          <p:cNvPr id="9" name="Rectangle 8">
            <a:extLst>
              <a:ext uri="{FF2B5EF4-FFF2-40B4-BE49-F238E27FC236}">
                <a16:creationId xmlns:a16="http://schemas.microsoft.com/office/drawing/2014/main" id="{5FED82B6-DD6D-47C2-8AF3-84108612297B}"/>
              </a:ext>
            </a:extLst>
          </p:cNvPr>
          <p:cNvSpPr/>
          <p:nvPr/>
        </p:nvSpPr>
        <p:spPr>
          <a:xfrm>
            <a:off x="4692718" y="3068653"/>
            <a:ext cx="7034226" cy="738664"/>
          </a:xfrm>
          <a:prstGeom prst="rect">
            <a:avLst/>
          </a:prstGeom>
        </p:spPr>
        <p:txBody>
          <a:bodyPr wrap="square">
            <a:spAutoFit/>
          </a:bodyPr>
          <a:lstStyle/>
          <a:p>
            <a:r>
              <a:rPr lang="en-US" sz="1400"/>
              <a:t>This is our explicit result, in terms of the Hall coefficient.  We’ll notice that R</a:t>
            </a:r>
            <a:r>
              <a:rPr lang="en-US" sz="1400" baseline="-25000"/>
              <a:t>H</a:t>
            </a:r>
            <a:r>
              <a:rPr lang="en-US" sz="1400"/>
              <a:t> is proportional to the sign of the charge carriers, which provides a way to distinguish + from – charge flow, because note regardless of sign, the charges will be pushed upwards. </a:t>
            </a:r>
          </a:p>
        </p:txBody>
      </p:sp>
      <p:graphicFrame>
        <p:nvGraphicFramePr>
          <p:cNvPr id="21" name="Object 20">
            <a:extLst>
              <a:ext uri="{FF2B5EF4-FFF2-40B4-BE49-F238E27FC236}">
                <a16:creationId xmlns:a16="http://schemas.microsoft.com/office/drawing/2014/main" id="{1BB6F0E2-FAD0-4F1E-AE5D-5A6FF8527C5F}"/>
              </a:ext>
            </a:extLst>
          </p:cNvPr>
          <p:cNvGraphicFramePr>
            <a:graphicFrameLocks noChangeAspect="1"/>
          </p:cNvGraphicFramePr>
          <p:nvPr/>
        </p:nvGraphicFramePr>
        <p:xfrm>
          <a:off x="328747" y="2989263"/>
          <a:ext cx="3379787" cy="698500"/>
        </p:xfrm>
        <a:graphic>
          <a:graphicData uri="http://schemas.openxmlformats.org/presentationml/2006/ole">
            <mc:AlternateContent xmlns:mc="http://schemas.openxmlformats.org/markup-compatibility/2006">
              <mc:Choice xmlns:v="urn:schemas-microsoft-com:vml" Requires="v">
                <p:oleObj name="Equation" r:id="rId7" imgW="2361960" imgH="482400" progId="Equation.DSMT4">
                  <p:embed/>
                </p:oleObj>
              </mc:Choice>
              <mc:Fallback>
                <p:oleObj name="Equation" r:id="rId7" imgW="2361960" imgH="482400" progId="Equation.DSMT4">
                  <p:embed/>
                  <p:pic>
                    <p:nvPicPr>
                      <p:cNvPr id="21" name="Object 20">
                        <a:extLst>
                          <a:ext uri="{FF2B5EF4-FFF2-40B4-BE49-F238E27FC236}">
                            <a16:creationId xmlns:a16="http://schemas.microsoft.com/office/drawing/2014/main" id="{1BB6F0E2-FAD0-4F1E-AE5D-5A6FF8527C5F}"/>
                          </a:ext>
                        </a:extLst>
                      </p:cNvPr>
                      <p:cNvPicPr>
                        <a:picLocks noChangeAspect="1" noChangeArrowheads="1"/>
                      </p:cNvPicPr>
                      <p:nvPr/>
                    </p:nvPicPr>
                    <p:blipFill>
                      <a:blip r:embed="rId8"/>
                      <a:srcRect/>
                      <a:stretch>
                        <a:fillRect/>
                      </a:stretch>
                    </p:blipFill>
                    <p:spPr bwMode="auto">
                      <a:xfrm>
                        <a:off x="328747" y="2989263"/>
                        <a:ext cx="3379787" cy="698500"/>
                      </a:xfrm>
                      <a:prstGeom prst="rect">
                        <a:avLst/>
                      </a:prstGeom>
                      <a:noFill/>
                    </p:spPr>
                  </p:pic>
                </p:oleObj>
              </mc:Fallback>
            </mc:AlternateContent>
          </a:graphicData>
        </a:graphic>
      </p:graphicFrame>
      <p:sp>
        <p:nvSpPr>
          <p:cNvPr id="10" name="Freeform: Shape 9">
            <a:extLst>
              <a:ext uri="{FF2B5EF4-FFF2-40B4-BE49-F238E27FC236}">
                <a16:creationId xmlns:a16="http://schemas.microsoft.com/office/drawing/2014/main" id="{F4E981CA-9FDD-4DFB-816F-C854FF1816FD}"/>
              </a:ext>
            </a:extLst>
          </p:cNvPr>
          <p:cNvSpPr/>
          <p:nvPr/>
        </p:nvSpPr>
        <p:spPr>
          <a:xfrm>
            <a:off x="3864992" y="3291649"/>
            <a:ext cx="772998" cy="84842"/>
          </a:xfrm>
          <a:custGeom>
            <a:avLst/>
            <a:gdLst>
              <a:gd name="connsiteX0" fmla="*/ 0 w 772998"/>
              <a:gd name="connsiteY0" fmla="*/ 28281 h 84842"/>
              <a:gd name="connsiteX1" fmla="*/ 56561 w 772998"/>
              <a:gd name="connsiteY1" fmla="*/ 56561 h 84842"/>
              <a:gd name="connsiteX2" fmla="*/ 150829 w 772998"/>
              <a:gd name="connsiteY2" fmla="*/ 75415 h 84842"/>
              <a:gd name="connsiteX3" fmla="*/ 179110 w 772998"/>
              <a:gd name="connsiteY3" fmla="*/ 84842 h 84842"/>
              <a:gd name="connsiteX4" fmla="*/ 405353 w 772998"/>
              <a:gd name="connsiteY4" fmla="*/ 75415 h 84842"/>
              <a:gd name="connsiteX5" fmla="*/ 433633 w 772998"/>
              <a:gd name="connsiteY5" fmla="*/ 65988 h 84842"/>
              <a:gd name="connsiteX6" fmla="*/ 461914 w 772998"/>
              <a:gd name="connsiteY6" fmla="*/ 47134 h 84842"/>
              <a:gd name="connsiteX7" fmla="*/ 480767 w 772998"/>
              <a:gd name="connsiteY7" fmla="*/ 18854 h 84842"/>
              <a:gd name="connsiteX8" fmla="*/ 556182 w 772998"/>
              <a:gd name="connsiteY8" fmla="*/ 0 h 84842"/>
              <a:gd name="connsiteX9" fmla="*/ 669303 w 772998"/>
              <a:gd name="connsiteY9" fmla="*/ 9427 h 84842"/>
              <a:gd name="connsiteX10" fmla="*/ 725864 w 772998"/>
              <a:gd name="connsiteY10" fmla="*/ 28281 h 84842"/>
              <a:gd name="connsiteX11" fmla="*/ 754145 w 772998"/>
              <a:gd name="connsiteY11" fmla="*/ 37708 h 84842"/>
              <a:gd name="connsiteX12" fmla="*/ 772998 w 772998"/>
              <a:gd name="connsiteY12" fmla="*/ 37708 h 84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2998" h="84842">
                <a:moveTo>
                  <a:pt x="0" y="28281"/>
                </a:moveTo>
                <a:cubicBezTo>
                  <a:pt x="18854" y="37708"/>
                  <a:pt x="36990" y="48733"/>
                  <a:pt x="56561" y="56561"/>
                </a:cubicBezTo>
                <a:cubicBezTo>
                  <a:pt x="80040" y="65952"/>
                  <a:pt x="129836" y="70750"/>
                  <a:pt x="150829" y="75415"/>
                </a:cubicBezTo>
                <a:cubicBezTo>
                  <a:pt x="160529" y="77571"/>
                  <a:pt x="169683" y="81700"/>
                  <a:pt x="179110" y="84842"/>
                </a:cubicBezTo>
                <a:cubicBezTo>
                  <a:pt x="254524" y="81700"/>
                  <a:pt x="330079" y="80991"/>
                  <a:pt x="405353" y="75415"/>
                </a:cubicBezTo>
                <a:cubicBezTo>
                  <a:pt x="415262" y="74681"/>
                  <a:pt x="424745" y="70432"/>
                  <a:pt x="433633" y="65988"/>
                </a:cubicBezTo>
                <a:cubicBezTo>
                  <a:pt x="443767" y="60921"/>
                  <a:pt x="452487" y="53419"/>
                  <a:pt x="461914" y="47134"/>
                </a:cubicBezTo>
                <a:cubicBezTo>
                  <a:pt x="468198" y="37707"/>
                  <a:pt x="470634" y="23921"/>
                  <a:pt x="480767" y="18854"/>
                </a:cubicBezTo>
                <a:cubicBezTo>
                  <a:pt x="503943" y="7266"/>
                  <a:pt x="556182" y="0"/>
                  <a:pt x="556182" y="0"/>
                </a:cubicBezTo>
                <a:cubicBezTo>
                  <a:pt x="593889" y="3142"/>
                  <a:pt x="631980" y="3206"/>
                  <a:pt x="669303" y="9427"/>
                </a:cubicBezTo>
                <a:cubicBezTo>
                  <a:pt x="688906" y="12694"/>
                  <a:pt x="707010" y="21996"/>
                  <a:pt x="725864" y="28281"/>
                </a:cubicBezTo>
                <a:cubicBezTo>
                  <a:pt x="735291" y="31423"/>
                  <a:pt x="744208" y="37708"/>
                  <a:pt x="754145" y="37708"/>
                </a:cubicBezTo>
                <a:lnTo>
                  <a:pt x="772998" y="37708"/>
                </a:lnTo>
              </a:path>
            </a:pathLst>
          </a:custGeom>
        </p:spPr>
        <p:style>
          <a:lnRef idx="3">
            <a:schemeClr val="accent2"/>
          </a:lnRef>
          <a:fillRef idx="0">
            <a:schemeClr val="accent2"/>
          </a:fillRef>
          <a:effectRef idx="2">
            <a:schemeClr val="accent2"/>
          </a:effectRef>
          <a:fontRef idx="minor">
            <a:schemeClr val="tx1"/>
          </a:fontRef>
        </p:style>
        <p:txBody>
          <a:bodyPr rtlCol="0" anchor="ctr"/>
          <a:lstStyle/>
          <a:p>
            <a:pPr algn="ctr"/>
            <a:endParaRPr lang="en-US"/>
          </a:p>
        </p:txBody>
      </p:sp>
      <p:sp>
        <p:nvSpPr>
          <p:cNvPr id="23" name="Rectangle 22">
            <a:extLst>
              <a:ext uri="{FF2B5EF4-FFF2-40B4-BE49-F238E27FC236}">
                <a16:creationId xmlns:a16="http://schemas.microsoft.com/office/drawing/2014/main" id="{D8180A28-7D2C-4E30-9CBE-4CB7C0650509}"/>
              </a:ext>
            </a:extLst>
          </p:cNvPr>
          <p:cNvSpPr/>
          <p:nvPr/>
        </p:nvSpPr>
        <p:spPr>
          <a:xfrm>
            <a:off x="4108254" y="2133392"/>
            <a:ext cx="6183984" cy="523220"/>
          </a:xfrm>
          <a:prstGeom prst="rect">
            <a:avLst/>
          </a:prstGeom>
        </p:spPr>
        <p:txBody>
          <a:bodyPr wrap="square">
            <a:spAutoFit/>
          </a:bodyPr>
          <a:lstStyle/>
          <a:p>
            <a:r>
              <a:rPr lang="en-US" sz="1400"/>
              <a:t>This just shows that the resistivity and resistance have the same units, and are the same, in 2D.</a:t>
            </a:r>
          </a:p>
        </p:txBody>
      </p:sp>
      <p:sp>
        <p:nvSpPr>
          <p:cNvPr id="24" name="Freeform: Shape 23">
            <a:extLst>
              <a:ext uri="{FF2B5EF4-FFF2-40B4-BE49-F238E27FC236}">
                <a16:creationId xmlns:a16="http://schemas.microsoft.com/office/drawing/2014/main" id="{D6060FAB-AA8B-406C-A2EA-434C263F06A5}"/>
              </a:ext>
            </a:extLst>
          </p:cNvPr>
          <p:cNvSpPr/>
          <p:nvPr/>
        </p:nvSpPr>
        <p:spPr>
          <a:xfrm>
            <a:off x="3225800" y="2340667"/>
            <a:ext cx="772998" cy="84842"/>
          </a:xfrm>
          <a:custGeom>
            <a:avLst/>
            <a:gdLst>
              <a:gd name="connsiteX0" fmla="*/ 0 w 772998"/>
              <a:gd name="connsiteY0" fmla="*/ 28281 h 84842"/>
              <a:gd name="connsiteX1" fmla="*/ 56561 w 772998"/>
              <a:gd name="connsiteY1" fmla="*/ 56561 h 84842"/>
              <a:gd name="connsiteX2" fmla="*/ 150829 w 772998"/>
              <a:gd name="connsiteY2" fmla="*/ 75415 h 84842"/>
              <a:gd name="connsiteX3" fmla="*/ 179110 w 772998"/>
              <a:gd name="connsiteY3" fmla="*/ 84842 h 84842"/>
              <a:gd name="connsiteX4" fmla="*/ 405353 w 772998"/>
              <a:gd name="connsiteY4" fmla="*/ 75415 h 84842"/>
              <a:gd name="connsiteX5" fmla="*/ 433633 w 772998"/>
              <a:gd name="connsiteY5" fmla="*/ 65988 h 84842"/>
              <a:gd name="connsiteX6" fmla="*/ 461914 w 772998"/>
              <a:gd name="connsiteY6" fmla="*/ 47134 h 84842"/>
              <a:gd name="connsiteX7" fmla="*/ 480767 w 772998"/>
              <a:gd name="connsiteY7" fmla="*/ 18854 h 84842"/>
              <a:gd name="connsiteX8" fmla="*/ 556182 w 772998"/>
              <a:gd name="connsiteY8" fmla="*/ 0 h 84842"/>
              <a:gd name="connsiteX9" fmla="*/ 669303 w 772998"/>
              <a:gd name="connsiteY9" fmla="*/ 9427 h 84842"/>
              <a:gd name="connsiteX10" fmla="*/ 725864 w 772998"/>
              <a:gd name="connsiteY10" fmla="*/ 28281 h 84842"/>
              <a:gd name="connsiteX11" fmla="*/ 754145 w 772998"/>
              <a:gd name="connsiteY11" fmla="*/ 37708 h 84842"/>
              <a:gd name="connsiteX12" fmla="*/ 772998 w 772998"/>
              <a:gd name="connsiteY12" fmla="*/ 37708 h 848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72998" h="84842">
                <a:moveTo>
                  <a:pt x="0" y="28281"/>
                </a:moveTo>
                <a:cubicBezTo>
                  <a:pt x="18854" y="37708"/>
                  <a:pt x="36990" y="48733"/>
                  <a:pt x="56561" y="56561"/>
                </a:cubicBezTo>
                <a:cubicBezTo>
                  <a:pt x="80040" y="65952"/>
                  <a:pt x="129836" y="70750"/>
                  <a:pt x="150829" y="75415"/>
                </a:cubicBezTo>
                <a:cubicBezTo>
                  <a:pt x="160529" y="77571"/>
                  <a:pt x="169683" y="81700"/>
                  <a:pt x="179110" y="84842"/>
                </a:cubicBezTo>
                <a:cubicBezTo>
                  <a:pt x="254524" y="81700"/>
                  <a:pt x="330079" y="80991"/>
                  <a:pt x="405353" y="75415"/>
                </a:cubicBezTo>
                <a:cubicBezTo>
                  <a:pt x="415262" y="74681"/>
                  <a:pt x="424745" y="70432"/>
                  <a:pt x="433633" y="65988"/>
                </a:cubicBezTo>
                <a:cubicBezTo>
                  <a:pt x="443767" y="60921"/>
                  <a:pt x="452487" y="53419"/>
                  <a:pt x="461914" y="47134"/>
                </a:cubicBezTo>
                <a:cubicBezTo>
                  <a:pt x="468198" y="37707"/>
                  <a:pt x="470634" y="23921"/>
                  <a:pt x="480767" y="18854"/>
                </a:cubicBezTo>
                <a:cubicBezTo>
                  <a:pt x="503943" y="7266"/>
                  <a:pt x="556182" y="0"/>
                  <a:pt x="556182" y="0"/>
                </a:cubicBezTo>
                <a:cubicBezTo>
                  <a:pt x="593889" y="3142"/>
                  <a:pt x="631980" y="3206"/>
                  <a:pt x="669303" y="9427"/>
                </a:cubicBezTo>
                <a:cubicBezTo>
                  <a:pt x="688906" y="12694"/>
                  <a:pt x="707010" y="21996"/>
                  <a:pt x="725864" y="28281"/>
                </a:cubicBezTo>
                <a:cubicBezTo>
                  <a:pt x="735291" y="31423"/>
                  <a:pt x="744208" y="37708"/>
                  <a:pt x="754145" y="37708"/>
                </a:cubicBezTo>
                <a:lnTo>
                  <a:pt x="772998" y="37708"/>
                </a:lnTo>
              </a:path>
            </a:pathLst>
          </a:custGeom>
        </p:spPr>
        <p:style>
          <a:lnRef idx="3">
            <a:schemeClr val="accent2"/>
          </a:lnRef>
          <a:fillRef idx="0">
            <a:schemeClr val="accent2"/>
          </a:fillRef>
          <a:effectRef idx="2">
            <a:schemeClr val="accent2"/>
          </a:effectRef>
          <a:fontRef idx="minor">
            <a:schemeClr val="tx1"/>
          </a:fontRef>
        </p:style>
        <p:txBody>
          <a:bodyPr rtlCol="0" anchor="ctr"/>
          <a:lstStyle/>
          <a:p>
            <a:pPr algn="ctr"/>
            <a:endParaRPr lang="en-US"/>
          </a:p>
        </p:txBody>
      </p:sp>
      <p:graphicFrame>
        <p:nvGraphicFramePr>
          <p:cNvPr id="14" name="Object 13">
            <a:extLst>
              <a:ext uri="{FF2B5EF4-FFF2-40B4-BE49-F238E27FC236}">
                <a16:creationId xmlns:a16="http://schemas.microsoft.com/office/drawing/2014/main" id="{6BD88565-64D6-4A3D-B176-237041E64380}"/>
              </a:ext>
            </a:extLst>
          </p:cNvPr>
          <p:cNvGraphicFramePr>
            <a:graphicFrameLocks noChangeAspect="1"/>
          </p:cNvGraphicFramePr>
          <p:nvPr/>
        </p:nvGraphicFramePr>
        <p:xfrm>
          <a:off x="353817" y="4402999"/>
          <a:ext cx="2708275" cy="1435100"/>
        </p:xfrm>
        <a:graphic>
          <a:graphicData uri="http://schemas.openxmlformats.org/presentationml/2006/ole">
            <mc:AlternateContent xmlns:mc="http://schemas.openxmlformats.org/markup-compatibility/2006">
              <mc:Choice xmlns:v="urn:schemas-microsoft-com:vml" Requires="v">
                <p:oleObj name="Equation" r:id="rId9" imgW="1892160" imgH="990360" progId="Equation.DSMT4">
                  <p:embed/>
                </p:oleObj>
              </mc:Choice>
              <mc:Fallback>
                <p:oleObj name="Equation" r:id="rId9" imgW="1892160" imgH="990360" progId="Equation.DSMT4">
                  <p:embed/>
                  <p:pic>
                    <p:nvPicPr>
                      <p:cNvPr id="14" name="Object 13">
                        <a:extLst>
                          <a:ext uri="{FF2B5EF4-FFF2-40B4-BE49-F238E27FC236}">
                            <a16:creationId xmlns:a16="http://schemas.microsoft.com/office/drawing/2014/main" id="{6BD88565-64D6-4A3D-B176-237041E64380}"/>
                          </a:ext>
                        </a:extLst>
                      </p:cNvPr>
                      <p:cNvPicPr>
                        <a:picLocks noChangeAspect="1" noChangeArrowheads="1"/>
                      </p:cNvPicPr>
                      <p:nvPr/>
                    </p:nvPicPr>
                    <p:blipFill>
                      <a:blip r:embed="rId10"/>
                      <a:srcRect/>
                      <a:stretch>
                        <a:fillRect/>
                      </a:stretch>
                    </p:blipFill>
                    <p:spPr bwMode="auto">
                      <a:xfrm>
                        <a:off x="353817" y="4402999"/>
                        <a:ext cx="2708275" cy="1435100"/>
                      </a:xfrm>
                      <a:prstGeom prst="rect">
                        <a:avLst/>
                      </a:prstGeom>
                      <a:noFill/>
                    </p:spPr>
                  </p:pic>
                </p:oleObj>
              </mc:Fallback>
            </mc:AlternateContent>
          </a:graphicData>
        </a:graphic>
      </p:graphicFrame>
      <p:sp>
        <p:nvSpPr>
          <p:cNvPr id="4" name="TextBox 3">
            <a:extLst>
              <a:ext uri="{FF2B5EF4-FFF2-40B4-BE49-F238E27FC236}">
                <a16:creationId xmlns:a16="http://schemas.microsoft.com/office/drawing/2014/main" id="{7E433E4A-44A9-48F2-970C-BCAA82C18350}"/>
              </a:ext>
            </a:extLst>
          </p:cNvPr>
          <p:cNvSpPr txBox="1"/>
          <p:nvPr/>
        </p:nvSpPr>
        <p:spPr>
          <a:xfrm>
            <a:off x="287827" y="3987537"/>
            <a:ext cx="522900" cy="307777"/>
          </a:xfrm>
          <a:prstGeom prst="rect">
            <a:avLst/>
          </a:prstGeom>
          <a:noFill/>
        </p:spPr>
        <p:txBody>
          <a:bodyPr wrap="none" rtlCol="0">
            <a:spAutoFit/>
          </a:bodyPr>
          <a:lstStyle/>
          <a:p>
            <a:r>
              <a:rPr lang="en-US" sz="1400"/>
              <a:t>And,</a:t>
            </a:r>
            <a:endParaRPr lang="en-US"/>
          </a:p>
        </p:txBody>
      </p:sp>
      <p:sp>
        <p:nvSpPr>
          <p:cNvPr id="5" name="TextBox 4">
            <a:extLst>
              <a:ext uri="{FF2B5EF4-FFF2-40B4-BE49-F238E27FC236}">
                <a16:creationId xmlns:a16="http://schemas.microsoft.com/office/drawing/2014/main" id="{A6316674-5E8F-478C-8575-EDF47C38F308}"/>
              </a:ext>
            </a:extLst>
          </p:cNvPr>
          <p:cNvSpPr txBox="1"/>
          <p:nvPr/>
        </p:nvSpPr>
        <p:spPr>
          <a:xfrm>
            <a:off x="8493551" y="5383985"/>
            <a:ext cx="3344632" cy="1077218"/>
          </a:xfrm>
          <a:prstGeom prst="rect">
            <a:avLst/>
          </a:prstGeom>
          <a:noFill/>
          <a:ln>
            <a:solidFill>
              <a:srgbClr val="FF0000"/>
            </a:solidFill>
          </a:ln>
        </p:spPr>
        <p:txBody>
          <a:bodyPr wrap="square" rtlCol="0">
            <a:spAutoFit/>
          </a:bodyPr>
          <a:lstStyle/>
          <a:p>
            <a:r>
              <a:rPr lang="en-US" sz="1600"/>
              <a:t>As a practical matter, it seems that the Hall effect is a large B phenomenon, and maybe not ‘covered’ in standard scaling theory??</a:t>
            </a:r>
          </a:p>
        </p:txBody>
      </p:sp>
      <p:pic>
        <p:nvPicPr>
          <p:cNvPr id="7" name="Picture 6">
            <a:extLst>
              <a:ext uri="{FF2B5EF4-FFF2-40B4-BE49-F238E27FC236}">
                <a16:creationId xmlns:a16="http://schemas.microsoft.com/office/drawing/2014/main" id="{4533CA56-0BF4-40E3-9BEF-DE1036C7173E}"/>
              </a:ext>
            </a:extLst>
          </p:cNvPr>
          <p:cNvPicPr>
            <a:picLocks noChangeAspect="1"/>
          </p:cNvPicPr>
          <p:nvPr/>
        </p:nvPicPr>
        <p:blipFill>
          <a:blip r:embed="rId11"/>
          <a:stretch>
            <a:fillRect/>
          </a:stretch>
        </p:blipFill>
        <p:spPr>
          <a:xfrm>
            <a:off x="4491972" y="4109201"/>
            <a:ext cx="2708274" cy="2514826"/>
          </a:xfrm>
          <a:prstGeom prst="rect">
            <a:avLst/>
          </a:prstGeom>
        </p:spPr>
      </p:pic>
    </p:spTree>
    <p:extLst>
      <p:ext uri="{BB962C8B-B14F-4D97-AF65-F5344CB8AC3E}">
        <p14:creationId xmlns:p14="http://schemas.microsoft.com/office/powerpoint/2010/main" val="40798754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665511" y="233973"/>
            <a:ext cx="6700162" cy="621596"/>
          </a:xfrm>
        </p:spPr>
        <p:txBody>
          <a:bodyPr>
            <a:noAutofit/>
          </a:bodyPr>
          <a:lstStyle/>
          <a:p>
            <a:r>
              <a:rPr lang="en-US" sz="3600" b="1" u="sng">
                <a:latin typeface="+mn-lt"/>
              </a:rPr>
              <a:t>Conduction (Semiclassical Drude)</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73416" y="1007827"/>
            <a:ext cx="11286359"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a:ln>
                  <a:noFill/>
                </a:ln>
                <a:solidFill>
                  <a:schemeClr val="tx1"/>
                </a:solidFill>
                <a:effectLst/>
                <a:ea typeface="Times New Roman" panose="02020603050405020304" pitchFamily="18" charset="0"/>
              </a:rPr>
              <a:t>Now let’s upgrade our analysis to the </a:t>
            </a:r>
            <a:r>
              <a:rPr lang="en-US" altLang="en-US" sz="1400">
                <a:ea typeface="Times New Roman" panose="02020603050405020304" pitchFamily="18" charset="0"/>
              </a:rPr>
              <a:t>(semi) c</a:t>
            </a:r>
            <a:r>
              <a:rPr kumimoji="0" lang="en-US" altLang="en-US" sz="1400" b="0" i="0" u="none" strike="noStrike" cap="none" normalizeH="0" baseline="0">
                <a:ln>
                  <a:noFill/>
                </a:ln>
                <a:solidFill>
                  <a:schemeClr val="tx1"/>
                </a:solidFill>
                <a:effectLst/>
                <a:ea typeface="Times New Roman" panose="02020603050405020304" pitchFamily="18" charset="0"/>
              </a:rPr>
              <a:t>lassical Boltzman equation.  n</a:t>
            </a:r>
            <a:r>
              <a:rPr kumimoji="0" lang="en-US" altLang="en-US" sz="1400" b="0" i="0" u="none" strike="noStrike" cap="none" normalizeH="0" baseline="-25000">
                <a:ln>
                  <a:noFill/>
                </a:ln>
                <a:solidFill>
                  <a:schemeClr val="tx1"/>
                </a:solidFill>
                <a:effectLst/>
                <a:ea typeface="Times New Roman" panose="02020603050405020304" pitchFamily="18" charset="0"/>
              </a:rPr>
              <a:t>ks</a:t>
            </a:r>
            <a:r>
              <a:rPr kumimoji="0" lang="en-US" altLang="en-US" sz="1400" b="0" i="0" u="none" strike="noStrike" cap="none" normalizeH="0">
                <a:ln>
                  <a:noFill/>
                </a:ln>
                <a:solidFill>
                  <a:schemeClr val="tx1"/>
                </a:solidFill>
                <a:effectLst/>
                <a:ea typeface="Times New Roman" panose="02020603050405020304" pitchFamily="18" charset="0"/>
              </a:rPr>
              <a:t>(r) is the occupation number of state rks, but leaving off the spin subscript.  </a:t>
            </a:r>
            <a:r>
              <a:rPr kumimoji="0" lang="en-US" altLang="en-US" sz="1400" b="0" i="0" u="none" strike="noStrike" cap="none" normalizeH="0" baseline="0">
                <a:ln>
                  <a:noFill/>
                </a:ln>
                <a:solidFill>
                  <a:schemeClr val="tx1"/>
                </a:solidFill>
                <a:effectLst/>
                <a:ea typeface="Times New Roman" panose="02020603050405020304" pitchFamily="18" charset="0"/>
              </a:rPr>
              <a:t>   </a:t>
            </a:r>
            <a:endParaRPr kumimoji="0" lang="en-US" altLang="en-US" sz="2000" b="0" i="0" u="none" strike="noStrike" cap="none" normalizeH="0" baseline="0">
              <a:ln>
                <a:noFill/>
              </a:ln>
              <a:solidFill>
                <a:schemeClr val="tx1"/>
              </a:solidFill>
              <a:effectLst/>
            </a:endParaRP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a:extLst>
              <a:ext uri="{FF2B5EF4-FFF2-40B4-BE49-F238E27FC236}">
                <a16:creationId xmlns:a16="http://schemas.microsoft.com/office/drawing/2014/main" id="{13205707-44FF-42C1-B669-F498FB990BF4}"/>
              </a:ext>
            </a:extLst>
          </p:cNvPr>
          <p:cNvGraphicFramePr>
            <a:graphicFrameLocks noChangeAspect="1"/>
          </p:cNvGraphicFramePr>
          <p:nvPr>
            <p:extLst>
              <p:ext uri="{D42A27DB-BD31-4B8C-83A1-F6EECF244321}">
                <p14:modId xmlns:p14="http://schemas.microsoft.com/office/powerpoint/2010/main" val="2747390670"/>
              </p:ext>
            </p:extLst>
          </p:nvPr>
        </p:nvGraphicFramePr>
        <p:xfrm>
          <a:off x="314051" y="1596508"/>
          <a:ext cx="7780338" cy="554037"/>
        </p:xfrm>
        <a:graphic>
          <a:graphicData uri="http://schemas.openxmlformats.org/presentationml/2006/ole">
            <mc:AlternateContent xmlns:mc="http://schemas.openxmlformats.org/markup-compatibility/2006">
              <mc:Choice xmlns:v="urn:schemas-microsoft-com:vml" Requires="v">
                <p:oleObj name="Equation" r:id="rId3" imgW="5867280" imgH="419040" progId="Equation.DSMT4">
                  <p:embed/>
                </p:oleObj>
              </mc:Choice>
              <mc:Fallback>
                <p:oleObj name="Equation" r:id="rId3" imgW="5867280" imgH="419040" progId="Equation.DSMT4">
                  <p:embed/>
                  <p:pic>
                    <p:nvPicPr>
                      <p:cNvPr id="5" name="Object 4">
                        <a:extLst>
                          <a:ext uri="{FF2B5EF4-FFF2-40B4-BE49-F238E27FC236}">
                            <a16:creationId xmlns:a16="http://schemas.microsoft.com/office/drawing/2014/main" id="{13205707-44FF-42C1-B669-F498FB990BF4}"/>
                          </a:ext>
                        </a:extLst>
                      </p:cNvPr>
                      <p:cNvPicPr>
                        <a:picLocks noChangeAspect="1" noChangeArrowheads="1"/>
                      </p:cNvPicPr>
                      <p:nvPr/>
                    </p:nvPicPr>
                    <p:blipFill>
                      <a:blip r:embed="rId4"/>
                      <a:srcRect/>
                      <a:stretch>
                        <a:fillRect/>
                      </a:stretch>
                    </p:blipFill>
                    <p:spPr bwMode="auto">
                      <a:xfrm>
                        <a:off x="314051" y="1596508"/>
                        <a:ext cx="7780338" cy="554037"/>
                      </a:xfrm>
                      <a:prstGeom prst="rect">
                        <a:avLst/>
                      </a:prstGeom>
                      <a:noFill/>
                    </p:spPr>
                  </p:pic>
                </p:oleObj>
              </mc:Fallback>
            </mc:AlternateContent>
          </a:graphicData>
        </a:graphic>
      </p:graphicFrame>
      <p:graphicFrame>
        <p:nvGraphicFramePr>
          <p:cNvPr id="10" name="Object 9">
            <a:extLst>
              <a:ext uri="{FF2B5EF4-FFF2-40B4-BE49-F238E27FC236}">
                <a16:creationId xmlns:a16="http://schemas.microsoft.com/office/drawing/2014/main" id="{8B514813-0CDA-4995-9861-816146C367A2}"/>
              </a:ext>
            </a:extLst>
          </p:cNvPr>
          <p:cNvGraphicFramePr>
            <a:graphicFrameLocks noChangeAspect="1"/>
          </p:cNvGraphicFramePr>
          <p:nvPr>
            <p:extLst>
              <p:ext uri="{D42A27DB-BD31-4B8C-83A1-F6EECF244321}">
                <p14:modId xmlns:p14="http://schemas.microsoft.com/office/powerpoint/2010/main" val="4250033828"/>
              </p:ext>
            </p:extLst>
          </p:nvPr>
        </p:nvGraphicFramePr>
        <p:xfrm>
          <a:off x="427038" y="2649538"/>
          <a:ext cx="1793875" cy="322262"/>
        </p:xfrm>
        <a:graphic>
          <a:graphicData uri="http://schemas.openxmlformats.org/presentationml/2006/ole">
            <mc:AlternateContent xmlns:mc="http://schemas.openxmlformats.org/markup-compatibility/2006">
              <mc:Choice xmlns:v="urn:schemas-microsoft-com:vml" Requires="v">
                <p:oleObj name="Equation" r:id="rId5" imgW="1346040" imgH="241200" progId="Equation.DSMT4">
                  <p:embed/>
                </p:oleObj>
              </mc:Choice>
              <mc:Fallback>
                <p:oleObj name="Equation" r:id="rId5" imgW="1346040" imgH="241200" progId="Equation.DSMT4">
                  <p:embed/>
                  <p:pic>
                    <p:nvPicPr>
                      <p:cNvPr id="10" name="Object 9">
                        <a:extLst>
                          <a:ext uri="{FF2B5EF4-FFF2-40B4-BE49-F238E27FC236}">
                            <a16:creationId xmlns:a16="http://schemas.microsoft.com/office/drawing/2014/main" id="{8B514813-0CDA-4995-9861-816146C367A2}"/>
                          </a:ext>
                        </a:extLst>
                      </p:cNvPr>
                      <p:cNvPicPr>
                        <a:picLocks noChangeAspect="1" noChangeArrowheads="1"/>
                      </p:cNvPicPr>
                      <p:nvPr/>
                    </p:nvPicPr>
                    <p:blipFill>
                      <a:blip r:embed="rId6"/>
                      <a:srcRect/>
                      <a:stretch>
                        <a:fillRect/>
                      </a:stretch>
                    </p:blipFill>
                    <p:spPr bwMode="auto">
                      <a:xfrm>
                        <a:off x="427038" y="2649538"/>
                        <a:ext cx="1793875" cy="322262"/>
                      </a:xfrm>
                      <a:prstGeom prst="rect">
                        <a:avLst/>
                      </a:prstGeom>
                      <a:noFill/>
                    </p:spPr>
                  </p:pic>
                </p:oleObj>
              </mc:Fallback>
            </mc:AlternateContent>
          </a:graphicData>
        </a:graphic>
      </p:graphicFrame>
      <p:sp>
        <p:nvSpPr>
          <p:cNvPr id="12" name="TextBox 11">
            <a:extLst>
              <a:ext uri="{FF2B5EF4-FFF2-40B4-BE49-F238E27FC236}">
                <a16:creationId xmlns:a16="http://schemas.microsoft.com/office/drawing/2014/main" id="{DF2BF531-0D6B-41F5-8EC6-9D124D4BA218}"/>
              </a:ext>
            </a:extLst>
          </p:cNvPr>
          <p:cNvSpPr txBox="1"/>
          <p:nvPr/>
        </p:nvSpPr>
        <p:spPr>
          <a:xfrm flipH="1">
            <a:off x="314052" y="2255235"/>
            <a:ext cx="11456887" cy="307777"/>
          </a:xfrm>
          <a:prstGeom prst="rect">
            <a:avLst/>
          </a:prstGeom>
          <a:noFill/>
        </p:spPr>
        <p:txBody>
          <a:bodyPr wrap="square" rtlCol="0">
            <a:spAutoFit/>
          </a:bodyPr>
          <a:lstStyle/>
          <a:p>
            <a:r>
              <a:rPr lang="en-US" sz="1400"/>
              <a:t>(where T is evaluated against finite volume plane wave states) We’ll consider a perturbative solution to our equation, factoring out the relevant vectors. </a:t>
            </a:r>
            <a:endParaRPr lang="en-US" sz="1600"/>
          </a:p>
        </p:txBody>
      </p:sp>
      <p:graphicFrame>
        <p:nvGraphicFramePr>
          <p:cNvPr id="20" name="Object 19">
            <a:extLst>
              <a:ext uri="{FF2B5EF4-FFF2-40B4-BE49-F238E27FC236}">
                <a16:creationId xmlns:a16="http://schemas.microsoft.com/office/drawing/2014/main" id="{B1CF7FC3-A1AC-40E1-8B15-845AB7F546C7}"/>
              </a:ext>
            </a:extLst>
          </p:cNvPr>
          <p:cNvGraphicFramePr>
            <a:graphicFrameLocks noChangeAspect="1"/>
          </p:cNvGraphicFramePr>
          <p:nvPr>
            <p:extLst>
              <p:ext uri="{D42A27DB-BD31-4B8C-83A1-F6EECF244321}">
                <p14:modId xmlns:p14="http://schemas.microsoft.com/office/powerpoint/2010/main" val="3211870177"/>
              </p:ext>
            </p:extLst>
          </p:nvPr>
        </p:nvGraphicFramePr>
        <p:xfrm>
          <a:off x="344517" y="3453154"/>
          <a:ext cx="2665413" cy="1166813"/>
        </p:xfrm>
        <a:graphic>
          <a:graphicData uri="http://schemas.openxmlformats.org/presentationml/2006/ole">
            <mc:AlternateContent xmlns:mc="http://schemas.openxmlformats.org/markup-compatibility/2006">
              <mc:Choice xmlns:v="urn:schemas-microsoft-com:vml" Requires="v">
                <p:oleObj name="Equation" r:id="rId7" imgW="2031840" imgH="888840" progId="Equation.DSMT4">
                  <p:embed/>
                </p:oleObj>
              </mc:Choice>
              <mc:Fallback>
                <p:oleObj name="Equation" r:id="rId7" imgW="2031840" imgH="888840" progId="Equation.DSMT4">
                  <p:embed/>
                  <p:pic>
                    <p:nvPicPr>
                      <p:cNvPr id="20" name="Object 19">
                        <a:extLst>
                          <a:ext uri="{FF2B5EF4-FFF2-40B4-BE49-F238E27FC236}">
                            <a16:creationId xmlns:a16="http://schemas.microsoft.com/office/drawing/2014/main" id="{B1CF7FC3-A1AC-40E1-8B15-845AB7F546C7}"/>
                          </a:ext>
                        </a:extLst>
                      </p:cNvPr>
                      <p:cNvPicPr>
                        <a:picLocks noChangeAspect="1" noChangeArrowheads="1"/>
                      </p:cNvPicPr>
                      <p:nvPr/>
                    </p:nvPicPr>
                    <p:blipFill>
                      <a:blip r:embed="rId8"/>
                      <a:srcRect/>
                      <a:stretch>
                        <a:fillRect/>
                      </a:stretch>
                    </p:blipFill>
                    <p:spPr bwMode="auto">
                      <a:xfrm>
                        <a:off x="344517" y="3453154"/>
                        <a:ext cx="2665413" cy="1166813"/>
                      </a:xfrm>
                      <a:prstGeom prst="rect">
                        <a:avLst/>
                      </a:prstGeom>
                      <a:noFill/>
                    </p:spPr>
                  </p:pic>
                </p:oleObj>
              </mc:Fallback>
            </mc:AlternateContent>
          </a:graphicData>
        </a:graphic>
      </p:graphicFrame>
      <p:sp>
        <p:nvSpPr>
          <p:cNvPr id="24" name="TextBox 23">
            <a:extLst>
              <a:ext uri="{FF2B5EF4-FFF2-40B4-BE49-F238E27FC236}">
                <a16:creationId xmlns:a16="http://schemas.microsoft.com/office/drawing/2014/main" id="{9E142445-FBD3-416D-B0C2-1AA4D8222920}"/>
              </a:ext>
            </a:extLst>
          </p:cNvPr>
          <p:cNvSpPr txBox="1"/>
          <p:nvPr/>
        </p:nvSpPr>
        <p:spPr>
          <a:xfrm flipH="1">
            <a:off x="314052" y="3037970"/>
            <a:ext cx="7780336" cy="307777"/>
          </a:xfrm>
          <a:prstGeom prst="rect">
            <a:avLst/>
          </a:prstGeom>
          <a:noFill/>
        </p:spPr>
        <p:txBody>
          <a:bodyPr wrap="square" rtlCol="0">
            <a:spAutoFit/>
          </a:bodyPr>
          <a:lstStyle/>
          <a:p>
            <a:r>
              <a:rPr lang="en-US" sz="1400"/>
              <a:t>n</a:t>
            </a:r>
            <a:r>
              <a:rPr lang="en-US" sz="1400" baseline="-25000"/>
              <a:t>eq</a:t>
            </a:r>
            <a:r>
              <a:rPr lang="en-US" sz="1400"/>
              <a:t> = n</a:t>
            </a:r>
            <a:r>
              <a:rPr lang="en-US" sz="1400" baseline="-25000"/>
              <a:t>F</a:t>
            </a:r>
            <a:r>
              <a:rPr lang="en-US" sz="1400"/>
              <a:t>, and </a:t>
            </a:r>
            <a:r>
              <a:rPr lang="el-GR" sz="1400"/>
              <a:t>ε</a:t>
            </a:r>
            <a:r>
              <a:rPr lang="en-US" sz="1400" baseline="30000"/>
              <a:t> </a:t>
            </a:r>
            <a:r>
              <a:rPr lang="en-US" sz="1400"/>
              <a:t>= (1/2)mv</a:t>
            </a:r>
            <a:r>
              <a:rPr lang="en-US" sz="1400" baseline="30000"/>
              <a:t>2</a:t>
            </a:r>
            <a:r>
              <a:rPr lang="en-US" sz="1400"/>
              <a:t>.  Plugging in, noting n</a:t>
            </a:r>
            <a:r>
              <a:rPr lang="en-US" sz="1400" baseline="-25000"/>
              <a:t>eq</a:t>
            </a:r>
            <a:r>
              <a:rPr lang="en-US" sz="1400"/>
              <a:t> annihilates the collision integral:</a:t>
            </a:r>
            <a:endParaRPr lang="en-US" sz="1600"/>
          </a:p>
        </p:txBody>
      </p:sp>
      <p:graphicFrame>
        <p:nvGraphicFramePr>
          <p:cNvPr id="30" name="Object 29">
            <a:extLst>
              <a:ext uri="{FF2B5EF4-FFF2-40B4-BE49-F238E27FC236}">
                <a16:creationId xmlns:a16="http://schemas.microsoft.com/office/drawing/2014/main" id="{D52937C7-9C15-4C72-A04A-F582265B7FEF}"/>
              </a:ext>
            </a:extLst>
          </p:cNvPr>
          <p:cNvGraphicFramePr>
            <a:graphicFrameLocks noChangeAspect="1"/>
          </p:cNvGraphicFramePr>
          <p:nvPr>
            <p:extLst>
              <p:ext uri="{D42A27DB-BD31-4B8C-83A1-F6EECF244321}">
                <p14:modId xmlns:p14="http://schemas.microsoft.com/office/powerpoint/2010/main" val="3003281613"/>
              </p:ext>
            </p:extLst>
          </p:nvPr>
        </p:nvGraphicFramePr>
        <p:xfrm>
          <a:off x="390623" y="5036462"/>
          <a:ext cx="7085012" cy="592138"/>
        </p:xfrm>
        <a:graphic>
          <a:graphicData uri="http://schemas.openxmlformats.org/presentationml/2006/ole">
            <mc:AlternateContent xmlns:mc="http://schemas.openxmlformats.org/markup-compatibility/2006">
              <mc:Choice xmlns:v="urn:schemas-microsoft-com:vml" Requires="v">
                <p:oleObj name="Equation" r:id="rId9" imgW="5384520" imgH="457200" progId="Equation.DSMT4">
                  <p:embed/>
                </p:oleObj>
              </mc:Choice>
              <mc:Fallback>
                <p:oleObj name="Equation" r:id="rId9" imgW="5384520" imgH="457200" progId="Equation.DSMT4">
                  <p:embed/>
                  <p:pic>
                    <p:nvPicPr>
                      <p:cNvPr id="30" name="Object 29">
                        <a:extLst>
                          <a:ext uri="{FF2B5EF4-FFF2-40B4-BE49-F238E27FC236}">
                            <a16:creationId xmlns:a16="http://schemas.microsoft.com/office/drawing/2014/main" id="{D52937C7-9C15-4C72-A04A-F582265B7FEF}"/>
                          </a:ext>
                        </a:extLst>
                      </p:cNvPr>
                      <p:cNvPicPr>
                        <a:picLocks noChangeAspect="1" noChangeArrowheads="1"/>
                      </p:cNvPicPr>
                      <p:nvPr/>
                    </p:nvPicPr>
                    <p:blipFill>
                      <a:blip r:embed="rId10"/>
                      <a:srcRect/>
                      <a:stretch>
                        <a:fillRect/>
                      </a:stretch>
                    </p:blipFill>
                    <p:spPr bwMode="auto">
                      <a:xfrm>
                        <a:off x="390623" y="5036462"/>
                        <a:ext cx="7085012" cy="592138"/>
                      </a:xfrm>
                      <a:prstGeom prst="rect">
                        <a:avLst/>
                      </a:prstGeom>
                      <a:noFill/>
                    </p:spPr>
                  </p:pic>
                </p:oleObj>
              </mc:Fallback>
            </mc:AlternateContent>
          </a:graphicData>
        </a:graphic>
      </p:graphicFrame>
      <p:sp>
        <p:nvSpPr>
          <p:cNvPr id="31" name="TextBox 30">
            <a:extLst>
              <a:ext uri="{FF2B5EF4-FFF2-40B4-BE49-F238E27FC236}">
                <a16:creationId xmlns:a16="http://schemas.microsoft.com/office/drawing/2014/main" id="{F4C9A6AA-CE37-410A-9AAA-61C08DC120D3}"/>
              </a:ext>
            </a:extLst>
          </p:cNvPr>
          <p:cNvSpPr txBox="1"/>
          <p:nvPr/>
        </p:nvSpPr>
        <p:spPr>
          <a:xfrm flipH="1">
            <a:off x="314053" y="4664357"/>
            <a:ext cx="10300528" cy="307777"/>
          </a:xfrm>
          <a:prstGeom prst="rect">
            <a:avLst/>
          </a:prstGeom>
          <a:noFill/>
        </p:spPr>
        <p:txBody>
          <a:bodyPr wrap="square" rtlCol="0">
            <a:spAutoFit/>
          </a:bodyPr>
          <a:lstStyle/>
          <a:p>
            <a:r>
              <a:rPr lang="en-US" sz="1400"/>
              <a:t>After some work we get the following, and we see the scattering time has been replaced with the </a:t>
            </a:r>
            <a:r>
              <a:rPr lang="en-US" sz="1400" i="1"/>
              <a:t>transport</a:t>
            </a:r>
            <a:r>
              <a:rPr lang="en-US" sz="1400"/>
              <a:t> scattering time.</a:t>
            </a:r>
            <a:endParaRPr lang="en-US" sz="1600"/>
          </a:p>
        </p:txBody>
      </p:sp>
      <p:sp>
        <p:nvSpPr>
          <p:cNvPr id="27" name="TextBox 26">
            <a:extLst>
              <a:ext uri="{FF2B5EF4-FFF2-40B4-BE49-F238E27FC236}">
                <a16:creationId xmlns:a16="http://schemas.microsoft.com/office/drawing/2014/main" id="{28DA285C-67E2-4BA0-9367-CCE269EDC5E7}"/>
              </a:ext>
            </a:extLst>
          </p:cNvPr>
          <p:cNvSpPr txBox="1"/>
          <p:nvPr/>
        </p:nvSpPr>
        <p:spPr>
          <a:xfrm flipH="1">
            <a:off x="314051" y="5674635"/>
            <a:ext cx="11582576" cy="523220"/>
          </a:xfrm>
          <a:prstGeom prst="rect">
            <a:avLst/>
          </a:prstGeom>
          <a:noFill/>
        </p:spPr>
        <p:txBody>
          <a:bodyPr wrap="square" rtlCol="0">
            <a:spAutoFit/>
          </a:bodyPr>
          <a:lstStyle/>
          <a:p>
            <a:r>
              <a:rPr lang="en-US" sz="1400"/>
              <a:t>Note f</a:t>
            </a:r>
            <a:r>
              <a:rPr lang="en-US" sz="1400" baseline="-25000"/>
              <a:t>1</a:t>
            </a:r>
            <a:r>
              <a:rPr lang="en-US" sz="1400"/>
              <a:t> is same as classical formula – just have a </a:t>
            </a:r>
            <a:r>
              <a:rPr lang="en-US" sz="1400" i="1"/>
              <a:t>transport</a:t>
            </a:r>
            <a:r>
              <a:rPr lang="en-US" sz="1400"/>
              <a:t> scattering time now.   (T</a:t>
            </a:r>
            <a:r>
              <a:rPr lang="en-US" sz="1400" baseline="-25000"/>
              <a:t>kq</a:t>
            </a:r>
            <a:r>
              <a:rPr lang="en-US" sz="1400"/>
              <a:t> is now evaluated against momentum states w/o the V-factors)  The m.f.p. (non-transport) could be written as follows.  Makes sense that the more states nearby, the more the perturbation ought to be able to cause decay.</a:t>
            </a:r>
            <a:endParaRPr lang="en-US" sz="1600"/>
          </a:p>
        </p:txBody>
      </p:sp>
      <p:graphicFrame>
        <p:nvGraphicFramePr>
          <p:cNvPr id="28" name="Object 27">
            <a:extLst>
              <a:ext uri="{FF2B5EF4-FFF2-40B4-BE49-F238E27FC236}">
                <a16:creationId xmlns:a16="http://schemas.microsoft.com/office/drawing/2014/main" id="{6E8ACAF6-FA71-4176-A4BC-162FB3E4B352}"/>
              </a:ext>
            </a:extLst>
          </p:cNvPr>
          <p:cNvGraphicFramePr>
            <a:graphicFrameLocks noChangeAspect="1"/>
          </p:cNvGraphicFramePr>
          <p:nvPr>
            <p:extLst>
              <p:ext uri="{D42A27DB-BD31-4B8C-83A1-F6EECF244321}">
                <p14:modId xmlns:p14="http://schemas.microsoft.com/office/powerpoint/2010/main" val="1551395976"/>
              </p:ext>
            </p:extLst>
          </p:nvPr>
        </p:nvGraphicFramePr>
        <p:xfrm>
          <a:off x="390623" y="6219531"/>
          <a:ext cx="2274888" cy="558800"/>
        </p:xfrm>
        <a:graphic>
          <a:graphicData uri="http://schemas.openxmlformats.org/presentationml/2006/ole">
            <mc:AlternateContent xmlns:mc="http://schemas.openxmlformats.org/markup-compatibility/2006">
              <mc:Choice xmlns:v="urn:schemas-microsoft-com:vml" Requires="v">
                <p:oleObj name="Equation" r:id="rId11" imgW="1726920" imgH="431640" progId="Equation.DSMT4">
                  <p:embed/>
                </p:oleObj>
              </mc:Choice>
              <mc:Fallback>
                <p:oleObj name="Equation" r:id="rId11" imgW="1726920" imgH="431640" progId="Equation.DSMT4">
                  <p:embed/>
                  <p:pic>
                    <p:nvPicPr>
                      <p:cNvPr id="28" name="Object 27">
                        <a:extLst>
                          <a:ext uri="{FF2B5EF4-FFF2-40B4-BE49-F238E27FC236}">
                            <a16:creationId xmlns:a16="http://schemas.microsoft.com/office/drawing/2014/main" id="{6E8ACAF6-FA71-4176-A4BC-162FB3E4B352}"/>
                          </a:ext>
                        </a:extLst>
                      </p:cNvPr>
                      <p:cNvPicPr>
                        <a:picLocks noChangeAspect="1" noChangeArrowheads="1"/>
                      </p:cNvPicPr>
                      <p:nvPr/>
                    </p:nvPicPr>
                    <p:blipFill>
                      <a:blip r:embed="rId12"/>
                      <a:srcRect/>
                      <a:stretch>
                        <a:fillRect/>
                      </a:stretch>
                    </p:blipFill>
                    <p:spPr bwMode="auto">
                      <a:xfrm>
                        <a:off x="390623" y="6219531"/>
                        <a:ext cx="2274888" cy="558800"/>
                      </a:xfrm>
                      <a:prstGeom prst="rect">
                        <a:avLst/>
                      </a:prstGeom>
                      <a:noFill/>
                    </p:spPr>
                  </p:pic>
                </p:oleObj>
              </mc:Fallback>
            </mc:AlternateContent>
          </a:graphicData>
        </a:graphic>
      </p:graphicFrame>
    </p:spTree>
    <p:extLst>
      <p:ext uri="{BB962C8B-B14F-4D97-AF65-F5344CB8AC3E}">
        <p14:creationId xmlns:p14="http://schemas.microsoft.com/office/powerpoint/2010/main" val="5200812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7C675F6-9770-4C04-AC09-833D90C3E673}"/>
              </a:ext>
            </a:extLst>
          </p:cNvPr>
          <p:cNvSpPr txBox="1"/>
          <p:nvPr/>
        </p:nvSpPr>
        <p:spPr>
          <a:xfrm>
            <a:off x="171179" y="980226"/>
            <a:ext cx="11216400" cy="523220"/>
          </a:xfrm>
          <a:prstGeom prst="rect">
            <a:avLst/>
          </a:prstGeom>
          <a:noFill/>
        </p:spPr>
        <p:txBody>
          <a:bodyPr wrap="square" rtlCol="0">
            <a:spAutoFit/>
          </a:bodyPr>
          <a:lstStyle/>
          <a:p>
            <a:r>
              <a:rPr lang="en-US" sz="1400"/>
              <a:t>So either way, we would calculate the GF perturbatively assuming some V</a:t>
            </a:r>
            <a:r>
              <a:rPr lang="en-US" sz="1400" baseline="-25000"/>
              <a:t>1i</a:t>
            </a:r>
            <a:r>
              <a:rPr lang="en-US" sz="1400"/>
              <a:t>, and then do the disorder average.  Let’s go with the first.  And calculate the thermal complex time ordered GF.  And do it term by term (bars and brackets indicate disorder averaging).  </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9" name="Object 8">
            <a:extLst>
              <a:ext uri="{FF2B5EF4-FFF2-40B4-BE49-F238E27FC236}">
                <a16:creationId xmlns:a16="http://schemas.microsoft.com/office/drawing/2014/main" id="{6D9ED5E7-F093-4D32-B654-B83156C7D1CB}"/>
              </a:ext>
            </a:extLst>
          </p:cNvPr>
          <p:cNvGraphicFramePr>
            <a:graphicFrameLocks noChangeAspect="1"/>
          </p:cNvGraphicFramePr>
          <p:nvPr>
            <p:extLst>
              <p:ext uri="{D42A27DB-BD31-4B8C-83A1-F6EECF244321}">
                <p14:modId xmlns:p14="http://schemas.microsoft.com/office/powerpoint/2010/main" val="2143843596"/>
              </p:ext>
            </p:extLst>
          </p:nvPr>
        </p:nvGraphicFramePr>
        <p:xfrm>
          <a:off x="284604" y="1581033"/>
          <a:ext cx="11465284" cy="990139"/>
        </p:xfrm>
        <a:graphic>
          <a:graphicData uri="http://schemas.openxmlformats.org/presentationml/2006/ole">
            <mc:AlternateContent xmlns:mc="http://schemas.openxmlformats.org/markup-compatibility/2006">
              <mc:Choice xmlns:v="urn:schemas-microsoft-com:vml" Requires="v">
                <p:oleObj name="Equation" r:id="rId3" imgW="9423360" imgH="812520" progId="Equation.DSMT4">
                  <p:embed/>
                </p:oleObj>
              </mc:Choice>
              <mc:Fallback>
                <p:oleObj name="Equation" r:id="rId3" imgW="9423360" imgH="812520" progId="Equation.DSMT4">
                  <p:embed/>
                  <p:pic>
                    <p:nvPicPr>
                      <p:cNvPr id="9" name="Object 8">
                        <a:extLst>
                          <a:ext uri="{FF2B5EF4-FFF2-40B4-BE49-F238E27FC236}">
                            <a16:creationId xmlns:a16="http://schemas.microsoft.com/office/drawing/2014/main" id="{6D9ED5E7-F093-4D32-B654-B83156C7D1CB}"/>
                          </a:ext>
                        </a:extLst>
                      </p:cNvPr>
                      <p:cNvPicPr>
                        <a:picLocks noChangeAspect="1" noChangeArrowheads="1"/>
                      </p:cNvPicPr>
                      <p:nvPr/>
                    </p:nvPicPr>
                    <p:blipFill>
                      <a:blip r:embed="rId4"/>
                      <a:srcRect/>
                      <a:stretch>
                        <a:fillRect/>
                      </a:stretch>
                    </p:blipFill>
                    <p:spPr bwMode="auto">
                      <a:xfrm>
                        <a:off x="284604" y="1581033"/>
                        <a:ext cx="11465284" cy="990139"/>
                      </a:xfrm>
                      <a:prstGeom prst="rect">
                        <a:avLst/>
                      </a:prstGeom>
                      <a:noFill/>
                    </p:spPr>
                  </p:pic>
                </p:oleObj>
              </mc:Fallback>
            </mc:AlternateContent>
          </a:graphicData>
        </a:graphic>
      </p:graphicFrame>
      <p:sp>
        <p:nvSpPr>
          <p:cNvPr id="19" name="TextBox 18">
            <a:extLst>
              <a:ext uri="{FF2B5EF4-FFF2-40B4-BE49-F238E27FC236}">
                <a16:creationId xmlns:a16="http://schemas.microsoft.com/office/drawing/2014/main" id="{3A964C75-A32D-4AA5-9081-51CBE94926D2}"/>
              </a:ext>
            </a:extLst>
          </p:cNvPr>
          <p:cNvSpPr txBox="1"/>
          <p:nvPr/>
        </p:nvSpPr>
        <p:spPr>
          <a:xfrm>
            <a:off x="171179" y="2732538"/>
            <a:ext cx="2095769" cy="553998"/>
          </a:xfrm>
          <a:prstGeom prst="rect">
            <a:avLst/>
          </a:prstGeom>
          <a:noFill/>
        </p:spPr>
        <p:txBody>
          <a:bodyPr wrap="square" rtlCol="0">
            <a:spAutoFit/>
          </a:bodyPr>
          <a:lstStyle/>
          <a:p>
            <a:r>
              <a:rPr lang="en-US" sz="1600" b="1"/>
              <a:t>Zeroth</a:t>
            </a:r>
          </a:p>
          <a:p>
            <a:r>
              <a:rPr lang="en-US" sz="1400"/>
              <a:t>So we have:</a:t>
            </a:r>
            <a:endParaRPr lang="en-US" sz="1200"/>
          </a:p>
        </p:txBody>
      </p:sp>
      <p:graphicFrame>
        <p:nvGraphicFramePr>
          <p:cNvPr id="15" name="Object 14">
            <a:extLst>
              <a:ext uri="{FF2B5EF4-FFF2-40B4-BE49-F238E27FC236}">
                <a16:creationId xmlns:a16="http://schemas.microsoft.com/office/drawing/2014/main" id="{56C09253-FD33-4FA2-AD7E-BF3B26A2A2EE}"/>
              </a:ext>
            </a:extLst>
          </p:cNvPr>
          <p:cNvGraphicFramePr>
            <a:graphicFrameLocks noChangeAspect="1"/>
          </p:cNvGraphicFramePr>
          <p:nvPr>
            <p:extLst>
              <p:ext uri="{D42A27DB-BD31-4B8C-83A1-F6EECF244321}">
                <p14:modId xmlns:p14="http://schemas.microsoft.com/office/powerpoint/2010/main" val="2396439019"/>
              </p:ext>
            </p:extLst>
          </p:nvPr>
        </p:nvGraphicFramePr>
        <p:xfrm>
          <a:off x="244476" y="3351904"/>
          <a:ext cx="6407150" cy="568325"/>
        </p:xfrm>
        <a:graphic>
          <a:graphicData uri="http://schemas.openxmlformats.org/presentationml/2006/ole">
            <mc:AlternateContent xmlns:mc="http://schemas.openxmlformats.org/markup-compatibility/2006">
              <mc:Choice xmlns:v="urn:schemas-microsoft-com:vml" Requires="v">
                <p:oleObj name="Equation" r:id="rId5" imgW="5308560" imgH="469800" progId="Equation.DSMT4">
                  <p:embed/>
                </p:oleObj>
              </mc:Choice>
              <mc:Fallback>
                <p:oleObj name="Equation" r:id="rId5" imgW="5308560" imgH="469800" progId="Equation.DSMT4">
                  <p:embed/>
                  <p:pic>
                    <p:nvPicPr>
                      <p:cNvPr id="15" name="Object 14">
                        <a:extLst>
                          <a:ext uri="{FF2B5EF4-FFF2-40B4-BE49-F238E27FC236}">
                            <a16:creationId xmlns:a16="http://schemas.microsoft.com/office/drawing/2014/main" id="{56C09253-FD33-4FA2-AD7E-BF3B26A2A2EE}"/>
                          </a:ext>
                        </a:extLst>
                      </p:cNvPr>
                      <p:cNvPicPr>
                        <a:picLocks noChangeAspect="1" noChangeArrowheads="1"/>
                      </p:cNvPicPr>
                      <p:nvPr/>
                    </p:nvPicPr>
                    <p:blipFill>
                      <a:blip r:embed="rId6"/>
                      <a:srcRect/>
                      <a:stretch>
                        <a:fillRect/>
                      </a:stretch>
                    </p:blipFill>
                    <p:spPr bwMode="auto">
                      <a:xfrm>
                        <a:off x="244476" y="3351904"/>
                        <a:ext cx="6407150" cy="568325"/>
                      </a:xfrm>
                      <a:prstGeom prst="rect">
                        <a:avLst/>
                      </a:prstGeom>
                      <a:noFill/>
                    </p:spPr>
                  </p:pic>
                </p:oleObj>
              </mc:Fallback>
            </mc:AlternateContent>
          </a:graphicData>
        </a:graphic>
      </p:graphicFrame>
      <p:sp>
        <p:nvSpPr>
          <p:cNvPr id="24" name="TextBox 23">
            <a:extLst>
              <a:ext uri="{FF2B5EF4-FFF2-40B4-BE49-F238E27FC236}">
                <a16:creationId xmlns:a16="http://schemas.microsoft.com/office/drawing/2014/main" id="{F9C595AA-1204-4AE8-8828-7133344B80B8}"/>
              </a:ext>
            </a:extLst>
          </p:cNvPr>
          <p:cNvSpPr txBox="1"/>
          <p:nvPr/>
        </p:nvSpPr>
        <p:spPr>
          <a:xfrm>
            <a:off x="171180" y="4018901"/>
            <a:ext cx="2095769" cy="553998"/>
          </a:xfrm>
          <a:prstGeom prst="rect">
            <a:avLst/>
          </a:prstGeom>
          <a:noFill/>
        </p:spPr>
        <p:txBody>
          <a:bodyPr wrap="square" rtlCol="0">
            <a:spAutoFit/>
          </a:bodyPr>
          <a:lstStyle/>
          <a:p>
            <a:r>
              <a:rPr lang="en-US" sz="1600" b="1"/>
              <a:t>First</a:t>
            </a:r>
          </a:p>
          <a:p>
            <a:r>
              <a:rPr lang="en-US" sz="1400"/>
              <a:t>So we have:</a:t>
            </a:r>
            <a:endParaRPr lang="en-US" sz="1200"/>
          </a:p>
        </p:txBody>
      </p:sp>
      <p:graphicFrame>
        <p:nvGraphicFramePr>
          <p:cNvPr id="17" name="Object 16">
            <a:extLst>
              <a:ext uri="{FF2B5EF4-FFF2-40B4-BE49-F238E27FC236}">
                <a16:creationId xmlns:a16="http://schemas.microsoft.com/office/drawing/2014/main" id="{CB685C9B-EDDD-4203-8C95-44524406CBA7}"/>
              </a:ext>
            </a:extLst>
          </p:cNvPr>
          <p:cNvGraphicFramePr>
            <a:graphicFrameLocks noChangeAspect="1"/>
          </p:cNvGraphicFramePr>
          <p:nvPr>
            <p:extLst>
              <p:ext uri="{D42A27DB-BD31-4B8C-83A1-F6EECF244321}">
                <p14:modId xmlns:p14="http://schemas.microsoft.com/office/powerpoint/2010/main" val="3540893101"/>
              </p:ext>
            </p:extLst>
          </p:nvPr>
        </p:nvGraphicFramePr>
        <p:xfrm>
          <a:off x="257959" y="4654550"/>
          <a:ext cx="5519738" cy="1970088"/>
        </p:xfrm>
        <a:graphic>
          <a:graphicData uri="http://schemas.openxmlformats.org/presentationml/2006/ole">
            <mc:AlternateContent xmlns:mc="http://schemas.openxmlformats.org/markup-compatibility/2006">
              <mc:Choice xmlns:v="urn:schemas-microsoft-com:vml" Requires="v">
                <p:oleObj name="Equation" r:id="rId7" imgW="4686120" imgH="1676160" progId="Equation.DSMT4">
                  <p:embed/>
                </p:oleObj>
              </mc:Choice>
              <mc:Fallback>
                <p:oleObj name="Equation" r:id="rId7" imgW="4686120" imgH="1676160" progId="Equation.DSMT4">
                  <p:embed/>
                  <p:pic>
                    <p:nvPicPr>
                      <p:cNvPr id="17" name="Object 16">
                        <a:extLst>
                          <a:ext uri="{FF2B5EF4-FFF2-40B4-BE49-F238E27FC236}">
                            <a16:creationId xmlns:a16="http://schemas.microsoft.com/office/drawing/2014/main" id="{CB685C9B-EDDD-4203-8C95-44524406CBA7}"/>
                          </a:ext>
                        </a:extLst>
                      </p:cNvPr>
                      <p:cNvPicPr>
                        <a:picLocks noChangeAspect="1" noChangeArrowheads="1"/>
                      </p:cNvPicPr>
                      <p:nvPr/>
                    </p:nvPicPr>
                    <p:blipFill>
                      <a:blip r:embed="rId8"/>
                      <a:srcRect/>
                      <a:stretch>
                        <a:fillRect/>
                      </a:stretch>
                    </p:blipFill>
                    <p:spPr bwMode="auto">
                      <a:xfrm>
                        <a:off x="257959" y="4654550"/>
                        <a:ext cx="5519738" cy="1970088"/>
                      </a:xfrm>
                      <a:prstGeom prst="rect">
                        <a:avLst/>
                      </a:prstGeom>
                      <a:noFill/>
                    </p:spPr>
                  </p:pic>
                </p:oleObj>
              </mc:Fallback>
            </mc:AlternateContent>
          </a:graphicData>
        </a:graphic>
      </p:graphicFrame>
      <p:pic>
        <p:nvPicPr>
          <p:cNvPr id="11281" name="Picture 17">
            <a:extLst>
              <a:ext uri="{FF2B5EF4-FFF2-40B4-BE49-F238E27FC236}">
                <a16:creationId xmlns:a16="http://schemas.microsoft.com/office/drawing/2014/main" id="{889D3527-9802-4B10-B238-3834DF97A2F6}"/>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358995" y="4515488"/>
            <a:ext cx="3447000" cy="1157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27" name="TextBox 26">
                <a:extLst>
                  <a:ext uri="{FF2B5EF4-FFF2-40B4-BE49-F238E27FC236}">
                    <a16:creationId xmlns:a16="http://schemas.microsoft.com/office/drawing/2014/main" id="{4A6B97A1-2AA8-4937-845D-CE3DAB773050}"/>
                  </a:ext>
                </a:extLst>
              </p:cNvPr>
              <p:cNvSpPr txBox="1"/>
              <p:nvPr/>
            </p:nvSpPr>
            <p:spPr>
              <a:xfrm>
                <a:off x="7150561" y="5761664"/>
                <a:ext cx="4340399" cy="983411"/>
              </a:xfrm>
              <a:prstGeom prst="rect">
                <a:avLst/>
              </a:prstGeom>
              <a:noFill/>
            </p:spPr>
            <p:txBody>
              <a:bodyPr wrap="square" rtlCol="0">
                <a:spAutoFit/>
              </a:bodyPr>
              <a:lstStyle/>
              <a:p>
                <a:r>
                  <a:rPr lang="en-US" sz="1400"/>
                  <a:t>Note the extra 1/V comes from fact that integral over R</a:t>
                </a:r>
                <a:r>
                  <a:rPr lang="en-US" sz="1400" baseline="-25000"/>
                  <a:t>j</a:t>
                </a:r>
                <a:r>
                  <a:rPr lang="en-US" sz="1400"/>
                  <a:t> yielded</a:t>
                </a:r>
                <a:r>
                  <a:rPr lang="en-US" sz="1200"/>
                  <a:t> </a:t>
                </a:r>
                <a14:m>
                  <m:oMath xmlns:m="http://schemas.openxmlformats.org/officeDocument/2006/math">
                    <m:acc>
                      <m:accPr>
                        <m:chr m:val="̃"/>
                        <m:ctrlPr>
                          <a:rPr lang="en-US" sz="1400" b="0" i="1" smtClean="0">
                            <a:latin typeface="Cambria Math" panose="02040503050406030204" pitchFamily="18" charset="0"/>
                          </a:rPr>
                        </m:ctrlPr>
                      </m:accPr>
                      <m:e>
                        <m:r>
                          <a:rPr lang="en-US" sz="1400" b="0" i="1" smtClean="0">
                            <a:latin typeface="Cambria Math" panose="02040503050406030204" pitchFamily="18" charset="0"/>
                          </a:rPr>
                          <m:t>𝑉</m:t>
                        </m:r>
                      </m:e>
                    </m:acc>
                    <m:d>
                      <m:dPr>
                        <m:ctrlPr>
                          <a:rPr lang="en-US" sz="1400" b="0" i="1" smtClean="0">
                            <a:latin typeface="Cambria Math" panose="02040503050406030204" pitchFamily="18" charset="0"/>
                          </a:rPr>
                        </m:ctrlPr>
                      </m:dPr>
                      <m:e>
                        <m:r>
                          <a:rPr lang="en-US" sz="1400" b="0" i="1" smtClean="0">
                            <a:latin typeface="Cambria Math" panose="02040503050406030204" pitchFamily="18" charset="0"/>
                          </a:rPr>
                          <m:t>0</m:t>
                        </m:r>
                      </m:e>
                    </m:d>
                  </m:oMath>
                </a14:m>
                <a:r>
                  <a:rPr lang="en-US" sz="1400"/>
                  <a:t>and so didn’t cancel a V.  The sum of all single line diagrams can be incorporated into the zeroth order Green’s function by taking µ </a:t>
                </a:r>
                <a:r>
                  <a:rPr lang="en-US" sz="1400">
                    <a:latin typeface="Calibri" panose="020F0502020204030204" pitchFamily="34" charset="0"/>
                    <a:ea typeface="Calibri" panose="020F0502020204030204" pitchFamily="34" charset="0"/>
                    <a:cs typeface="Calibri" panose="020F0502020204030204" pitchFamily="34" charset="0"/>
                  </a:rPr>
                  <a:t>→ µ - n</a:t>
                </a:r>
                <a:r>
                  <a:rPr lang="en-US" sz="1400" baseline="-25000">
                    <a:latin typeface="Calibri" panose="020F0502020204030204" pitchFamily="34" charset="0"/>
                    <a:ea typeface="Calibri" panose="020F0502020204030204" pitchFamily="34" charset="0"/>
                    <a:cs typeface="Calibri" panose="020F0502020204030204" pitchFamily="34" charset="0"/>
                  </a:rPr>
                  <a:t>i</a:t>
                </a:r>
                <a14:m>
                  <m:oMath xmlns:m="http://schemas.openxmlformats.org/officeDocument/2006/math">
                    <m:acc>
                      <m:accPr>
                        <m:chr m:val="̃"/>
                        <m:ctrlPr>
                          <a:rPr lang="en-US" sz="1400" i="1" smtClean="0">
                            <a:latin typeface="Cambria Math" panose="02040503050406030204" pitchFamily="18" charset="0"/>
                            <a:ea typeface="Calibri" panose="020F0502020204030204" pitchFamily="34" charset="0"/>
                            <a:cs typeface="Calibri" panose="020F0502020204030204" pitchFamily="34" charset="0"/>
                          </a:rPr>
                        </m:ctrlPr>
                      </m:accPr>
                      <m:e>
                        <m:r>
                          <a:rPr lang="en-US" sz="1400" i="1">
                            <a:latin typeface="Cambria Math" panose="02040503050406030204" pitchFamily="18" charset="0"/>
                            <a:ea typeface="Calibri" panose="020F0502020204030204" pitchFamily="34" charset="0"/>
                            <a:cs typeface="Calibri" panose="020F0502020204030204" pitchFamily="34" charset="0"/>
                          </a:rPr>
                          <m:t>𝑉</m:t>
                        </m:r>
                      </m:e>
                    </m:acc>
                  </m:oMath>
                </a14:m>
                <a:r>
                  <a:rPr lang="en-US" sz="1400" baseline="-25000">
                    <a:latin typeface="Calibri" panose="020F0502020204030204" pitchFamily="34" charset="0"/>
                    <a:ea typeface="Calibri" panose="020F0502020204030204" pitchFamily="34" charset="0"/>
                    <a:cs typeface="Calibri" panose="020F0502020204030204" pitchFamily="34" charset="0"/>
                  </a:rPr>
                  <a:t>i</a:t>
                </a:r>
                <a:r>
                  <a:rPr lang="en-US" sz="1400">
                    <a:latin typeface="Calibri" panose="020F0502020204030204" pitchFamily="34" charset="0"/>
                    <a:ea typeface="Calibri" panose="020F0502020204030204" pitchFamily="34" charset="0"/>
                    <a:cs typeface="Calibri" panose="020F0502020204030204" pitchFamily="34" charset="0"/>
                  </a:rPr>
                  <a:t>(0).</a:t>
                </a:r>
                <a:endParaRPr lang="en-US"/>
              </a:p>
            </p:txBody>
          </p:sp>
        </mc:Choice>
        <mc:Fallback xmlns="">
          <p:sp>
            <p:nvSpPr>
              <p:cNvPr id="27" name="TextBox 26">
                <a:extLst>
                  <a:ext uri="{FF2B5EF4-FFF2-40B4-BE49-F238E27FC236}">
                    <a16:creationId xmlns:a16="http://schemas.microsoft.com/office/drawing/2014/main" id="{4A6B97A1-2AA8-4937-845D-CE3DAB773050}"/>
                  </a:ext>
                </a:extLst>
              </p:cNvPr>
              <p:cNvSpPr txBox="1">
                <a:spLocks noRot="1" noChangeAspect="1" noMove="1" noResize="1" noEditPoints="1" noAdjustHandles="1" noChangeArrowheads="1" noChangeShapeType="1" noTextEdit="1"/>
              </p:cNvSpPr>
              <p:nvPr/>
            </p:nvSpPr>
            <p:spPr>
              <a:xfrm>
                <a:off x="7150561" y="5761664"/>
                <a:ext cx="4340399" cy="983411"/>
              </a:xfrm>
              <a:prstGeom prst="rect">
                <a:avLst/>
              </a:prstGeom>
              <a:blipFill>
                <a:blip r:embed="rId10"/>
                <a:stretch>
                  <a:fillRect l="-421" t="-1242" b="-4348"/>
                </a:stretch>
              </a:blipFill>
            </p:spPr>
            <p:txBody>
              <a:bodyPr/>
              <a:lstStyle/>
              <a:p>
                <a:r>
                  <a:rPr lang="en-US">
                    <a:noFill/>
                  </a:rPr>
                  <a:t> </a:t>
                </a:r>
              </a:p>
            </p:txBody>
          </p:sp>
        </mc:Fallback>
      </mc:AlternateContent>
      <p:sp>
        <p:nvSpPr>
          <p:cNvPr id="16" name="Title 1">
            <a:extLst>
              <a:ext uri="{FF2B5EF4-FFF2-40B4-BE49-F238E27FC236}">
                <a16:creationId xmlns:a16="http://schemas.microsoft.com/office/drawing/2014/main" id="{6514704E-EFE3-482E-B707-055128517E01}"/>
              </a:ext>
            </a:extLst>
          </p:cNvPr>
          <p:cNvSpPr txBox="1">
            <a:spLocks/>
          </p:cNvSpPr>
          <p:nvPr/>
        </p:nvSpPr>
        <p:spPr>
          <a:xfrm>
            <a:off x="2122371" y="158280"/>
            <a:ext cx="6960124" cy="62159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3600" b="1" u="sng">
                <a:latin typeface="+mn-lt"/>
              </a:rPr>
              <a:t>Electron-Impurity Interaction</a:t>
            </a:r>
            <a:endParaRPr lang="en-US" b="1" u="sng">
              <a:latin typeface="+mn-lt"/>
            </a:endParaRPr>
          </a:p>
        </p:txBody>
      </p:sp>
    </p:spTree>
    <p:extLst>
      <p:ext uri="{BB962C8B-B14F-4D97-AF65-F5344CB8AC3E}">
        <p14:creationId xmlns:p14="http://schemas.microsoft.com/office/powerpoint/2010/main" val="22118153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057840" y="233973"/>
            <a:ext cx="6980838" cy="621596"/>
          </a:xfrm>
        </p:spPr>
        <p:txBody>
          <a:bodyPr>
            <a:noAutofit/>
          </a:bodyPr>
          <a:lstStyle/>
          <a:p>
            <a:r>
              <a:rPr lang="en-US" sz="3600" b="1" u="sng">
                <a:latin typeface="+mn-lt"/>
              </a:rPr>
              <a:t>Conduction (Semiclassical Drude)</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7" name="Object 36">
            <a:extLst>
              <a:ext uri="{FF2B5EF4-FFF2-40B4-BE49-F238E27FC236}">
                <a16:creationId xmlns:a16="http://schemas.microsoft.com/office/drawing/2014/main" id="{2AEEAFA5-A4D5-4782-88C9-2B5F032AC3B1}"/>
              </a:ext>
            </a:extLst>
          </p:cNvPr>
          <p:cNvGraphicFramePr>
            <a:graphicFrameLocks noChangeAspect="1"/>
          </p:cNvGraphicFramePr>
          <p:nvPr>
            <p:extLst>
              <p:ext uri="{D42A27DB-BD31-4B8C-83A1-F6EECF244321}">
                <p14:modId xmlns:p14="http://schemas.microsoft.com/office/powerpoint/2010/main" val="3599219739"/>
              </p:ext>
            </p:extLst>
          </p:nvPr>
        </p:nvGraphicFramePr>
        <p:xfrm>
          <a:off x="398463" y="1824038"/>
          <a:ext cx="1879600" cy="366712"/>
        </p:xfrm>
        <a:graphic>
          <a:graphicData uri="http://schemas.openxmlformats.org/presentationml/2006/ole">
            <mc:AlternateContent xmlns:mc="http://schemas.openxmlformats.org/markup-compatibility/2006">
              <mc:Choice xmlns:v="urn:schemas-microsoft-com:vml" Requires="v">
                <p:oleObj name="Equation" r:id="rId3" imgW="1447560" imgH="279360" progId="Equation.DSMT4">
                  <p:embed/>
                </p:oleObj>
              </mc:Choice>
              <mc:Fallback>
                <p:oleObj name="Equation" r:id="rId3" imgW="1447560" imgH="279360" progId="Equation.DSMT4">
                  <p:embed/>
                  <p:pic>
                    <p:nvPicPr>
                      <p:cNvPr id="37" name="Object 36">
                        <a:extLst>
                          <a:ext uri="{FF2B5EF4-FFF2-40B4-BE49-F238E27FC236}">
                            <a16:creationId xmlns:a16="http://schemas.microsoft.com/office/drawing/2014/main" id="{2AEEAFA5-A4D5-4782-88C9-2B5F032AC3B1}"/>
                          </a:ext>
                        </a:extLst>
                      </p:cNvPr>
                      <p:cNvPicPr>
                        <a:picLocks noChangeAspect="1" noChangeArrowheads="1"/>
                      </p:cNvPicPr>
                      <p:nvPr/>
                    </p:nvPicPr>
                    <p:blipFill>
                      <a:blip r:embed="rId4"/>
                      <a:srcRect/>
                      <a:stretch>
                        <a:fillRect/>
                      </a:stretch>
                    </p:blipFill>
                    <p:spPr bwMode="auto">
                      <a:xfrm>
                        <a:off x="398463" y="1824038"/>
                        <a:ext cx="1879600" cy="366712"/>
                      </a:xfrm>
                      <a:prstGeom prst="rect">
                        <a:avLst/>
                      </a:prstGeom>
                      <a:noFill/>
                    </p:spPr>
                  </p:pic>
                </p:oleObj>
              </mc:Fallback>
            </mc:AlternateContent>
          </a:graphicData>
        </a:graphic>
      </p:graphicFrame>
      <p:sp>
        <p:nvSpPr>
          <p:cNvPr id="38" name="TextBox 37">
            <a:extLst>
              <a:ext uri="{FF2B5EF4-FFF2-40B4-BE49-F238E27FC236}">
                <a16:creationId xmlns:a16="http://schemas.microsoft.com/office/drawing/2014/main" id="{302A9713-C18C-4CE9-9BD5-BDDE00B316F5}"/>
              </a:ext>
            </a:extLst>
          </p:cNvPr>
          <p:cNvSpPr txBox="1"/>
          <p:nvPr/>
        </p:nvSpPr>
        <p:spPr>
          <a:xfrm>
            <a:off x="266920" y="4539740"/>
            <a:ext cx="8792237" cy="738664"/>
          </a:xfrm>
          <a:prstGeom prst="rect">
            <a:avLst/>
          </a:prstGeom>
          <a:noFill/>
        </p:spPr>
        <p:txBody>
          <a:bodyPr wrap="square" rtlCol="0">
            <a:spAutoFit/>
          </a:bodyPr>
          <a:lstStyle/>
          <a:p>
            <a:r>
              <a:rPr lang="en-US" sz="1400"/>
              <a:t>Note validity of this semi-classical picture requires the momentum uncertainty to be much less than say k</a:t>
            </a:r>
            <a:r>
              <a:rPr lang="en-US" sz="1400" baseline="-25000"/>
              <a:t>F</a:t>
            </a:r>
            <a:r>
              <a:rPr lang="en-US" sz="1400"/>
              <a:t>, and the position uncertainty to be much less than m.f.p.  Combining with the Heisenberg uncertainty principle we have the requirement – that the m.f.p. be much larger than the lattice spacing.</a:t>
            </a:r>
          </a:p>
        </p:txBody>
      </p:sp>
      <p:graphicFrame>
        <p:nvGraphicFramePr>
          <p:cNvPr id="39" name="Object 38">
            <a:extLst>
              <a:ext uri="{FF2B5EF4-FFF2-40B4-BE49-F238E27FC236}">
                <a16:creationId xmlns:a16="http://schemas.microsoft.com/office/drawing/2014/main" id="{C0A5DABA-A6CE-4EEE-985B-40A6DE4041B5}"/>
              </a:ext>
            </a:extLst>
          </p:cNvPr>
          <p:cNvGraphicFramePr>
            <a:graphicFrameLocks noChangeAspect="1"/>
          </p:cNvGraphicFramePr>
          <p:nvPr>
            <p:extLst>
              <p:ext uri="{D42A27DB-BD31-4B8C-83A1-F6EECF244321}">
                <p14:modId xmlns:p14="http://schemas.microsoft.com/office/powerpoint/2010/main" val="3517320929"/>
              </p:ext>
            </p:extLst>
          </p:nvPr>
        </p:nvGraphicFramePr>
        <p:xfrm>
          <a:off x="319292" y="5508857"/>
          <a:ext cx="1020187" cy="1282521"/>
        </p:xfrm>
        <a:graphic>
          <a:graphicData uri="http://schemas.openxmlformats.org/presentationml/2006/ole">
            <mc:AlternateContent xmlns:mc="http://schemas.openxmlformats.org/markup-compatibility/2006">
              <mc:Choice xmlns:v="urn:schemas-microsoft-com:vml" Requires="v">
                <p:oleObj name="Equation" r:id="rId5" imgW="888840" imgH="1117440" progId="Equation.DSMT4">
                  <p:embed/>
                </p:oleObj>
              </mc:Choice>
              <mc:Fallback>
                <p:oleObj name="Equation" r:id="rId5" imgW="888840" imgH="1117440" progId="Equation.DSMT4">
                  <p:embed/>
                  <p:pic>
                    <p:nvPicPr>
                      <p:cNvPr id="39" name="Object 38">
                        <a:extLst>
                          <a:ext uri="{FF2B5EF4-FFF2-40B4-BE49-F238E27FC236}">
                            <a16:creationId xmlns:a16="http://schemas.microsoft.com/office/drawing/2014/main" id="{C0A5DABA-A6CE-4EEE-985B-40A6DE4041B5}"/>
                          </a:ext>
                        </a:extLst>
                      </p:cNvPr>
                      <p:cNvPicPr/>
                      <p:nvPr/>
                    </p:nvPicPr>
                    <p:blipFill>
                      <a:blip r:embed="rId6"/>
                      <a:stretch>
                        <a:fillRect/>
                      </a:stretch>
                    </p:blipFill>
                    <p:spPr>
                      <a:xfrm>
                        <a:off x="319292" y="5508857"/>
                        <a:ext cx="1020187" cy="1282521"/>
                      </a:xfrm>
                      <a:prstGeom prst="rect">
                        <a:avLst/>
                      </a:prstGeom>
                    </p:spPr>
                  </p:pic>
                </p:oleObj>
              </mc:Fallback>
            </mc:AlternateContent>
          </a:graphicData>
        </a:graphic>
      </p:graphicFrame>
      <p:sp>
        <p:nvSpPr>
          <p:cNvPr id="41" name="Freeform: Shape 40">
            <a:extLst>
              <a:ext uri="{FF2B5EF4-FFF2-40B4-BE49-F238E27FC236}">
                <a16:creationId xmlns:a16="http://schemas.microsoft.com/office/drawing/2014/main" id="{B24EF966-4C2E-4551-8C1F-68C9FB10A4AA}"/>
              </a:ext>
            </a:extLst>
          </p:cNvPr>
          <p:cNvSpPr/>
          <p:nvPr/>
        </p:nvSpPr>
        <p:spPr>
          <a:xfrm>
            <a:off x="1397964" y="5586349"/>
            <a:ext cx="659876" cy="1018095"/>
          </a:xfrm>
          <a:custGeom>
            <a:avLst/>
            <a:gdLst>
              <a:gd name="connsiteX0" fmla="*/ 0 w 659876"/>
              <a:gd name="connsiteY0" fmla="*/ 1018095 h 1018095"/>
              <a:gd name="connsiteX1" fmla="*/ 47134 w 659876"/>
              <a:gd name="connsiteY1" fmla="*/ 970961 h 1018095"/>
              <a:gd name="connsiteX2" fmla="*/ 113121 w 659876"/>
              <a:gd name="connsiteY2" fmla="*/ 923827 h 1018095"/>
              <a:gd name="connsiteX3" fmla="*/ 197962 w 659876"/>
              <a:gd name="connsiteY3" fmla="*/ 810706 h 1018095"/>
              <a:gd name="connsiteX4" fmla="*/ 226243 w 659876"/>
              <a:gd name="connsiteY4" fmla="*/ 772998 h 1018095"/>
              <a:gd name="connsiteX5" fmla="*/ 245096 w 659876"/>
              <a:gd name="connsiteY5" fmla="*/ 744718 h 1018095"/>
              <a:gd name="connsiteX6" fmla="*/ 254523 w 659876"/>
              <a:gd name="connsiteY6" fmla="*/ 707011 h 1018095"/>
              <a:gd name="connsiteX7" fmla="*/ 273377 w 659876"/>
              <a:gd name="connsiteY7" fmla="*/ 669304 h 1018095"/>
              <a:gd name="connsiteX8" fmla="*/ 282804 w 659876"/>
              <a:gd name="connsiteY8" fmla="*/ 641023 h 1018095"/>
              <a:gd name="connsiteX9" fmla="*/ 292230 w 659876"/>
              <a:gd name="connsiteY9" fmla="*/ 377073 h 1018095"/>
              <a:gd name="connsiteX10" fmla="*/ 301657 w 659876"/>
              <a:gd name="connsiteY10" fmla="*/ 311085 h 1018095"/>
              <a:gd name="connsiteX11" fmla="*/ 348791 w 659876"/>
              <a:gd name="connsiteY11" fmla="*/ 160256 h 1018095"/>
              <a:gd name="connsiteX12" fmla="*/ 377072 w 659876"/>
              <a:gd name="connsiteY12" fmla="*/ 131976 h 1018095"/>
              <a:gd name="connsiteX13" fmla="*/ 443059 w 659876"/>
              <a:gd name="connsiteY13" fmla="*/ 75415 h 1018095"/>
              <a:gd name="connsiteX14" fmla="*/ 461913 w 659876"/>
              <a:gd name="connsiteY14" fmla="*/ 47135 h 1018095"/>
              <a:gd name="connsiteX15" fmla="*/ 518474 w 659876"/>
              <a:gd name="connsiteY15" fmla="*/ 28281 h 1018095"/>
              <a:gd name="connsiteX16" fmla="*/ 584461 w 659876"/>
              <a:gd name="connsiteY16" fmla="*/ 9427 h 1018095"/>
              <a:gd name="connsiteX17" fmla="*/ 650449 w 659876"/>
              <a:gd name="connsiteY17" fmla="*/ 0 h 1018095"/>
              <a:gd name="connsiteX18" fmla="*/ 546754 w 659876"/>
              <a:gd name="connsiteY18" fmla="*/ 9427 h 1018095"/>
              <a:gd name="connsiteX19" fmla="*/ 659876 w 659876"/>
              <a:gd name="connsiteY19" fmla="*/ 37708 h 1018095"/>
              <a:gd name="connsiteX20" fmla="*/ 631595 w 659876"/>
              <a:gd name="connsiteY20" fmla="*/ 47135 h 1018095"/>
              <a:gd name="connsiteX21" fmla="*/ 593888 w 659876"/>
              <a:gd name="connsiteY21" fmla="*/ 75415 h 1018095"/>
              <a:gd name="connsiteX22" fmla="*/ 565608 w 659876"/>
              <a:gd name="connsiteY22" fmla="*/ 122549 h 1018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59876" h="1018095">
                <a:moveTo>
                  <a:pt x="0" y="1018095"/>
                </a:moveTo>
                <a:cubicBezTo>
                  <a:pt x="15711" y="1002384"/>
                  <a:pt x="30527" y="985723"/>
                  <a:pt x="47134" y="970961"/>
                </a:cubicBezTo>
                <a:cubicBezTo>
                  <a:pt x="64669" y="955375"/>
                  <a:pt x="92851" y="937341"/>
                  <a:pt x="113121" y="923827"/>
                </a:cubicBezTo>
                <a:cubicBezTo>
                  <a:pt x="153497" y="863266"/>
                  <a:pt x="119808" y="912306"/>
                  <a:pt x="197962" y="810706"/>
                </a:cubicBezTo>
                <a:cubicBezTo>
                  <a:pt x="207542" y="798253"/>
                  <a:pt x="217528" y="786071"/>
                  <a:pt x="226243" y="772998"/>
                </a:cubicBezTo>
                <a:lnTo>
                  <a:pt x="245096" y="744718"/>
                </a:lnTo>
                <a:cubicBezTo>
                  <a:pt x="248238" y="732149"/>
                  <a:pt x="249974" y="719142"/>
                  <a:pt x="254523" y="707011"/>
                </a:cubicBezTo>
                <a:cubicBezTo>
                  <a:pt x="259457" y="693853"/>
                  <a:pt x="267841" y="682220"/>
                  <a:pt x="273377" y="669304"/>
                </a:cubicBezTo>
                <a:cubicBezTo>
                  <a:pt x="277291" y="660171"/>
                  <a:pt x="279662" y="650450"/>
                  <a:pt x="282804" y="641023"/>
                </a:cubicBezTo>
                <a:cubicBezTo>
                  <a:pt x="285946" y="553040"/>
                  <a:pt x="287208" y="464969"/>
                  <a:pt x="292230" y="377073"/>
                </a:cubicBezTo>
                <a:cubicBezTo>
                  <a:pt x="293498" y="354890"/>
                  <a:pt x="298720" y="333109"/>
                  <a:pt x="301657" y="311085"/>
                </a:cubicBezTo>
                <a:cubicBezTo>
                  <a:pt x="308763" y="257793"/>
                  <a:pt x="306197" y="202848"/>
                  <a:pt x="348791" y="160256"/>
                </a:cubicBezTo>
                <a:cubicBezTo>
                  <a:pt x="358218" y="150829"/>
                  <a:pt x="368396" y="142098"/>
                  <a:pt x="377072" y="131976"/>
                </a:cubicBezTo>
                <a:cubicBezTo>
                  <a:pt x="422963" y="78437"/>
                  <a:pt x="383089" y="105401"/>
                  <a:pt x="443059" y="75415"/>
                </a:cubicBezTo>
                <a:cubicBezTo>
                  <a:pt x="449344" y="65988"/>
                  <a:pt x="452306" y="53140"/>
                  <a:pt x="461913" y="47135"/>
                </a:cubicBezTo>
                <a:cubicBezTo>
                  <a:pt x="478766" y="36602"/>
                  <a:pt x="499620" y="34566"/>
                  <a:pt x="518474" y="28281"/>
                </a:cubicBezTo>
                <a:cubicBezTo>
                  <a:pt x="542705" y="20204"/>
                  <a:pt x="558419" y="14162"/>
                  <a:pt x="584461" y="9427"/>
                </a:cubicBezTo>
                <a:cubicBezTo>
                  <a:pt x="606322" y="5452"/>
                  <a:pt x="672668" y="0"/>
                  <a:pt x="650449" y="0"/>
                </a:cubicBezTo>
                <a:cubicBezTo>
                  <a:pt x="615741" y="0"/>
                  <a:pt x="581319" y="6285"/>
                  <a:pt x="546754" y="9427"/>
                </a:cubicBezTo>
                <a:cubicBezTo>
                  <a:pt x="621448" y="34325"/>
                  <a:pt x="583712" y="25014"/>
                  <a:pt x="659876" y="37708"/>
                </a:cubicBezTo>
                <a:cubicBezTo>
                  <a:pt x="650449" y="40850"/>
                  <a:pt x="640223" y="42205"/>
                  <a:pt x="631595" y="47135"/>
                </a:cubicBezTo>
                <a:cubicBezTo>
                  <a:pt x="617954" y="54930"/>
                  <a:pt x="604997" y="64306"/>
                  <a:pt x="593888" y="75415"/>
                </a:cubicBezTo>
                <a:cubicBezTo>
                  <a:pt x="582513" y="86790"/>
                  <a:pt x="573046" y="107672"/>
                  <a:pt x="565608" y="122549"/>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42" name="Object 41">
            <a:extLst>
              <a:ext uri="{FF2B5EF4-FFF2-40B4-BE49-F238E27FC236}">
                <a16:creationId xmlns:a16="http://schemas.microsoft.com/office/drawing/2014/main" id="{0BCC402B-0693-4065-B314-263D7D3E6562}"/>
              </a:ext>
            </a:extLst>
          </p:cNvPr>
          <p:cNvGraphicFramePr>
            <a:graphicFrameLocks noChangeAspect="1"/>
          </p:cNvGraphicFramePr>
          <p:nvPr>
            <p:extLst>
              <p:ext uri="{D42A27DB-BD31-4B8C-83A1-F6EECF244321}">
                <p14:modId xmlns:p14="http://schemas.microsoft.com/office/powerpoint/2010/main" val="243065044"/>
              </p:ext>
            </p:extLst>
          </p:nvPr>
        </p:nvGraphicFramePr>
        <p:xfrm>
          <a:off x="2265402" y="5450043"/>
          <a:ext cx="696912" cy="812800"/>
        </p:xfrm>
        <a:graphic>
          <a:graphicData uri="http://schemas.openxmlformats.org/presentationml/2006/ole">
            <mc:AlternateContent xmlns:mc="http://schemas.openxmlformats.org/markup-compatibility/2006">
              <mc:Choice xmlns:v="urn:schemas-microsoft-com:vml" Requires="v">
                <p:oleObj name="Equation" r:id="rId7" imgW="545760" imgH="634680" progId="Equation.DSMT4">
                  <p:embed/>
                </p:oleObj>
              </mc:Choice>
              <mc:Fallback>
                <p:oleObj name="Equation" r:id="rId7" imgW="545760" imgH="634680" progId="Equation.DSMT4">
                  <p:embed/>
                  <p:pic>
                    <p:nvPicPr>
                      <p:cNvPr id="42" name="Object 41">
                        <a:extLst>
                          <a:ext uri="{FF2B5EF4-FFF2-40B4-BE49-F238E27FC236}">
                            <a16:creationId xmlns:a16="http://schemas.microsoft.com/office/drawing/2014/main" id="{0BCC402B-0693-4065-B314-263D7D3E6562}"/>
                          </a:ext>
                        </a:extLst>
                      </p:cNvPr>
                      <p:cNvPicPr/>
                      <p:nvPr/>
                    </p:nvPicPr>
                    <p:blipFill>
                      <a:blip r:embed="rId8"/>
                      <a:stretch>
                        <a:fillRect/>
                      </a:stretch>
                    </p:blipFill>
                    <p:spPr>
                      <a:xfrm>
                        <a:off x="2265402" y="5450043"/>
                        <a:ext cx="696912" cy="812800"/>
                      </a:xfrm>
                      <a:prstGeom prst="rect">
                        <a:avLst/>
                      </a:prstGeom>
                    </p:spPr>
                  </p:pic>
                </p:oleObj>
              </mc:Fallback>
            </mc:AlternateContent>
          </a:graphicData>
        </a:graphic>
      </p:graphicFrame>
      <p:sp>
        <p:nvSpPr>
          <p:cNvPr id="43" name="TextBox 42">
            <a:extLst>
              <a:ext uri="{FF2B5EF4-FFF2-40B4-BE49-F238E27FC236}">
                <a16:creationId xmlns:a16="http://schemas.microsoft.com/office/drawing/2014/main" id="{90006730-7D62-4A5C-A23B-F160890A29EB}"/>
              </a:ext>
            </a:extLst>
          </p:cNvPr>
          <p:cNvSpPr txBox="1"/>
          <p:nvPr/>
        </p:nvSpPr>
        <p:spPr>
          <a:xfrm flipH="1">
            <a:off x="314056" y="1340196"/>
            <a:ext cx="4285913" cy="307777"/>
          </a:xfrm>
          <a:prstGeom prst="rect">
            <a:avLst/>
          </a:prstGeom>
          <a:noFill/>
        </p:spPr>
        <p:txBody>
          <a:bodyPr wrap="square" rtlCol="0">
            <a:spAutoFit/>
          </a:bodyPr>
          <a:lstStyle/>
          <a:p>
            <a:r>
              <a:rPr lang="en-US" sz="1400"/>
              <a:t>And then for the current,</a:t>
            </a:r>
            <a:endParaRPr lang="en-US"/>
          </a:p>
        </p:txBody>
      </p:sp>
      <p:sp>
        <p:nvSpPr>
          <p:cNvPr id="23" name="TextBox 22">
            <a:extLst>
              <a:ext uri="{FF2B5EF4-FFF2-40B4-BE49-F238E27FC236}">
                <a16:creationId xmlns:a16="http://schemas.microsoft.com/office/drawing/2014/main" id="{ABE10E06-413E-46ED-B85D-71D999916372}"/>
              </a:ext>
            </a:extLst>
          </p:cNvPr>
          <p:cNvSpPr txBox="1"/>
          <p:nvPr/>
        </p:nvSpPr>
        <p:spPr>
          <a:xfrm flipH="1">
            <a:off x="266920" y="2289334"/>
            <a:ext cx="8969563" cy="954107"/>
          </a:xfrm>
          <a:prstGeom prst="rect">
            <a:avLst/>
          </a:prstGeom>
          <a:noFill/>
        </p:spPr>
        <p:txBody>
          <a:bodyPr wrap="square" rtlCol="0">
            <a:spAutoFit/>
          </a:bodyPr>
          <a:lstStyle/>
          <a:p>
            <a:r>
              <a:rPr lang="en-US" sz="1400"/>
              <a:t>Then insert the distribution function, extract the part proportional to </a:t>
            </a:r>
            <a:r>
              <a:rPr lang="en-US" sz="1400" b="1"/>
              <a:t>E</a:t>
            </a:r>
            <a:r>
              <a:rPr lang="en-US" sz="1400"/>
              <a:t>, and get conductivity.  Can write it in terms of an energy-dependent transport diffusion constant, and associated energy-dependent conductivity. dn</a:t>
            </a:r>
            <a:r>
              <a:rPr lang="en-US" sz="1400" baseline="-25000"/>
              <a:t>F</a:t>
            </a:r>
            <a:r>
              <a:rPr lang="en-US" sz="1400"/>
              <a:t>/dE gives us a temperature dependent ‘activation window’.  Note </a:t>
            </a:r>
            <a:r>
              <a:rPr lang="el-GR" sz="1400"/>
              <a:t>σ</a:t>
            </a:r>
            <a:r>
              <a:rPr lang="en-US" sz="1400"/>
              <a:t>(E) of states near band edges and extrema is near zero because </a:t>
            </a:r>
            <a:r>
              <a:rPr lang="el-GR" sz="1400"/>
              <a:t>ρ</a:t>
            </a:r>
            <a:r>
              <a:rPr lang="en-US" sz="1400"/>
              <a:t>(E), v(E) are small, while </a:t>
            </a:r>
            <a:r>
              <a:rPr lang="el-GR" sz="1400"/>
              <a:t>σ</a:t>
            </a:r>
            <a:r>
              <a:rPr lang="en-US" sz="1400"/>
              <a:t>(E) of states near band center is large.</a:t>
            </a:r>
            <a:endParaRPr lang="en-US"/>
          </a:p>
        </p:txBody>
      </p:sp>
      <p:graphicFrame>
        <p:nvGraphicFramePr>
          <p:cNvPr id="25" name="Object 24">
            <a:extLst>
              <a:ext uri="{FF2B5EF4-FFF2-40B4-BE49-F238E27FC236}">
                <a16:creationId xmlns:a16="http://schemas.microsoft.com/office/drawing/2014/main" id="{6C529A88-4D3F-4F32-8366-CB1605BACD7A}"/>
              </a:ext>
            </a:extLst>
          </p:cNvPr>
          <p:cNvGraphicFramePr>
            <a:graphicFrameLocks noChangeAspect="1"/>
          </p:cNvGraphicFramePr>
          <p:nvPr>
            <p:extLst>
              <p:ext uri="{D42A27DB-BD31-4B8C-83A1-F6EECF244321}">
                <p14:modId xmlns:p14="http://schemas.microsoft.com/office/powerpoint/2010/main" val="3290233469"/>
              </p:ext>
            </p:extLst>
          </p:nvPr>
        </p:nvGraphicFramePr>
        <p:xfrm>
          <a:off x="379413" y="3530600"/>
          <a:ext cx="1836737" cy="584200"/>
        </p:xfrm>
        <a:graphic>
          <a:graphicData uri="http://schemas.openxmlformats.org/presentationml/2006/ole">
            <mc:AlternateContent xmlns:mc="http://schemas.openxmlformats.org/markup-compatibility/2006">
              <mc:Choice xmlns:v="urn:schemas-microsoft-com:vml" Requires="v">
                <p:oleObj name="Equation" r:id="rId9" imgW="1371600" imgH="431640" progId="Equation.DSMT4">
                  <p:embed/>
                </p:oleObj>
              </mc:Choice>
              <mc:Fallback>
                <p:oleObj name="Equation" r:id="rId9" imgW="1371600" imgH="431640" progId="Equation.DSMT4">
                  <p:embed/>
                  <p:pic>
                    <p:nvPicPr>
                      <p:cNvPr id="25" name="Object 24">
                        <a:extLst>
                          <a:ext uri="{FF2B5EF4-FFF2-40B4-BE49-F238E27FC236}">
                            <a16:creationId xmlns:a16="http://schemas.microsoft.com/office/drawing/2014/main" id="{6C529A88-4D3F-4F32-8366-CB1605BACD7A}"/>
                          </a:ext>
                        </a:extLst>
                      </p:cNvPr>
                      <p:cNvPicPr>
                        <a:picLocks noChangeAspect="1" noChangeArrowheads="1"/>
                      </p:cNvPicPr>
                      <p:nvPr/>
                    </p:nvPicPr>
                    <p:blipFill>
                      <a:blip r:embed="rId10"/>
                      <a:srcRect/>
                      <a:stretch>
                        <a:fillRect/>
                      </a:stretch>
                    </p:blipFill>
                    <p:spPr bwMode="auto">
                      <a:xfrm>
                        <a:off x="379413" y="3530600"/>
                        <a:ext cx="1836737" cy="584200"/>
                      </a:xfrm>
                      <a:prstGeom prst="rect">
                        <a:avLst/>
                      </a:prstGeom>
                      <a:solidFill>
                        <a:srgbClr val="CCFFCC"/>
                      </a:solidFill>
                    </p:spPr>
                  </p:pic>
                </p:oleObj>
              </mc:Fallback>
            </mc:AlternateContent>
          </a:graphicData>
        </a:graphic>
      </p:graphicFrame>
      <p:graphicFrame>
        <p:nvGraphicFramePr>
          <p:cNvPr id="26" name="Object 25">
            <a:extLst>
              <a:ext uri="{FF2B5EF4-FFF2-40B4-BE49-F238E27FC236}">
                <a16:creationId xmlns:a16="http://schemas.microsoft.com/office/drawing/2014/main" id="{2A620462-F111-42C9-BA3D-5CAF967C8CAA}"/>
              </a:ext>
            </a:extLst>
          </p:cNvPr>
          <p:cNvGraphicFramePr>
            <a:graphicFrameLocks noChangeAspect="1"/>
          </p:cNvGraphicFramePr>
          <p:nvPr>
            <p:extLst>
              <p:ext uri="{D42A27DB-BD31-4B8C-83A1-F6EECF244321}">
                <p14:modId xmlns:p14="http://schemas.microsoft.com/office/powerpoint/2010/main" val="2414333154"/>
              </p:ext>
            </p:extLst>
          </p:nvPr>
        </p:nvGraphicFramePr>
        <p:xfrm>
          <a:off x="2869594" y="3420024"/>
          <a:ext cx="1730375" cy="865187"/>
        </p:xfrm>
        <a:graphic>
          <a:graphicData uri="http://schemas.openxmlformats.org/presentationml/2006/ole">
            <mc:AlternateContent xmlns:mc="http://schemas.openxmlformats.org/markup-compatibility/2006">
              <mc:Choice xmlns:v="urn:schemas-microsoft-com:vml" Requires="v">
                <p:oleObj name="Equation" r:id="rId11" imgW="1333440" imgH="660240" progId="Equation.DSMT4">
                  <p:embed/>
                </p:oleObj>
              </mc:Choice>
              <mc:Fallback>
                <p:oleObj name="Equation" r:id="rId11" imgW="1333440" imgH="660240" progId="Equation.DSMT4">
                  <p:embed/>
                  <p:pic>
                    <p:nvPicPr>
                      <p:cNvPr id="26" name="Object 25">
                        <a:extLst>
                          <a:ext uri="{FF2B5EF4-FFF2-40B4-BE49-F238E27FC236}">
                            <a16:creationId xmlns:a16="http://schemas.microsoft.com/office/drawing/2014/main" id="{2A620462-F111-42C9-BA3D-5CAF967C8CAA}"/>
                          </a:ext>
                        </a:extLst>
                      </p:cNvPr>
                      <p:cNvPicPr>
                        <a:picLocks noChangeAspect="1" noChangeArrowheads="1"/>
                      </p:cNvPicPr>
                      <p:nvPr/>
                    </p:nvPicPr>
                    <p:blipFill>
                      <a:blip r:embed="rId12"/>
                      <a:srcRect/>
                      <a:stretch>
                        <a:fillRect/>
                      </a:stretch>
                    </p:blipFill>
                    <p:spPr bwMode="auto">
                      <a:xfrm>
                        <a:off x="2869594" y="3420024"/>
                        <a:ext cx="1730375" cy="865187"/>
                      </a:xfrm>
                      <a:prstGeom prst="rect">
                        <a:avLst/>
                      </a:prstGeom>
                      <a:solidFill>
                        <a:srgbClr val="CCFFCC"/>
                      </a:solidFill>
                    </p:spPr>
                  </p:pic>
                </p:oleObj>
              </mc:Fallback>
            </mc:AlternateContent>
          </a:graphicData>
        </a:graphic>
      </p:graphicFrame>
      <p:graphicFrame>
        <p:nvGraphicFramePr>
          <p:cNvPr id="16" name="Object 15">
            <a:extLst>
              <a:ext uri="{FF2B5EF4-FFF2-40B4-BE49-F238E27FC236}">
                <a16:creationId xmlns:a16="http://schemas.microsoft.com/office/drawing/2014/main" id="{1BCEF8BC-9075-4A2C-A1D3-530BA1949916}"/>
              </a:ext>
            </a:extLst>
          </p:cNvPr>
          <p:cNvGraphicFramePr>
            <a:graphicFrameLocks noChangeAspect="1"/>
          </p:cNvGraphicFramePr>
          <p:nvPr>
            <p:extLst>
              <p:ext uri="{D42A27DB-BD31-4B8C-83A1-F6EECF244321}">
                <p14:modId xmlns:p14="http://schemas.microsoft.com/office/powerpoint/2010/main" val="2609096864"/>
              </p:ext>
            </p:extLst>
          </p:nvPr>
        </p:nvGraphicFramePr>
        <p:xfrm>
          <a:off x="5518558" y="3475654"/>
          <a:ext cx="3717925" cy="590550"/>
        </p:xfrm>
        <a:graphic>
          <a:graphicData uri="http://schemas.openxmlformats.org/presentationml/2006/ole">
            <mc:AlternateContent xmlns:mc="http://schemas.openxmlformats.org/markup-compatibility/2006">
              <mc:Choice xmlns:v="urn:schemas-microsoft-com:vml" Requires="v">
                <p:oleObj name="Equation" r:id="rId13" imgW="2806560" imgH="444240" progId="Equation.DSMT4">
                  <p:embed/>
                </p:oleObj>
              </mc:Choice>
              <mc:Fallback>
                <p:oleObj name="Equation" r:id="rId13" imgW="2806560" imgH="444240" progId="Equation.DSMT4">
                  <p:embed/>
                  <p:pic>
                    <p:nvPicPr>
                      <p:cNvPr id="20" name="Object 19">
                        <a:extLst>
                          <a:ext uri="{FF2B5EF4-FFF2-40B4-BE49-F238E27FC236}">
                            <a16:creationId xmlns:a16="http://schemas.microsoft.com/office/drawing/2014/main" id="{B4B81D94-23C8-47F3-B28C-712E12A7A560}"/>
                          </a:ext>
                        </a:extLst>
                      </p:cNvPr>
                      <p:cNvPicPr>
                        <a:picLocks noChangeAspect="1" noChangeArrowheads="1"/>
                      </p:cNvPicPr>
                      <p:nvPr/>
                    </p:nvPicPr>
                    <p:blipFill>
                      <a:blip r:embed="rId14"/>
                      <a:srcRect/>
                      <a:stretch>
                        <a:fillRect/>
                      </a:stretch>
                    </p:blipFill>
                    <p:spPr bwMode="auto">
                      <a:xfrm>
                        <a:off x="5518558" y="3475654"/>
                        <a:ext cx="3717925" cy="590550"/>
                      </a:xfrm>
                      <a:prstGeom prst="rect">
                        <a:avLst/>
                      </a:prstGeom>
                      <a:noFill/>
                    </p:spPr>
                  </p:pic>
                </p:oleObj>
              </mc:Fallback>
            </mc:AlternateContent>
          </a:graphicData>
        </a:graphic>
      </p:graphicFrame>
      <p:graphicFrame>
        <p:nvGraphicFramePr>
          <p:cNvPr id="17" name="Object 16">
            <a:extLst>
              <a:ext uri="{FF2B5EF4-FFF2-40B4-BE49-F238E27FC236}">
                <a16:creationId xmlns:a16="http://schemas.microsoft.com/office/drawing/2014/main" id="{E718C0F5-FBD2-4656-9A75-4B1F6339F3FE}"/>
              </a:ext>
            </a:extLst>
          </p:cNvPr>
          <p:cNvGraphicFramePr>
            <a:graphicFrameLocks noChangeAspect="1"/>
          </p:cNvGraphicFramePr>
          <p:nvPr>
            <p:extLst>
              <p:ext uri="{D42A27DB-BD31-4B8C-83A1-F6EECF244321}">
                <p14:modId xmlns:p14="http://schemas.microsoft.com/office/powerpoint/2010/main" val="2363383713"/>
              </p:ext>
            </p:extLst>
          </p:nvPr>
        </p:nvGraphicFramePr>
        <p:xfrm>
          <a:off x="9761215" y="4391467"/>
          <a:ext cx="1547813" cy="320675"/>
        </p:xfrm>
        <a:graphic>
          <a:graphicData uri="http://schemas.openxmlformats.org/presentationml/2006/ole">
            <mc:AlternateContent xmlns:mc="http://schemas.openxmlformats.org/markup-compatibility/2006">
              <mc:Choice xmlns:v="urn:schemas-microsoft-com:vml" Requires="v">
                <p:oleObj name="Equation" r:id="rId15" imgW="1168200" imgH="241200" progId="Equation.DSMT4">
                  <p:embed/>
                </p:oleObj>
              </mc:Choice>
              <mc:Fallback>
                <p:oleObj name="Equation" r:id="rId15" imgW="1168200" imgH="241200" progId="Equation.DSMT4">
                  <p:embed/>
                  <p:pic>
                    <p:nvPicPr>
                      <p:cNvPr id="25" name="Object 24">
                        <a:extLst>
                          <a:ext uri="{FF2B5EF4-FFF2-40B4-BE49-F238E27FC236}">
                            <a16:creationId xmlns:a16="http://schemas.microsoft.com/office/drawing/2014/main" id="{7506EB99-FE91-4321-A823-D5735095C5D0}"/>
                          </a:ext>
                        </a:extLst>
                      </p:cNvPr>
                      <p:cNvPicPr>
                        <a:picLocks noChangeAspect="1" noChangeArrowheads="1"/>
                      </p:cNvPicPr>
                      <p:nvPr/>
                    </p:nvPicPr>
                    <p:blipFill>
                      <a:blip r:embed="rId16"/>
                      <a:srcRect/>
                      <a:stretch>
                        <a:fillRect/>
                      </a:stretch>
                    </p:blipFill>
                    <p:spPr bwMode="auto">
                      <a:xfrm>
                        <a:off x="9761215" y="4391467"/>
                        <a:ext cx="1547813" cy="320675"/>
                      </a:xfrm>
                      <a:prstGeom prst="rect">
                        <a:avLst/>
                      </a:prstGeom>
                      <a:noFill/>
                    </p:spPr>
                  </p:pic>
                </p:oleObj>
              </mc:Fallback>
            </mc:AlternateContent>
          </a:graphicData>
        </a:graphic>
      </p:graphicFrame>
      <p:sp>
        <p:nvSpPr>
          <p:cNvPr id="19" name="Freeform: Shape 18">
            <a:extLst>
              <a:ext uri="{FF2B5EF4-FFF2-40B4-BE49-F238E27FC236}">
                <a16:creationId xmlns:a16="http://schemas.microsoft.com/office/drawing/2014/main" id="{7384BF53-E917-49AF-B286-49B519346D58}"/>
              </a:ext>
            </a:extLst>
          </p:cNvPr>
          <p:cNvSpPr/>
          <p:nvPr/>
        </p:nvSpPr>
        <p:spPr>
          <a:xfrm rot="8824126">
            <a:off x="9118090" y="4041566"/>
            <a:ext cx="236786" cy="659170"/>
          </a:xfrm>
          <a:custGeom>
            <a:avLst/>
            <a:gdLst>
              <a:gd name="connsiteX0" fmla="*/ 0 w 122877"/>
              <a:gd name="connsiteY0" fmla="*/ 0 h 367646"/>
              <a:gd name="connsiteX1" fmla="*/ 9427 w 122877"/>
              <a:gd name="connsiteY1" fmla="*/ 150829 h 367646"/>
              <a:gd name="connsiteX2" fmla="*/ 18854 w 122877"/>
              <a:gd name="connsiteY2" fmla="*/ 179109 h 367646"/>
              <a:gd name="connsiteX3" fmla="*/ 75415 w 122877"/>
              <a:gd name="connsiteY3" fmla="*/ 207390 h 367646"/>
              <a:gd name="connsiteX4" fmla="*/ 103695 w 122877"/>
              <a:gd name="connsiteY4" fmla="*/ 226243 h 367646"/>
              <a:gd name="connsiteX5" fmla="*/ 122549 w 122877"/>
              <a:gd name="connsiteY5" fmla="*/ 254524 h 367646"/>
              <a:gd name="connsiteX6" fmla="*/ 113122 w 122877"/>
              <a:gd name="connsiteY6" fmla="*/ 301658 h 367646"/>
              <a:gd name="connsiteX7" fmla="*/ 103695 w 122877"/>
              <a:gd name="connsiteY7" fmla="*/ 329938 h 367646"/>
              <a:gd name="connsiteX8" fmla="*/ 75415 w 122877"/>
              <a:gd name="connsiteY8" fmla="*/ 367646 h 367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877" h="367646">
                <a:moveTo>
                  <a:pt x="0" y="0"/>
                </a:moveTo>
                <a:cubicBezTo>
                  <a:pt x="3142" y="50276"/>
                  <a:pt x="4153" y="100731"/>
                  <a:pt x="9427" y="150829"/>
                </a:cubicBezTo>
                <a:cubicBezTo>
                  <a:pt x="10467" y="160711"/>
                  <a:pt x="12647" y="171350"/>
                  <a:pt x="18854" y="179109"/>
                </a:cubicBezTo>
                <a:cubicBezTo>
                  <a:pt x="36865" y="201623"/>
                  <a:pt x="52644" y="196005"/>
                  <a:pt x="75415" y="207390"/>
                </a:cubicBezTo>
                <a:cubicBezTo>
                  <a:pt x="85548" y="212457"/>
                  <a:pt x="94268" y="219959"/>
                  <a:pt x="103695" y="226243"/>
                </a:cubicBezTo>
                <a:cubicBezTo>
                  <a:pt x="109980" y="235670"/>
                  <a:pt x="121144" y="243282"/>
                  <a:pt x="122549" y="254524"/>
                </a:cubicBezTo>
                <a:cubicBezTo>
                  <a:pt x="124536" y="270423"/>
                  <a:pt x="117008" y="286114"/>
                  <a:pt x="113122" y="301658"/>
                </a:cubicBezTo>
                <a:cubicBezTo>
                  <a:pt x="110712" y="311298"/>
                  <a:pt x="108139" y="321050"/>
                  <a:pt x="103695" y="329938"/>
                </a:cubicBezTo>
                <a:cubicBezTo>
                  <a:pt x="93036" y="351255"/>
                  <a:pt x="88671" y="354389"/>
                  <a:pt x="75415" y="367646"/>
                </a:cubicBezTo>
              </a:path>
            </a:pathLst>
          </a:custGeom>
        </p:spPr>
        <p:style>
          <a:lnRef idx="3">
            <a:schemeClr val="accent6"/>
          </a:lnRef>
          <a:fillRef idx="0">
            <a:schemeClr val="accent6"/>
          </a:fillRef>
          <a:effectRef idx="2">
            <a:schemeClr val="accent6"/>
          </a:effectRef>
          <a:fontRef idx="minor">
            <a:schemeClr val="tx1"/>
          </a:fontRef>
        </p:style>
        <p:txBody>
          <a:bodyPr rtlCol="0" anchor="ctr"/>
          <a:lstStyle/>
          <a:p>
            <a:pPr algn="ctr"/>
            <a:endParaRPr lang="en-US"/>
          </a:p>
        </p:txBody>
      </p:sp>
      <p:sp>
        <p:nvSpPr>
          <p:cNvPr id="20" name="TextBox 19">
            <a:extLst>
              <a:ext uri="{FF2B5EF4-FFF2-40B4-BE49-F238E27FC236}">
                <a16:creationId xmlns:a16="http://schemas.microsoft.com/office/drawing/2014/main" id="{38BDEC17-A166-4B9F-A130-5DE36F6766F3}"/>
              </a:ext>
            </a:extLst>
          </p:cNvPr>
          <p:cNvSpPr txBox="1"/>
          <p:nvPr/>
        </p:nvSpPr>
        <p:spPr>
          <a:xfrm flipH="1">
            <a:off x="9660318" y="4966702"/>
            <a:ext cx="2259869" cy="954107"/>
          </a:xfrm>
          <a:prstGeom prst="rect">
            <a:avLst/>
          </a:prstGeom>
          <a:noFill/>
        </p:spPr>
        <p:txBody>
          <a:bodyPr wrap="square" rtlCol="0">
            <a:spAutoFit/>
          </a:bodyPr>
          <a:lstStyle/>
          <a:p>
            <a:r>
              <a:rPr lang="en-US" sz="1400"/>
              <a:t>This is the conductance at the level of the m.f.p., and will turn out to be a very important parameter, later…</a:t>
            </a:r>
          </a:p>
        </p:txBody>
      </p:sp>
    </p:spTree>
    <p:extLst>
      <p:ext uri="{BB962C8B-B14F-4D97-AF65-F5344CB8AC3E}">
        <p14:creationId xmlns:p14="http://schemas.microsoft.com/office/powerpoint/2010/main" val="361277631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1454728" y="233973"/>
            <a:ext cx="9116290" cy="621596"/>
          </a:xfrm>
        </p:spPr>
        <p:txBody>
          <a:bodyPr>
            <a:noAutofit/>
          </a:bodyPr>
          <a:lstStyle/>
          <a:p>
            <a:r>
              <a:rPr lang="en-US" sz="3600" b="1" u="sng">
                <a:latin typeface="+mn-lt"/>
              </a:rPr>
              <a:t>Conduction (Semiclassical Weak Localization)</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05771" y="1068174"/>
            <a:ext cx="1089497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r>
              <a:rPr kumimoji="0" lang="en-US" altLang="en-US" sz="1400" b="0" i="0" u="none" strike="noStrike" cap="none" normalizeH="0" baseline="0">
                <a:ln>
                  <a:noFill/>
                </a:ln>
                <a:solidFill>
                  <a:schemeClr val="tx1"/>
                </a:solidFill>
                <a:effectLst/>
                <a:ea typeface="Times New Roman" panose="02020603050405020304" pitchFamily="18" charset="0"/>
              </a:rPr>
              <a:t>Our analysis gives us some insight into how weak localization affects the conductivity.  I’ll just take for granted the following semi-intuitive statement: </a:t>
            </a:r>
            <a:r>
              <a:rPr kumimoji="0" lang="el-GR" altLang="en-US" sz="1400" b="1" i="0" u="none" strike="noStrike" cap="none" normalizeH="0" baseline="0">
                <a:ln>
                  <a:noFill/>
                </a:ln>
                <a:solidFill>
                  <a:srgbClr val="0070C0"/>
                </a:solidFill>
                <a:effectLst/>
                <a:ea typeface="Times New Roman" panose="02020603050405020304" pitchFamily="18" charset="0"/>
              </a:rPr>
              <a:t>σ</a:t>
            </a:r>
            <a:r>
              <a:rPr kumimoji="0" lang="en-US" altLang="en-US" sz="1400" b="1" i="0" u="none" strike="noStrike" cap="none" normalizeH="0" baseline="0">
                <a:ln>
                  <a:noFill/>
                </a:ln>
                <a:solidFill>
                  <a:srgbClr val="0070C0"/>
                </a:solidFill>
                <a:effectLst/>
                <a:ea typeface="Times New Roman" panose="02020603050405020304" pitchFamily="18" charset="0"/>
              </a:rPr>
              <a:t> = [1-</a:t>
            </a:r>
            <a:r>
              <a:rPr lang="el-GR" altLang="en-US" sz="1400" b="1">
                <a:solidFill>
                  <a:srgbClr val="0070C0"/>
                </a:solidFill>
                <a:ea typeface="Times New Roman" panose="02020603050405020304" pitchFamily="18" charset="0"/>
              </a:rPr>
              <a:t>Δ</a:t>
            </a:r>
            <a:r>
              <a:rPr lang="en-US" altLang="en-US" sz="1400" b="1">
                <a:solidFill>
                  <a:srgbClr val="0070C0"/>
                </a:solidFill>
                <a:ea typeface="Times New Roman" panose="02020603050405020304" pitchFamily="18" charset="0"/>
              </a:rPr>
              <a:t>P(0)]</a:t>
            </a:r>
            <a:r>
              <a:rPr lang="el-GR" altLang="en-US" sz="1400" b="1">
                <a:solidFill>
                  <a:srgbClr val="0070C0"/>
                </a:solidFill>
                <a:ea typeface="Times New Roman" panose="02020603050405020304" pitchFamily="18" charset="0"/>
              </a:rPr>
              <a:t>σ</a:t>
            </a:r>
            <a:r>
              <a:rPr lang="en-US" altLang="en-US" sz="1400" b="1" baseline="-25000">
                <a:solidFill>
                  <a:srgbClr val="0070C0"/>
                </a:solidFill>
                <a:ea typeface="Times New Roman" panose="02020603050405020304" pitchFamily="18" charset="0"/>
              </a:rPr>
              <a:t>0</a:t>
            </a:r>
            <a:r>
              <a:rPr kumimoji="0" lang="en-US" altLang="en-US" sz="1400" b="0" i="0" u="none" strike="noStrike" cap="none" normalizeH="0" baseline="0">
                <a:ln>
                  <a:noFill/>
                </a:ln>
                <a:solidFill>
                  <a:schemeClr val="tx1"/>
                </a:solidFill>
                <a:effectLst/>
                <a:ea typeface="Times New Roman" panose="02020603050405020304" pitchFamily="18" charset="0"/>
              </a:rPr>
              <a:t>.  And I’ll presume b &lt; ℓ case, which will change lower bound to the usual expression.  </a:t>
            </a:r>
            <a:endParaRPr kumimoji="0" lang="en-US" altLang="en-US" b="0" i="0" u="none" strike="noStrike" cap="none" normalizeH="0" baseline="0">
              <a:ln>
                <a:noFill/>
              </a:ln>
              <a:solidFill>
                <a:schemeClr val="tx1"/>
              </a:solidFill>
              <a:effectLst/>
            </a:endParaRP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4" name="Object 13">
            <a:extLst>
              <a:ext uri="{FF2B5EF4-FFF2-40B4-BE49-F238E27FC236}">
                <a16:creationId xmlns:a16="http://schemas.microsoft.com/office/drawing/2014/main" id="{547AE7A0-922D-4EC7-ABFD-03E62D0D9AF3}"/>
              </a:ext>
            </a:extLst>
          </p:cNvPr>
          <p:cNvGraphicFramePr>
            <a:graphicFrameLocks noChangeAspect="1"/>
          </p:cNvGraphicFramePr>
          <p:nvPr/>
        </p:nvGraphicFramePr>
        <p:xfrm>
          <a:off x="3997719" y="4680938"/>
          <a:ext cx="2536825" cy="2030412"/>
        </p:xfrm>
        <a:graphic>
          <a:graphicData uri="http://schemas.openxmlformats.org/presentationml/2006/ole">
            <mc:AlternateContent xmlns:mc="http://schemas.openxmlformats.org/markup-compatibility/2006">
              <mc:Choice xmlns:v="urn:schemas-microsoft-com:vml" Requires="v">
                <p:oleObj name="Equation" r:id="rId3" imgW="1879560" imgH="1498320" progId="Equation.DSMT4">
                  <p:embed/>
                </p:oleObj>
              </mc:Choice>
              <mc:Fallback>
                <p:oleObj name="Equation" r:id="rId3" imgW="1879560" imgH="1498320" progId="Equation.DSMT4">
                  <p:embed/>
                  <p:pic>
                    <p:nvPicPr>
                      <p:cNvPr id="14" name="Object 13">
                        <a:extLst>
                          <a:ext uri="{FF2B5EF4-FFF2-40B4-BE49-F238E27FC236}">
                            <a16:creationId xmlns:a16="http://schemas.microsoft.com/office/drawing/2014/main" id="{547AE7A0-922D-4EC7-ABFD-03E62D0D9AF3}"/>
                          </a:ext>
                        </a:extLst>
                      </p:cNvPr>
                      <p:cNvPicPr/>
                      <p:nvPr/>
                    </p:nvPicPr>
                    <p:blipFill>
                      <a:blip r:embed="rId4"/>
                      <a:stretch>
                        <a:fillRect/>
                      </a:stretch>
                    </p:blipFill>
                    <p:spPr>
                      <a:xfrm>
                        <a:off x="3997719" y="4680938"/>
                        <a:ext cx="2536825" cy="2030412"/>
                      </a:xfrm>
                      <a:prstGeom prst="rect">
                        <a:avLst/>
                      </a:prstGeom>
                    </p:spPr>
                  </p:pic>
                </p:oleObj>
              </mc:Fallback>
            </mc:AlternateContent>
          </a:graphicData>
        </a:graphic>
      </p:graphicFrame>
      <p:sp>
        <p:nvSpPr>
          <p:cNvPr id="4" name="TextBox 3">
            <a:extLst>
              <a:ext uri="{FF2B5EF4-FFF2-40B4-BE49-F238E27FC236}">
                <a16:creationId xmlns:a16="http://schemas.microsoft.com/office/drawing/2014/main" id="{45D5E52C-481A-4F8B-BE43-4A8FE18DE049}"/>
              </a:ext>
            </a:extLst>
          </p:cNvPr>
          <p:cNvSpPr txBox="1"/>
          <p:nvPr/>
        </p:nvSpPr>
        <p:spPr>
          <a:xfrm>
            <a:off x="205771" y="4047404"/>
            <a:ext cx="10894970" cy="307777"/>
          </a:xfrm>
          <a:prstGeom prst="rect">
            <a:avLst/>
          </a:prstGeom>
          <a:noFill/>
        </p:spPr>
        <p:txBody>
          <a:bodyPr wrap="none" rtlCol="0">
            <a:spAutoFit/>
          </a:bodyPr>
          <a:lstStyle/>
          <a:p>
            <a:r>
              <a:rPr lang="en-US" sz="1400"/>
              <a:t>We can get corrections to the conductance too.  These would be, just keeping the large L part because not sure how legit keeping lower bound is…:</a:t>
            </a:r>
            <a:endParaRPr lang="en-US"/>
          </a:p>
        </p:txBody>
      </p:sp>
      <p:sp>
        <p:nvSpPr>
          <p:cNvPr id="6" name="TextBox 5">
            <a:extLst>
              <a:ext uri="{FF2B5EF4-FFF2-40B4-BE49-F238E27FC236}">
                <a16:creationId xmlns:a16="http://schemas.microsoft.com/office/drawing/2014/main" id="{28FA6268-F7D6-4B14-A91D-D4F338635FB3}"/>
              </a:ext>
            </a:extLst>
          </p:cNvPr>
          <p:cNvSpPr txBox="1"/>
          <p:nvPr/>
        </p:nvSpPr>
        <p:spPr>
          <a:xfrm flipH="1">
            <a:off x="264917" y="4379821"/>
            <a:ext cx="752164" cy="369332"/>
          </a:xfrm>
          <a:prstGeom prst="rect">
            <a:avLst/>
          </a:prstGeom>
          <a:noFill/>
        </p:spPr>
        <p:txBody>
          <a:bodyPr wrap="square" rtlCol="0">
            <a:spAutoFit/>
          </a:bodyPr>
          <a:lstStyle/>
          <a:p>
            <a:r>
              <a:rPr lang="en-US">
                <a:solidFill>
                  <a:srgbClr val="FF0000"/>
                </a:solidFill>
              </a:rPr>
              <a:t>Q1D</a:t>
            </a:r>
          </a:p>
        </p:txBody>
      </p:sp>
      <p:sp>
        <p:nvSpPr>
          <p:cNvPr id="16" name="TextBox 15">
            <a:extLst>
              <a:ext uri="{FF2B5EF4-FFF2-40B4-BE49-F238E27FC236}">
                <a16:creationId xmlns:a16="http://schemas.microsoft.com/office/drawing/2014/main" id="{098A7550-9DDD-444C-BF8E-1C115FC6ACC8}"/>
              </a:ext>
            </a:extLst>
          </p:cNvPr>
          <p:cNvSpPr txBox="1"/>
          <p:nvPr/>
        </p:nvSpPr>
        <p:spPr>
          <a:xfrm flipH="1">
            <a:off x="3894471" y="4398323"/>
            <a:ext cx="752164" cy="369332"/>
          </a:xfrm>
          <a:prstGeom prst="rect">
            <a:avLst/>
          </a:prstGeom>
          <a:noFill/>
        </p:spPr>
        <p:txBody>
          <a:bodyPr wrap="square" rtlCol="0">
            <a:spAutoFit/>
          </a:bodyPr>
          <a:lstStyle/>
          <a:p>
            <a:r>
              <a:rPr lang="en-US">
                <a:solidFill>
                  <a:srgbClr val="FF0000"/>
                </a:solidFill>
              </a:rPr>
              <a:t>2D</a:t>
            </a:r>
          </a:p>
        </p:txBody>
      </p:sp>
      <p:graphicFrame>
        <p:nvGraphicFramePr>
          <p:cNvPr id="17" name="Object 16">
            <a:extLst>
              <a:ext uri="{FF2B5EF4-FFF2-40B4-BE49-F238E27FC236}">
                <a16:creationId xmlns:a16="http://schemas.microsoft.com/office/drawing/2014/main" id="{2EA7AC81-EE68-43E6-8A63-EB5A4A3450A4}"/>
              </a:ext>
            </a:extLst>
          </p:cNvPr>
          <p:cNvGraphicFramePr>
            <a:graphicFrameLocks noChangeAspect="1"/>
          </p:cNvGraphicFramePr>
          <p:nvPr/>
        </p:nvGraphicFramePr>
        <p:xfrm>
          <a:off x="7758256" y="4680938"/>
          <a:ext cx="2695575" cy="1876425"/>
        </p:xfrm>
        <a:graphic>
          <a:graphicData uri="http://schemas.openxmlformats.org/presentationml/2006/ole">
            <mc:AlternateContent xmlns:mc="http://schemas.openxmlformats.org/markup-compatibility/2006">
              <mc:Choice xmlns:v="urn:schemas-microsoft-com:vml" Requires="v">
                <p:oleObj name="Equation" r:id="rId5" imgW="1993680" imgH="1384200" progId="Equation.DSMT4">
                  <p:embed/>
                </p:oleObj>
              </mc:Choice>
              <mc:Fallback>
                <p:oleObj name="Equation" r:id="rId5" imgW="1993680" imgH="1384200" progId="Equation.DSMT4">
                  <p:embed/>
                  <p:pic>
                    <p:nvPicPr>
                      <p:cNvPr id="17" name="Object 16">
                        <a:extLst>
                          <a:ext uri="{FF2B5EF4-FFF2-40B4-BE49-F238E27FC236}">
                            <a16:creationId xmlns:a16="http://schemas.microsoft.com/office/drawing/2014/main" id="{2EA7AC81-EE68-43E6-8A63-EB5A4A3450A4}"/>
                          </a:ext>
                        </a:extLst>
                      </p:cNvPr>
                      <p:cNvPicPr/>
                      <p:nvPr/>
                    </p:nvPicPr>
                    <p:blipFill>
                      <a:blip r:embed="rId6"/>
                      <a:stretch>
                        <a:fillRect/>
                      </a:stretch>
                    </p:blipFill>
                    <p:spPr>
                      <a:xfrm>
                        <a:off x="7758256" y="4680938"/>
                        <a:ext cx="2695575" cy="1876425"/>
                      </a:xfrm>
                      <a:prstGeom prst="rect">
                        <a:avLst/>
                      </a:prstGeom>
                    </p:spPr>
                  </p:pic>
                </p:oleObj>
              </mc:Fallback>
            </mc:AlternateContent>
          </a:graphicData>
        </a:graphic>
      </p:graphicFrame>
      <p:sp>
        <p:nvSpPr>
          <p:cNvPr id="19" name="TextBox 18">
            <a:extLst>
              <a:ext uri="{FF2B5EF4-FFF2-40B4-BE49-F238E27FC236}">
                <a16:creationId xmlns:a16="http://schemas.microsoft.com/office/drawing/2014/main" id="{C5781B65-1099-492A-80B0-F94C76DC7B9E}"/>
              </a:ext>
            </a:extLst>
          </p:cNvPr>
          <p:cNvSpPr txBox="1"/>
          <p:nvPr/>
        </p:nvSpPr>
        <p:spPr>
          <a:xfrm flipH="1">
            <a:off x="7627273" y="4410930"/>
            <a:ext cx="752164" cy="369332"/>
          </a:xfrm>
          <a:prstGeom prst="rect">
            <a:avLst/>
          </a:prstGeom>
          <a:noFill/>
        </p:spPr>
        <p:txBody>
          <a:bodyPr wrap="square" rtlCol="0">
            <a:spAutoFit/>
          </a:bodyPr>
          <a:lstStyle/>
          <a:p>
            <a:r>
              <a:rPr lang="en-US">
                <a:solidFill>
                  <a:srgbClr val="FF0000"/>
                </a:solidFill>
              </a:rPr>
              <a:t>3D</a:t>
            </a:r>
          </a:p>
        </p:txBody>
      </p:sp>
      <p:graphicFrame>
        <p:nvGraphicFramePr>
          <p:cNvPr id="21" name="Object 20">
            <a:extLst>
              <a:ext uri="{FF2B5EF4-FFF2-40B4-BE49-F238E27FC236}">
                <a16:creationId xmlns:a16="http://schemas.microsoft.com/office/drawing/2014/main" id="{16B19E42-3CCF-4FB1-9B40-1DCBF41E5A23}"/>
              </a:ext>
            </a:extLst>
          </p:cNvPr>
          <p:cNvGraphicFramePr>
            <a:graphicFrameLocks noChangeAspect="1"/>
          </p:cNvGraphicFramePr>
          <p:nvPr/>
        </p:nvGraphicFramePr>
        <p:xfrm>
          <a:off x="304526" y="4720197"/>
          <a:ext cx="2854325" cy="1957388"/>
        </p:xfrm>
        <a:graphic>
          <a:graphicData uri="http://schemas.openxmlformats.org/presentationml/2006/ole">
            <mc:AlternateContent xmlns:mc="http://schemas.openxmlformats.org/markup-compatibility/2006">
              <mc:Choice xmlns:v="urn:schemas-microsoft-com:vml" Requires="v">
                <p:oleObj name="Equation" r:id="rId7" imgW="2234880" imgH="1536480" progId="Equation.DSMT4">
                  <p:embed/>
                </p:oleObj>
              </mc:Choice>
              <mc:Fallback>
                <p:oleObj name="Equation" r:id="rId7" imgW="2234880" imgH="1536480" progId="Equation.DSMT4">
                  <p:embed/>
                  <p:pic>
                    <p:nvPicPr>
                      <p:cNvPr id="21" name="Object 20">
                        <a:extLst>
                          <a:ext uri="{FF2B5EF4-FFF2-40B4-BE49-F238E27FC236}">
                            <a16:creationId xmlns:a16="http://schemas.microsoft.com/office/drawing/2014/main" id="{16B19E42-3CCF-4FB1-9B40-1DCBF41E5A23}"/>
                          </a:ext>
                        </a:extLst>
                      </p:cNvPr>
                      <p:cNvPicPr/>
                      <p:nvPr/>
                    </p:nvPicPr>
                    <p:blipFill>
                      <a:blip r:embed="rId8"/>
                      <a:stretch>
                        <a:fillRect/>
                      </a:stretch>
                    </p:blipFill>
                    <p:spPr>
                      <a:xfrm>
                        <a:off x="304526" y="4720197"/>
                        <a:ext cx="2854325" cy="1957388"/>
                      </a:xfrm>
                      <a:prstGeom prst="rect">
                        <a:avLst/>
                      </a:prstGeom>
                    </p:spPr>
                  </p:pic>
                </p:oleObj>
              </mc:Fallback>
            </mc:AlternateContent>
          </a:graphicData>
        </a:graphic>
      </p:graphicFrame>
      <p:graphicFrame>
        <p:nvGraphicFramePr>
          <p:cNvPr id="20" name="Object 19">
            <a:extLst>
              <a:ext uri="{FF2B5EF4-FFF2-40B4-BE49-F238E27FC236}">
                <a16:creationId xmlns:a16="http://schemas.microsoft.com/office/drawing/2014/main" id="{202816AA-7594-44A8-B223-23B58C3BF77F}"/>
              </a:ext>
            </a:extLst>
          </p:cNvPr>
          <p:cNvGraphicFramePr>
            <a:graphicFrameLocks noChangeAspect="1"/>
          </p:cNvGraphicFramePr>
          <p:nvPr>
            <p:extLst>
              <p:ext uri="{D42A27DB-BD31-4B8C-83A1-F6EECF244321}">
                <p14:modId xmlns:p14="http://schemas.microsoft.com/office/powerpoint/2010/main" val="1429026067"/>
              </p:ext>
            </p:extLst>
          </p:nvPr>
        </p:nvGraphicFramePr>
        <p:xfrm>
          <a:off x="304800" y="1953507"/>
          <a:ext cx="2784475" cy="1793875"/>
        </p:xfrm>
        <a:graphic>
          <a:graphicData uri="http://schemas.openxmlformats.org/presentationml/2006/ole">
            <mc:AlternateContent xmlns:mc="http://schemas.openxmlformats.org/markup-compatibility/2006">
              <mc:Choice xmlns:v="urn:schemas-microsoft-com:vml" Requires="v">
                <p:oleObj name="Equation" r:id="rId9" imgW="2273040" imgH="1447560" progId="Equation.DSMT4">
                  <p:embed/>
                </p:oleObj>
              </mc:Choice>
              <mc:Fallback>
                <p:oleObj name="Equation" r:id="rId9" imgW="2273040" imgH="1447560" progId="Equation.DSMT4">
                  <p:embed/>
                  <p:pic>
                    <p:nvPicPr>
                      <p:cNvPr id="20" name="Object 19">
                        <a:extLst>
                          <a:ext uri="{FF2B5EF4-FFF2-40B4-BE49-F238E27FC236}">
                            <a16:creationId xmlns:a16="http://schemas.microsoft.com/office/drawing/2014/main" id="{202816AA-7594-44A8-B223-23B58C3BF77F}"/>
                          </a:ext>
                        </a:extLst>
                      </p:cNvPr>
                      <p:cNvPicPr>
                        <a:picLocks noChangeAspect="1" noChangeArrowheads="1"/>
                      </p:cNvPicPr>
                      <p:nvPr/>
                    </p:nvPicPr>
                    <p:blipFill>
                      <a:blip r:embed="rId10"/>
                      <a:srcRect/>
                      <a:stretch>
                        <a:fillRect/>
                      </a:stretch>
                    </p:blipFill>
                    <p:spPr bwMode="auto">
                      <a:xfrm>
                        <a:off x="304800" y="1953507"/>
                        <a:ext cx="2784475" cy="1793875"/>
                      </a:xfrm>
                      <a:prstGeom prst="rect">
                        <a:avLst/>
                      </a:prstGeom>
                      <a:solidFill>
                        <a:srgbClr val="CCFFCC"/>
                      </a:solidFill>
                    </p:spPr>
                  </p:pic>
                </p:oleObj>
              </mc:Fallback>
            </mc:AlternateContent>
          </a:graphicData>
        </a:graphic>
      </p:graphicFrame>
    </p:spTree>
    <p:extLst>
      <p:ext uri="{BB962C8B-B14F-4D97-AF65-F5344CB8AC3E}">
        <p14:creationId xmlns:p14="http://schemas.microsoft.com/office/powerpoint/2010/main" val="20289578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955965" y="233973"/>
            <a:ext cx="9379526" cy="621596"/>
          </a:xfrm>
        </p:spPr>
        <p:txBody>
          <a:bodyPr>
            <a:noAutofit/>
          </a:bodyPr>
          <a:lstStyle/>
          <a:p>
            <a:r>
              <a:rPr lang="en-US" sz="3600" b="1" u="sng">
                <a:latin typeface="+mn-lt"/>
              </a:rPr>
              <a:t>Conduction (Semiclassical Weak Localization)</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08243" y="1043804"/>
            <a:ext cx="11092480" cy="1169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r>
              <a:rPr kumimoji="0" lang="en-US" altLang="en-US" sz="1400" b="0" i="0" u="none" strike="noStrike" cap="none" normalizeH="0" baseline="0">
                <a:ln>
                  <a:noFill/>
                </a:ln>
                <a:solidFill>
                  <a:schemeClr val="tx1"/>
                </a:solidFill>
                <a:effectLst/>
                <a:ea typeface="Times New Roman" panose="02020603050405020304" pitchFamily="18" charset="0"/>
              </a:rPr>
              <a:t>If there is a magnetic field present, or non-zero T, etc., then apparently we can get qualitatively correct results by using the appropriate minimum phase breaking length L</a:t>
            </a:r>
            <a:r>
              <a:rPr kumimoji="0" lang="el-GR" altLang="en-US" sz="1400" b="0" i="0" u="none" strike="noStrike" cap="none" normalizeH="0" baseline="-25000">
                <a:ln>
                  <a:noFill/>
                </a:ln>
                <a:solidFill>
                  <a:schemeClr val="tx1"/>
                </a:solidFill>
                <a:effectLst/>
                <a:ea typeface="Times New Roman" panose="02020603050405020304" pitchFamily="18" charset="0"/>
              </a:rPr>
              <a:t>ϕ</a:t>
            </a:r>
            <a:r>
              <a:rPr kumimoji="0" lang="en-US" altLang="en-US" sz="1400" b="0" i="0" u="none" strike="noStrike" cap="none" normalizeH="0">
                <a:ln>
                  <a:noFill/>
                </a:ln>
                <a:solidFill>
                  <a:schemeClr val="tx1"/>
                </a:solidFill>
                <a:effectLst/>
                <a:ea typeface="Times New Roman" panose="02020603050405020304" pitchFamily="18" charset="0"/>
              </a:rPr>
              <a:t>.  L</a:t>
            </a:r>
            <a:r>
              <a:rPr kumimoji="0" lang="en-US" altLang="en-US" sz="1400" b="0" i="0" u="none" strike="noStrike" cap="none" normalizeH="0" baseline="-25000">
                <a:ln>
                  <a:noFill/>
                </a:ln>
                <a:solidFill>
                  <a:schemeClr val="tx1"/>
                </a:solidFill>
                <a:effectLst/>
                <a:ea typeface="Times New Roman" panose="02020603050405020304" pitchFamily="18" charset="0"/>
              </a:rPr>
              <a:t>B</a:t>
            </a:r>
            <a:r>
              <a:rPr kumimoji="0" lang="en-US" altLang="en-US" sz="1400" b="0" i="0" u="none" strike="noStrike" cap="none" normalizeH="0">
                <a:ln>
                  <a:noFill/>
                </a:ln>
                <a:solidFill>
                  <a:schemeClr val="tx1"/>
                </a:solidFill>
                <a:effectLst/>
                <a:ea typeface="Times New Roman" panose="02020603050405020304" pitchFamily="18" charset="0"/>
              </a:rPr>
              <a:t> </a:t>
            </a:r>
            <a:r>
              <a:rPr lang="en-US" sz="1400"/>
              <a:t>is the path diameter that would be sufficient to incorporate enough magnetic flux to cause the [1 + cos()] bracket to = 0.  This requires 2e</a:t>
            </a:r>
            <a:r>
              <a:rPr lang="el-GR" sz="1400"/>
              <a:t>Φ</a:t>
            </a:r>
            <a:r>
              <a:rPr lang="en-US" sz="1400" baseline="-25000"/>
              <a:t>B</a:t>
            </a:r>
            <a:r>
              <a:rPr lang="en-US" sz="1400"/>
              <a:t> = </a:t>
            </a:r>
            <a:r>
              <a:rPr lang="el-GR" sz="1400"/>
              <a:t>π</a:t>
            </a:r>
            <a:r>
              <a:rPr lang="en-US" sz="1400"/>
              <a:t> </a:t>
            </a:r>
            <a:r>
              <a:rPr lang="en-US" sz="1400">
                <a:sym typeface="Wingdings" panose="05000000000000000000" pitchFamily="2" charset="2"/>
              </a:rPr>
              <a:t> </a:t>
            </a:r>
            <a:r>
              <a:rPr lang="en-US" sz="1400" b="1">
                <a:solidFill>
                  <a:srgbClr val="0070C0"/>
                </a:solidFill>
                <a:sym typeface="Wingdings" panose="05000000000000000000" pitchFamily="2" charset="2"/>
              </a:rPr>
              <a:t>L</a:t>
            </a:r>
            <a:r>
              <a:rPr lang="en-US" sz="1400" b="1" baseline="-25000">
                <a:solidFill>
                  <a:srgbClr val="0070C0"/>
                </a:solidFill>
                <a:sym typeface="Wingdings" panose="05000000000000000000" pitchFamily="2" charset="2"/>
              </a:rPr>
              <a:t>B</a:t>
            </a:r>
            <a:r>
              <a:rPr lang="en-US" sz="1400" b="1">
                <a:solidFill>
                  <a:srgbClr val="0070C0"/>
                </a:solidFill>
                <a:sym typeface="Wingdings" panose="05000000000000000000" pitchFamily="2" charset="2"/>
              </a:rPr>
              <a:t> ~ √(e/B)</a:t>
            </a:r>
            <a:r>
              <a:rPr lang="en-US" sz="1400">
                <a:sym typeface="Wingdings" panose="05000000000000000000" pitchFamily="2" charset="2"/>
              </a:rPr>
              <a:t>.  The phase breaking length associated with phonons would be </a:t>
            </a:r>
            <a:r>
              <a:rPr lang="en-US" sz="1400" b="1">
                <a:solidFill>
                  <a:srgbClr val="0070C0"/>
                </a:solidFill>
                <a:sym typeface="Wingdings" panose="05000000000000000000" pitchFamily="2" charset="2"/>
              </a:rPr>
              <a:t>L</a:t>
            </a:r>
            <a:r>
              <a:rPr lang="en-US" sz="1400" b="1" baseline="-25000">
                <a:solidFill>
                  <a:srgbClr val="0070C0"/>
                </a:solidFill>
                <a:sym typeface="Wingdings" panose="05000000000000000000" pitchFamily="2" charset="2"/>
              </a:rPr>
              <a:t>T</a:t>
            </a:r>
            <a:r>
              <a:rPr lang="en-US" sz="1400" b="1">
                <a:solidFill>
                  <a:srgbClr val="0070C0"/>
                </a:solidFill>
                <a:sym typeface="Wingdings" panose="05000000000000000000" pitchFamily="2" charset="2"/>
              </a:rPr>
              <a:t> = √(D</a:t>
            </a:r>
            <a:r>
              <a:rPr lang="el-GR" sz="1400" b="1">
                <a:solidFill>
                  <a:srgbClr val="0070C0"/>
                </a:solidFill>
                <a:sym typeface="Wingdings" panose="05000000000000000000" pitchFamily="2" charset="2"/>
              </a:rPr>
              <a:t>τ</a:t>
            </a:r>
            <a:r>
              <a:rPr lang="en-US" sz="1400" b="1" baseline="-25000">
                <a:solidFill>
                  <a:srgbClr val="0070C0"/>
                </a:solidFill>
                <a:sym typeface="Wingdings" panose="05000000000000000000" pitchFamily="2" charset="2"/>
              </a:rPr>
              <a:t>ph</a:t>
            </a:r>
            <a:r>
              <a:rPr lang="en-US" sz="1400" b="1">
                <a:solidFill>
                  <a:srgbClr val="0070C0"/>
                </a:solidFill>
                <a:sym typeface="Wingdings" panose="05000000000000000000" pitchFamily="2" charset="2"/>
              </a:rPr>
              <a:t>)</a:t>
            </a:r>
            <a:r>
              <a:rPr lang="en-US" sz="1400">
                <a:sym typeface="Wingdings" panose="05000000000000000000" pitchFamily="2" charset="2"/>
              </a:rPr>
              <a:t>. Apropos the SO interaction, it’s noted that a 2</a:t>
            </a:r>
            <a:r>
              <a:rPr lang="el-GR" sz="1400">
                <a:sym typeface="Wingdings" panose="05000000000000000000" pitchFamily="2" charset="2"/>
              </a:rPr>
              <a:t>π</a:t>
            </a:r>
            <a:r>
              <a:rPr lang="en-US" sz="1400">
                <a:sym typeface="Wingdings" panose="05000000000000000000" pitchFamily="2" charset="2"/>
              </a:rPr>
              <a:t> rotation of a spin causes a sign change, which would make the contribution of TR paths negative, and so enhance forward propagation. There are some unit issues here, but whatever.</a:t>
            </a:r>
            <a:endParaRPr lang="en-US" sz="1400"/>
          </a:p>
        </p:txBody>
      </p:sp>
      <p:pic>
        <p:nvPicPr>
          <p:cNvPr id="9" name="Picture 8">
            <a:extLst>
              <a:ext uri="{FF2B5EF4-FFF2-40B4-BE49-F238E27FC236}">
                <a16:creationId xmlns:a16="http://schemas.microsoft.com/office/drawing/2014/main" id="{0416A6C9-C09F-4632-B8CA-232BCAEEC175}"/>
              </a:ext>
            </a:extLst>
          </p:cNvPr>
          <p:cNvPicPr>
            <a:picLocks noChangeAspect="1"/>
          </p:cNvPicPr>
          <p:nvPr/>
        </p:nvPicPr>
        <p:blipFill>
          <a:blip r:embed="rId3"/>
          <a:stretch>
            <a:fillRect/>
          </a:stretch>
        </p:blipFill>
        <p:spPr>
          <a:xfrm>
            <a:off x="7725860" y="4142328"/>
            <a:ext cx="4257897" cy="2660615"/>
          </a:xfrm>
          <a:prstGeom prst="rect">
            <a:avLst/>
          </a:prstGeom>
        </p:spPr>
      </p:pic>
      <p:sp>
        <p:nvSpPr>
          <p:cNvPr id="11" name="Rectangle 10">
            <a:extLst>
              <a:ext uri="{FF2B5EF4-FFF2-40B4-BE49-F238E27FC236}">
                <a16:creationId xmlns:a16="http://schemas.microsoft.com/office/drawing/2014/main" id="{049060D3-6630-42B9-846E-BD8068C4D929}"/>
              </a:ext>
            </a:extLst>
          </p:cNvPr>
          <p:cNvSpPr/>
          <p:nvPr/>
        </p:nvSpPr>
        <p:spPr>
          <a:xfrm>
            <a:off x="208243" y="4411949"/>
            <a:ext cx="7333200" cy="1600438"/>
          </a:xfrm>
          <a:prstGeom prst="rect">
            <a:avLst/>
          </a:prstGeom>
        </p:spPr>
        <p:txBody>
          <a:bodyPr wrap="square">
            <a:spAutoFit/>
          </a:bodyPr>
          <a:lstStyle/>
          <a:p>
            <a:r>
              <a:rPr lang="en-US" sz="1400">
                <a:sym typeface="Wingdings" panose="05000000000000000000" pitchFamily="2" charset="2"/>
              </a:rPr>
              <a:t>Note that increasing B will decrease L</a:t>
            </a:r>
            <a:r>
              <a:rPr lang="en-US" sz="1400" baseline="-25000">
                <a:sym typeface="Wingdings" panose="05000000000000000000" pitchFamily="2" charset="2"/>
              </a:rPr>
              <a:t>B</a:t>
            </a:r>
            <a:r>
              <a:rPr lang="en-US" sz="1400">
                <a:sym typeface="Wingdings" panose="05000000000000000000" pitchFamily="2" charset="2"/>
              </a:rPr>
              <a:t> and so in 2D ought to give rise to a ln increase in conductivity.  This phenomenon of increasing B leading to decreasing resistance is called </a:t>
            </a:r>
            <a:r>
              <a:rPr lang="en-US" sz="1400" i="1">
                <a:sym typeface="Wingdings" panose="05000000000000000000" pitchFamily="2" charset="2"/>
              </a:rPr>
              <a:t>negative magnetoresistance</a:t>
            </a:r>
            <a:r>
              <a:rPr lang="en-US" sz="1400">
                <a:sym typeface="Wingdings" panose="05000000000000000000" pitchFamily="2" charset="2"/>
              </a:rPr>
              <a:t>.  Further, varying B changes the phase of the electrons, which is effectively like changing the impurity arrangements because it also changes their phase.  And so this will evince conductivity fluctuations (about an increasing mean).  If we go back to the cos(</a:t>
            </a:r>
            <a:r>
              <a:rPr lang="en-US" sz="1400"/>
              <a:t>2e</a:t>
            </a:r>
            <a:r>
              <a:rPr lang="el-GR" sz="1400"/>
              <a:t>Φ</a:t>
            </a:r>
            <a:r>
              <a:rPr lang="en-US" sz="1400" baseline="-25000"/>
              <a:t>B</a:t>
            </a:r>
            <a:r>
              <a:rPr lang="en-US" sz="1400"/>
              <a:t>) factor in path integral, we’d see that, if we could keep the circumference of the charges’ paths fixed, the conductivity ought to exhibit periodic oscillations w/r to B.  This has been done below…</a:t>
            </a:r>
          </a:p>
        </p:txBody>
      </p:sp>
      <p:graphicFrame>
        <p:nvGraphicFramePr>
          <p:cNvPr id="13" name="Object 12">
            <a:extLst>
              <a:ext uri="{FF2B5EF4-FFF2-40B4-BE49-F238E27FC236}">
                <a16:creationId xmlns:a16="http://schemas.microsoft.com/office/drawing/2014/main" id="{6DC3CEC3-9669-465B-B0E1-8103165F5FDF}"/>
              </a:ext>
            </a:extLst>
          </p:cNvPr>
          <p:cNvGraphicFramePr>
            <a:graphicFrameLocks noChangeAspect="1"/>
          </p:cNvGraphicFramePr>
          <p:nvPr/>
        </p:nvGraphicFramePr>
        <p:xfrm>
          <a:off x="294375" y="6096838"/>
          <a:ext cx="1469891" cy="567913"/>
        </p:xfrm>
        <a:graphic>
          <a:graphicData uri="http://schemas.openxmlformats.org/presentationml/2006/ole">
            <mc:AlternateContent xmlns:mc="http://schemas.openxmlformats.org/markup-compatibility/2006">
              <mc:Choice xmlns:v="urn:schemas-microsoft-com:vml" Requires="v">
                <p:oleObj name="Equation" r:id="rId4" imgW="1117440" imgH="431640" progId="Equation.DSMT4">
                  <p:embed/>
                </p:oleObj>
              </mc:Choice>
              <mc:Fallback>
                <p:oleObj name="Equation" r:id="rId4" imgW="1117440" imgH="431640" progId="Equation.DSMT4">
                  <p:embed/>
                  <p:pic>
                    <p:nvPicPr>
                      <p:cNvPr id="13" name="Object 12">
                        <a:extLst>
                          <a:ext uri="{FF2B5EF4-FFF2-40B4-BE49-F238E27FC236}">
                            <a16:creationId xmlns:a16="http://schemas.microsoft.com/office/drawing/2014/main" id="{6DC3CEC3-9669-465B-B0E1-8103165F5FDF}"/>
                          </a:ext>
                        </a:extLst>
                      </p:cNvPr>
                      <p:cNvPicPr/>
                      <p:nvPr/>
                    </p:nvPicPr>
                    <p:blipFill>
                      <a:blip r:embed="rId5"/>
                      <a:stretch>
                        <a:fillRect/>
                      </a:stretch>
                    </p:blipFill>
                    <p:spPr>
                      <a:xfrm>
                        <a:off x="294375" y="6096838"/>
                        <a:ext cx="1469891" cy="567913"/>
                      </a:xfrm>
                      <a:prstGeom prst="rect">
                        <a:avLst/>
                      </a:prstGeom>
                    </p:spPr>
                  </p:pic>
                </p:oleObj>
              </mc:Fallback>
            </mc:AlternateContent>
          </a:graphicData>
        </a:graphic>
      </p:graphicFrame>
      <p:graphicFrame>
        <p:nvGraphicFramePr>
          <p:cNvPr id="10" name="Object 9">
            <a:extLst>
              <a:ext uri="{FF2B5EF4-FFF2-40B4-BE49-F238E27FC236}">
                <a16:creationId xmlns:a16="http://schemas.microsoft.com/office/drawing/2014/main" id="{A7FFA14A-0DD2-428B-B59B-510A31B71A60}"/>
              </a:ext>
            </a:extLst>
          </p:cNvPr>
          <p:cNvGraphicFramePr>
            <a:graphicFrameLocks noChangeAspect="1"/>
          </p:cNvGraphicFramePr>
          <p:nvPr/>
        </p:nvGraphicFramePr>
        <p:xfrm>
          <a:off x="293688" y="2362200"/>
          <a:ext cx="2784475" cy="1919288"/>
        </p:xfrm>
        <a:graphic>
          <a:graphicData uri="http://schemas.openxmlformats.org/presentationml/2006/ole">
            <mc:AlternateContent xmlns:mc="http://schemas.openxmlformats.org/markup-compatibility/2006">
              <mc:Choice xmlns:v="urn:schemas-microsoft-com:vml" Requires="v">
                <p:oleObj name="Equation" r:id="rId6" imgW="2273040" imgH="1549080" progId="Equation.DSMT4">
                  <p:embed/>
                </p:oleObj>
              </mc:Choice>
              <mc:Fallback>
                <p:oleObj name="Equation" r:id="rId6" imgW="2273040" imgH="1549080" progId="Equation.DSMT4">
                  <p:embed/>
                  <p:pic>
                    <p:nvPicPr>
                      <p:cNvPr id="10" name="Object 9">
                        <a:extLst>
                          <a:ext uri="{FF2B5EF4-FFF2-40B4-BE49-F238E27FC236}">
                            <a16:creationId xmlns:a16="http://schemas.microsoft.com/office/drawing/2014/main" id="{A7FFA14A-0DD2-428B-B59B-510A31B71A60}"/>
                          </a:ext>
                        </a:extLst>
                      </p:cNvPr>
                      <p:cNvPicPr>
                        <a:picLocks noChangeAspect="1" noChangeArrowheads="1"/>
                      </p:cNvPicPr>
                      <p:nvPr/>
                    </p:nvPicPr>
                    <p:blipFill>
                      <a:blip r:embed="rId7"/>
                      <a:srcRect/>
                      <a:stretch>
                        <a:fillRect/>
                      </a:stretch>
                    </p:blipFill>
                    <p:spPr bwMode="auto">
                      <a:xfrm>
                        <a:off x="293688" y="2362200"/>
                        <a:ext cx="2784475" cy="1919288"/>
                      </a:xfrm>
                      <a:prstGeom prst="rect">
                        <a:avLst/>
                      </a:prstGeom>
                      <a:solidFill>
                        <a:srgbClr val="CCFFCC"/>
                      </a:solidFill>
                    </p:spPr>
                  </p:pic>
                </p:oleObj>
              </mc:Fallback>
            </mc:AlternateContent>
          </a:graphicData>
        </a:graphic>
      </p:graphicFrame>
    </p:spTree>
    <p:extLst>
      <p:ext uri="{BB962C8B-B14F-4D97-AF65-F5344CB8AC3E}">
        <p14:creationId xmlns:p14="http://schemas.microsoft.com/office/powerpoint/2010/main" val="11483694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1399309" y="233973"/>
            <a:ext cx="7903650" cy="621596"/>
          </a:xfrm>
        </p:spPr>
        <p:txBody>
          <a:bodyPr>
            <a:noAutofit/>
          </a:bodyPr>
          <a:lstStyle/>
          <a:p>
            <a:r>
              <a:rPr lang="en-US" sz="3600" b="1" u="sng">
                <a:latin typeface="+mn-lt"/>
              </a:rPr>
              <a:t>Conduction (Semiclassical Fluctuations)</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304526" y="1015012"/>
            <a:ext cx="1109248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a:ln>
                  <a:noFill/>
                </a:ln>
                <a:solidFill>
                  <a:schemeClr val="tx1"/>
                </a:solidFill>
                <a:effectLst/>
                <a:ea typeface="Times New Roman" panose="02020603050405020304" pitchFamily="18" charset="0"/>
              </a:rPr>
              <a:t>The effect that gives rise to weak localization – basically phase correlation of electrons – also gives rise to surprising fluctuations in their conductance.  </a:t>
            </a:r>
            <a:r>
              <a:rPr lang="en-US" altLang="en-US" sz="1400">
                <a:ea typeface="Times New Roman" panose="02020603050405020304" pitchFamily="18" charset="0"/>
              </a:rPr>
              <a:t>We can estimate their fluctuations using Landauer’s formula.  First, consider the average conductance:</a:t>
            </a:r>
            <a:endParaRPr kumimoji="0" lang="en-US" altLang="en-US" b="0" i="0" u="none" strike="noStrike" cap="none" normalizeH="0" baseline="0">
              <a:ln>
                <a:noFill/>
              </a:ln>
              <a:solidFill>
                <a:schemeClr val="tx1"/>
              </a:solidFill>
              <a:effectLst/>
            </a:endParaRP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a:extLst>
              <a:ext uri="{FF2B5EF4-FFF2-40B4-BE49-F238E27FC236}">
                <a16:creationId xmlns:a16="http://schemas.microsoft.com/office/drawing/2014/main" id="{DC821CA4-E0D1-4925-B1B5-FB04E31D03DC}"/>
              </a:ext>
            </a:extLst>
          </p:cNvPr>
          <p:cNvGraphicFramePr>
            <a:graphicFrameLocks noChangeAspect="1"/>
          </p:cNvGraphicFramePr>
          <p:nvPr/>
        </p:nvGraphicFramePr>
        <p:xfrm>
          <a:off x="379919" y="1777506"/>
          <a:ext cx="2528887" cy="554038"/>
        </p:xfrm>
        <a:graphic>
          <a:graphicData uri="http://schemas.openxmlformats.org/presentationml/2006/ole">
            <mc:AlternateContent xmlns:mc="http://schemas.openxmlformats.org/markup-compatibility/2006">
              <mc:Choice xmlns:v="urn:schemas-microsoft-com:vml" Requires="v">
                <p:oleObj name="Equation" r:id="rId3" imgW="2082600" imgH="457200" progId="Equation.DSMT4">
                  <p:embed/>
                </p:oleObj>
              </mc:Choice>
              <mc:Fallback>
                <p:oleObj name="Equation" r:id="rId3" imgW="2082600" imgH="457200" progId="Equation.DSMT4">
                  <p:embed/>
                  <p:pic>
                    <p:nvPicPr>
                      <p:cNvPr id="5" name="Object 4">
                        <a:extLst>
                          <a:ext uri="{FF2B5EF4-FFF2-40B4-BE49-F238E27FC236}">
                            <a16:creationId xmlns:a16="http://schemas.microsoft.com/office/drawing/2014/main" id="{DC821CA4-E0D1-4925-B1B5-FB04E31D03DC}"/>
                          </a:ext>
                        </a:extLst>
                      </p:cNvPr>
                      <p:cNvPicPr>
                        <a:picLocks noChangeAspect="1" noChangeArrowheads="1"/>
                      </p:cNvPicPr>
                      <p:nvPr/>
                    </p:nvPicPr>
                    <p:blipFill>
                      <a:blip r:embed="rId4"/>
                      <a:srcRect/>
                      <a:stretch>
                        <a:fillRect/>
                      </a:stretch>
                    </p:blipFill>
                    <p:spPr bwMode="auto">
                      <a:xfrm>
                        <a:off x="379919" y="1777506"/>
                        <a:ext cx="2528887" cy="554038"/>
                      </a:xfrm>
                      <a:prstGeom prst="rect">
                        <a:avLst/>
                      </a:prstGeom>
                      <a:noFill/>
                    </p:spPr>
                  </p:pic>
                </p:oleObj>
              </mc:Fallback>
            </mc:AlternateContent>
          </a:graphicData>
        </a:graphic>
      </p:graphicFrame>
      <p:graphicFrame>
        <p:nvGraphicFramePr>
          <p:cNvPr id="7" name="Object 6">
            <a:extLst>
              <a:ext uri="{FF2B5EF4-FFF2-40B4-BE49-F238E27FC236}">
                <a16:creationId xmlns:a16="http://schemas.microsoft.com/office/drawing/2014/main" id="{60BCD56C-5FAF-4F6D-BEF3-A6090F3D472C}"/>
              </a:ext>
            </a:extLst>
          </p:cNvPr>
          <p:cNvGraphicFramePr>
            <a:graphicFrameLocks noChangeAspect="1"/>
          </p:cNvGraphicFramePr>
          <p:nvPr/>
        </p:nvGraphicFramePr>
        <p:xfrm>
          <a:off x="5422981" y="1777506"/>
          <a:ext cx="5292725" cy="554038"/>
        </p:xfrm>
        <a:graphic>
          <a:graphicData uri="http://schemas.openxmlformats.org/presentationml/2006/ole">
            <mc:AlternateContent xmlns:mc="http://schemas.openxmlformats.org/markup-compatibility/2006">
              <mc:Choice xmlns:v="urn:schemas-microsoft-com:vml" Requires="v">
                <p:oleObj name="Equation" r:id="rId5" imgW="4368600" imgH="457200" progId="Equation.DSMT4">
                  <p:embed/>
                </p:oleObj>
              </mc:Choice>
              <mc:Fallback>
                <p:oleObj name="Equation" r:id="rId5" imgW="4368600" imgH="457200" progId="Equation.DSMT4">
                  <p:embed/>
                  <p:pic>
                    <p:nvPicPr>
                      <p:cNvPr id="7" name="Object 6">
                        <a:extLst>
                          <a:ext uri="{FF2B5EF4-FFF2-40B4-BE49-F238E27FC236}">
                            <a16:creationId xmlns:a16="http://schemas.microsoft.com/office/drawing/2014/main" id="{60BCD56C-5FAF-4F6D-BEF3-A6090F3D472C}"/>
                          </a:ext>
                        </a:extLst>
                      </p:cNvPr>
                      <p:cNvPicPr>
                        <a:picLocks noChangeAspect="1" noChangeArrowheads="1"/>
                      </p:cNvPicPr>
                      <p:nvPr/>
                    </p:nvPicPr>
                    <p:blipFill>
                      <a:blip r:embed="rId6"/>
                      <a:srcRect/>
                      <a:stretch>
                        <a:fillRect/>
                      </a:stretch>
                    </p:blipFill>
                    <p:spPr bwMode="auto">
                      <a:xfrm>
                        <a:off x="5422981" y="1777506"/>
                        <a:ext cx="5292725" cy="554038"/>
                      </a:xfrm>
                      <a:prstGeom prst="rect">
                        <a:avLst/>
                      </a:prstGeom>
                      <a:noFill/>
                    </p:spPr>
                  </p:pic>
                </p:oleObj>
              </mc:Fallback>
            </mc:AlternateContent>
          </a:graphicData>
        </a:graphic>
      </p:graphicFrame>
      <p:cxnSp>
        <p:nvCxnSpPr>
          <p:cNvPr id="10" name="Straight Arrow Connector 9">
            <a:extLst>
              <a:ext uri="{FF2B5EF4-FFF2-40B4-BE49-F238E27FC236}">
                <a16:creationId xmlns:a16="http://schemas.microsoft.com/office/drawing/2014/main" id="{912308D2-B950-4706-B231-6C37C874E1A4}"/>
              </a:ext>
            </a:extLst>
          </p:cNvPr>
          <p:cNvCxnSpPr/>
          <p:nvPr/>
        </p:nvCxnSpPr>
        <p:spPr>
          <a:xfrm>
            <a:off x="3318235" y="2054525"/>
            <a:ext cx="181937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81C56E44-2275-42AF-A4B0-F89CA8156099}"/>
              </a:ext>
            </a:extLst>
          </p:cNvPr>
          <p:cNvSpPr txBox="1"/>
          <p:nvPr/>
        </p:nvSpPr>
        <p:spPr>
          <a:xfrm>
            <a:off x="3695308" y="1794622"/>
            <a:ext cx="1574276" cy="523220"/>
          </a:xfrm>
          <a:prstGeom prst="rect">
            <a:avLst/>
          </a:prstGeom>
          <a:noFill/>
        </p:spPr>
        <p:txBody>
          <a:bodyPr wrap="square" rtlCol="0">
            <a:spAutoFit/>
          </a:bodyPr>
          <a:lstStyle/>
          <a:p>
            <a:r>
              <a:rPr lang="en-US" sz="1400"/>
              <a:t>see Landauer </a:t>
            </a:r>
          </a:p>
          <a:p>
            <a:r>
              <a:rPr lang="en-US" sz="1400"/>
              <a:t>formula</a:t>
            </a:r>
          </a:p>
        </p:txBody>
      </p:sp>
      <p:sp>
        <p:nvSpPr>
          <p:cNvPr id="17" name="TextBox 16">
            <a:extLst>
              <a:ext uri="{FF2B5EF4-FFF2-40B4-BE49-F238E27FC236}">
                <a16:creationId xmlns:a16="http://schemas.microsoft.com/office/drawing/2014/main" id="{BF1C0464-BE01-4DBE-B972-35C3537413AF}"/>
              </a:ext>
            </a:extLst>
          </p:cNvPr>
          <p:cNvSpPr txBox="1"/>
          <p:nvPr/>
        </p:nvSpPr>
        <p:spPr>
          <a:xfrm>
            <a:off x="339067" y="4231533"/>
            <a:ext cx="4889665" cy="307777"/>
          </a:xfrm>
          <a:prstGeom prst="rect">
            <a:avLst/>
          </a:prstGeom>
          <a:noFill/>
        </p:spPr>
        <p:txBody>
          <a:bodyPr wrap="square" rtlCol="0">
            <a:spAutoFit/>
          </a:bodyPr>
          <a:lstStyle/>
          <a:p>
            <a:r>
              <a:rPr lang="en-US" sz="1400"/>
              <a:t>If we represent the reflection amplitude as a path integral, then</a:t>
            </a:r>
          </a:p>
        </p:txBody>
      </p:sp>
      <p:graphicFrame>
        <p:nvGraphicFramePr>
          <p:cNvPr id="19" name="Object 18">
            <a:extLst>
              <a:ext uri="{FF2B5EF4-FFF2-40B4-BE49-F238E27FC236}">
                <a16:creationId xmlns:a16="http://schemas.microsoft.com/office/drawing/2014/main" id="{0209D6B4-1BEA-4228-BD6B-486E864D0F4E}"/>
              </a:ext>
            </a:extLst>
          </p:cNvPr>
          <p:cNvGraphicFramePr>
            <a:graphicFrameLocks noChangeAspect="1"/>
          </p:cNvGraphicFramePr>
          <p:nvPr>
            <p:extLst>
              <p:ext uri="{D42A27DB-BD31-4B8C-83A1-F6EECF244321}">
                <p14:modId xmlns:p14="http://schemas.microsoft.com/office/powerpoint/2010/main" val="2057096972"/>
              </p:ext>
            </p:extLst>
          </p:nvPr>
        </p:nvGraphicFramePr>
        <p:xfrm>
          <a:off x="420903" y="4573588"/>
          <a:ext cx="7713663" cy="1241425"/>
        </p:xfrm>
        <a:graphic>
          <a:graphicData uri="http://schemas.openxmlformats.org/presentationml/2006/ole">
            <mc:AlternateContent xmlns:mc="http://schemas.openxmlformats.org/markup-compatibility/2006">
              <mc:Choice xmlns:v="urn:schemas-microsoft-com:vml" Requires="v">
                <p:oleObj name="Equation" r:id="rId7" imgW="7200720" imgH="1168200" progId="Equation.DSMT4">
                  <p:embed/>
                </p:oleObj>
              </mc:Choice>
              <mc:Fallback>
                <p:oleObj name="Equation" r:id="rId7" imgW="7200720" imgH="1168200" progId="Equation.DSMT4">
                  <p:embed/>
                  <p:pic>
                    <p:nvPicPr>
                      <p:cNvPr id="19" name="Object 18">
                        <a:extLst>
                          <a:ext uri="{FF2B5EF4-FFF2-40B4-BE49-F238E27FC236}">
                            <a16:creationId xmlns:a16="http://schemas.microsoft.com/office/drawing/2014/main" id="{0209D6B4-1BEA-4228-BD6B-486E864D0F4E}"/>
                          </a:ext>
                        </a:extLst>
                      </p:cNvPr>
                      <p:cNvPicPr>
                        <a:picLocks noChangeAspect="1" noChangeArrowheads="1"/>
                      </p:cNvPicPr>
                      <p:nvPr/>
                    </p:nvPicPr>
                    <p:blipFill>
                      <a:blip r:embed="rId8"/>
                      <a:srcRect/>
                      <a:stretch>
                        <a:fillRect/>
                      </a:stretch>
                    </p:blipFill>
                    <p:spPr bwMode="auto">
                      <a:xfrm>
                        <a:off x="420903" y="4573588"/>
                        <a:ext cx="7713663" cy="1241425"/>
                      </a:xfrm>
                      <a:prstGeom prst="rect">
                        <a:avLst/>
                      </a:prstGeom>
                      <a:noFill/>
                    </p:spPr>
                  </p:pic>
                </p:oleObj>
              </mc:Fallback>
            </mc:AlternateContent>
          </a:graphicData>
        </a:graphic>
      </p:graphicFrame>
      <p:sp>
        <p:nvSpPr>
          <p:cNvPr id="20" name="TextBox 19">
            <a:extLst>
              <a:ext uri="{FF2B5EF4-FFF2-40B4-BE49-F238E27FC236}">
                <a16:creationId xmlns:a16="http://schemas.microsoft.com/office/drawing/2014/main" id="{B339092A-7297-4DBA-8E4A-D865ECE0BB37}"/>
              </a:ext>
            </a:extLst>
          </p:cNvPr>
          <p:cNvSpPr txBox="1"/>
          <p:nvPr/>
        </p:nvSpPr>
        <p:spPr>
          <a:xfrm>
            <a:off x="357922" y="2417746"/>
            <a:ext cx="2960313" cy="307777"/>
          </a:xfrm>
          <a:prstGeom prst="rect">
            <a:avLst/>
          </a:prstGeom>
          <a:noFill/>
        </p:spPr>
        <p:txBody>
          <a:bodyPr wrap="square" rtlCol="0">
            <a:spAutoFit/>
          </a:bodyPr>
          <a:lstStyle/>
          <a:p>
            <a:r>
              <a:rPr lang="en-US" sz="1400"/>
              <a:t>Or in terms of reflection amplitude…</a:t>
            </a:r>
          </a:p>
        </p:txBody>
      </p:sp>
      <p:graphicFrame>
        <p:nvGraphicFramePr>
          <p:cNvPr id="21" name="Object 20">
            <a:extLst>
              <a:ext uri="{FF2B5EF4-FFF2-40B4-BE49-F238E27FC236}">
                <a16:creationId xmlns:a16="http://schemas.microsoft.com/office/drawing/2014/main" id="{48DE8290-5DC2-4975-9296-C45A2E9C8B77}"/>
              </a:ext>
            </a:extLst>
          </p:cNvPr>
          <p:cNvGraphicFramePr>
            <a:graphicFrameLocks noChangeAspect="1"/>
          </p:cNvGraphicFramePr>
          <p:nvPr/>
        </p:nvGraphicFramePr>
        <p:xfrm>
          <a:off x="398750" y="2725263"/>
          <a:ext cx="7193770" cy="596404"/>
        </p:xfrm>
        <a:graphic>
          <a:graphicData uri="http://schemas.openxmlformats.org/presentationml/2006/ole">
            <mc:AlternateContent xmlns:mc="http://schemas.openxmlformats.org/markup-compatibility/2006">
              <mc:Choice xmlns:v="urn:schemas-microsoft-com:vml" Requires="v">
                <p:oleObj name="Equation" r:id="rId9" imgW="5778360" imgH="482400" progId="Equation.DSMT4">
                  <p:embed/>
                </p:oleObj>
              </mc:Choice>
              <mc:Fallback>
                <p:oleObj name="Equation" r:id="rId9" imgW="5778360" imgH="482400" progId="Equation.DSMT4">
                  <p:embed/>
                  <p:pic>
                    <p:nvPicPr>
                      <p:cNvPr id="21" name="Object 20">
                        <a:extLst>
                          <a:ext uri="{FF2B5EF4-FFF2-40B4-BE49-F238E27FC236}">
                            <a16:creationId xmlns:a16="http://schemas.microsoft.com/office/drawing/2014/main" id="{48DE8290-5DC2-4975-9296-C45A2E9C8B77}"/>
                          </a:ext>
                        </a:extLst>
                      </p:cNvPr>
                      <p:cNvPicPr>
                        <a:picLocks noChangeAspect="1" noChangeArrowheads="1"/>
                      </p:cNvPicPr>
                      <p:nvPr/>
                    </p:nvPicPr>
                    <p:blipFill>
                      <a:blip r:embed="rId10"/>
                      <a:srcRect/>
                      <a:stretch>
                        <a:fillRect/>
                      </a:stretch>
                    </p:blipFill>
                    <p:spPr bwMode="auto">
                      <a:xfrm>
                        <a:off x="398750" y="2725263"/>
                        <a:ext cx="7193770" cy="596404"/>
                      </a:xfrm>
                      <a:prstGeom prst="rect">
                        <a:avLst/>
                      </a:prstGeom>
                      <a:noFill/>
                    </p:spPr>
                  </p:pic>
                </p:oleObj>
              </mc:Fallback>
            </mc:AlternateContent>
          </a:graphicData>
        </a:graphic>
      </p:graphicFrame>
      <p:sp>
        <p:nvSpPr>
          <p:cNvPr id="22" name="TextBox 21">
            <a:extLst>
              <a:ext uri="{FF2B5EF4-FFF2-40B4-BE49-F238E27FC236}">
                <a16:creationId xmlns:a16="http://schemas.microsoft.com/office/drawing/2014/main" id="{FB9C7D28-BBC6-4CA8-A9E7-B6873D999EAB}"/>
              </a:ext>
            </a:extLst>
          </p:cNvPr>
          <p:cNvSpPr txBox="1"/>
          <p:nvPr/>
        </p:nvSpPr>
        <p:spPr>
          <a:xfrm>
            <a:off x="357922" y="3369721"/>
            <a:ext cx="2960313" cy="307777"/>
          </a:xfrm>
          <a:prstGeom prst="rect">
            <a:avLst/>
          </a:prstGeom>
          <a:noFill/>
        </p:spPr>
        <p:txBody>
          <a:bodyPr wrap="square" rtlCol="0">
            <a:spAutoFit/>
          </a:bodyPr>
          <a:lstStyle/>
          <a:p>
            <a:r>
              <a:rPr lang="en-US" sz="1400"/>
              <a:t>Then the variance of g would be:</a:t>
            </a:r>
          </a:p>
        </p:txBody>
      </p:sp>
      <p:graphicFrame>
        <p:nvGraphicFramePr>
          <p:cNvPr id="23" name="Object 22">
            <a:extLst>
              <a:ext uri="{FF2B5EF4-FFF2-40B4-BE49-F238E27FC236}">
                <a16:creationId xmlns:a16="http://schemas.microsoft.com/office/drawing/2014/main" id="{3108D50A-DF87-469B-9422-7DBC5A4D6AF8}"/>
              </a:ext>
            </a:extLst>
          </p:cNvPr>
          <p:cNvGraphicFramePr>
            <a:graphicFrameLocks noChangeAspect="1"/>
          </p:cNvGraphicFramePr>
          <p:nvPr/>
        </p:nvGraphicFramePr>
        <p:xfrm>
          <a:off x="394205" y="3659290"/>
          <a:ext cx="5083175" cy="581025"/>
        </p:xfrm>
        <a:graphic>
          <a:graphicData uri="http://schemas.openxmlformats.org/presentationml/2006/ole">
            <mc:AlternateContent xmlns:mc="http://schemas.openxmlformats.org/markup-compatibility/2006">
              <mc:Choice xmlns:v="urn:schemas-microsoft-com:vml" Requires="v">
                <p:oleObj name="Equation" r:id="rId11" imgW="4406760" imgH="507960" progId="Equation.DSMT4">
                  <p:embed/>
                </p:oleObj>
              </mc:Choice>
              <mc:Fallback>
                <p:oleObj name="Equation" r:id="rId11" imgW="4406760" imgH="507960" progId="Equation.DSMT4">
                  <p:embed/>
                  <p:pic>
                    <p:nvPicPr>
                      <p:cNvPr id="23" name="Object 22">
                        <a:extLst>
                          <a:ext uri="{FF2B5EF4-FFF2-40B4-BE49-F238E27FC236}">
                            <a16:creationId xmlns:a16="http://schemas.microsoft.com/office/drawing/2014/main" id="{3108D50A-DF87-469B-9422-7DBC5A4D6AF8}"/>
                          </a:ext>
                        </a:extLst>
                      </p:cNvPr>
                      <p:cNvPicPr>
                        <a:picLocks noChangeAspect="1" noChangeArrowheads="1"/>
                      </p:cNvPicPr>
                      <p:nvPr/>
                    </p:nvPicPr>
                    <p:blipFill>
                      <a:blip r:embed="rId12"/>
                      <a:srcRect/>
                      <a:stretch>
                        <a:fillRect/>
                      </a:stretch>
                    </p:blipFill>
                    <p:spPr bwMode="auto">
                      <a:xfrm>
                        <a:off x="394205" y="3659290"/>
                        <a:ext cx="5083175" cy="581025"/>
                      </a:xfrm>
                      <a:prstGeom prst="rect">
                        <a:avLst/>
                      </a:prstGeom>
                      <a:noFill/>
                    </p:spPr>
                  </p:pic>
                </p:oleObj>
              </mc:Fallback>
            </mc:AlternateContent>
          </a:graphicData>
        </a:graphic>
      </p:graphicFrame>
      <p:graphicFrame>
        <p:nvGraphicFramePr>
          <p:cNvPr id="24" name="Object 23">
            <a:extLst>
              <a:ext uri="{FF2B5EF4-FFF2-40B4-BE49-F238E27FC236}">
                <a16:creationId xmlns:a16="http://schemas.microsoft.com/office/drawing/2014/main" id="{D088401C-4CC3-4B53-9F76-752E94E06433}"/>
              </a:ext>
            </a:extLst>
          </p:cNvPr>
          <p:cNvGraphicFramePr>
            <a:graphicFrameLocks noChangeAspect="1"/>
          </p:cNvGraphicFramePr>
          <p:nvPr/>
        </p:nvGraphicFramePr>
        <p:xfrm>
          <a:off x="394205" y="6147812"/>
          <a:ext cx="5029201" cy="620713"/>
        </p:xfrm>
        <a:graphic>
          <a:graphicData uri="http://schemas.openxmlformats.org/presentationml/2006/ole">
            <mc:AlternateContent xmlns:mc="http://schemas.openxmlformats.org/markup-compatibility/2006">
              <mc:Choice xmlns:v="urn:schemas-microsoft-com:vml" Requires="v">
                <p:oleObj name="Equation" r:id="rId13" imgW="4292280" imgH="533160" progId="Equation.DSMT4">
                  <p:embed/>
                </p:oleObj>
              </mc:Choice>
              <mc:Fallback>
                <p:oleObj name="Equation" r:id="rId13" imgW="4292280" imgH="533160" progId="Equation.DSMT4">
                  <p:embed/>
                  <p:pic>
                    <p:nvPicPr>
                      <p:cNvPr id="24" name="Object 23">
                        <a:extLst>
                          <a:ext uri="{FF2B5EF4-FFF2-40B4-BE49-F238E27FC236}">
                            <a16:creationId xmlns:a16="http://schemas.microsoft.com/office/drawing/2014/main" id="{D088401C-4CC3-4B53-9F76-752E94E06433}"/>
                          </a:ext>
                        </a:extLst>
                      </p:cNvPr>
                      <p:cNvPicPr>
                        <a:picLocks noChangeAspect="1" noChangeArrowheads="1"/>
                      </p:cNvPicPr>
                      <p:nvPr/>
                    </p:nvPicPr>
                    <p:blipFill>
                      <a:blip r:embed="rId14"/>
                      <a:srcRect/>
                      <a:stretch>
                        <a:fillRect/>
                      </a:stretch>
                    </p:blipFill>
                    <p:spPr bwMode="auto">
                      <a:xfrm>
                        <a:off x="394205" y="6147812"/>
                        <a:ext cx="5029201" cy="620713"/>
                      </a:xfrm>
                      <a:prstGeom prst="rect">
                        <a:avLst/>
                      </a:prstGeom>
                      <a:noFill/>
                    </p:spPr>
                  </p:pic>
                </p:oleObj>
              </mc:Fallback>
            </mc:AlternateContent>
          </a:graphicData>
        </a:graphic>
      </p:graphicFrame>
      <p:sp>
        <p:nvSpPr>
          <p:cNvPr id="25" name="TextBox 24">
            <a:extLst>
              <a:ext uri="{FF2B5EF4-FFF2-40B4-BE49-F238E27FC236}">
                <a16:creationId xmlns:a16="http://schemas.microsoft.com/office/drawing/2014/main" id="{69343E2C-CB8C-46EB-85B5-490E35FBB518}"/>
              </a:ext>
            </a:extLst>
          </p:cNvPr>
          <p:cNvSpPr txBox="1"/>
          <p:nvPr/>
        </p:nvSpPr>
        <p:spPr>
          <a:xfrm>
            <a:off x="357923" y="5840035"/>
            <a:ext cx="2008206" cy="307777"/>
          </a:xfrm>
          <a:prstGeom prst="rect">
            <a:avLst/>
          </a:prstGeom>
          <a:noFill/>
        </p:spPr>
        <p:txBody>
          <a:bodyPr wrap="square" rtlCol="0">
            <a:spAutoFit/>
          </a:bodyPr>
          <a:lstStyle/>
          <a:p>
            <a:r>
              <a:rPr lang="en-US" sz="1400"/>
              <a:t>So then &lt;g&gt;</a:t>
            </a:r>
            <a:r>
              <a:rPr lang="en-US" sz="1400" baseline="-25000"/>
              <a:t>2</a:t>
            </a:r>
            <a:r>
              <a:rPr lang="en-US" sz="1400"/>
              <a:t> would be:</a:t>
            </a:r>
          </a:p>
        </p:txBody>
      </p:sp>
      <p:sp>
        <p:nvSpPr>
          <p:cNvPr id="16" name="TextBox 15">
            <a:extLst>
              <a:ext uri="{FF2B5EF4-FFF2-40B4-BE49-F238E27FC236}">
                <a16:creationId xmlns:a16="http://schemas.microsoft.com/office/drawing/2014/main" id="{0FF2F373-C3CD-485E-B505-604ACA9EC69A}"/>
              </a:ext>
            </a:extLst>
          </p:cNvPr>
          <p:cNvSpPr txBox="1"/>
          <p:nvPr/>
        </p:nvSpPr>
        <p:spPr>
          <a:xfrm>
            <a:off x="5841339" y="6072396"/>
            <a:ext cx="5992738" cy="738664"/>
          </a:xfrm>
          <a:prstGeom prst="rect">
            <a:avLst/>
          </a:prstGeom>
          <a:noFill/>
        </p:spPr>
        <p:txBody>
          <a:bodyPr wrap="square" rtlCol="0">
            <a:spAutoFit/>
          </a:bodyPr>
          <a:lstStyle/>
          <a:p>
            <a:r>
              <a:rPr lang="en-US" sz="1400"/>
              <a:t>This is an example of universality, where the physical quantity is independent of many of the microscopic details like disorder strength (as measured through </a:t>
            </a:r>
            <a:r>
              <a:rPr lang="el-GR" sz="1400"/>
              <a:t>τ</a:t>
            </a:r>
            <a:r>
              <a:rPr lang="en-US" sz="1400"/>
              <a:t>, say), Fermi wavelength, effective mass, charge carrier density, etc.</a:t>
            </a:r>
            <a:endParaRPr lang="en-US"/>
          </a:p>
        </p:txBody>
      </p:sp>
      <p:sp>
        <p:nvSpPr>
          <p:cNvPr id="4" name="Freeform: Shape 3">
            <a:extLst>
              <a:ext uri="{FF2B5EF4-FFF2-40B4-BE49-F238E27FC236}">
                <a16:creationId xmlns:a16="http://schemas.microsoft.com/office/drawing/2014/main" id="{F65D9C1A-81A1-46F6-B09C-72C595A18315}"/>
              </a:ext>
            </a:extLst>
          </p:cNvPr>
          <p:cNvSpPr/>
          <p:nvPr/>
        </p:nvSpPr>
        <p:spPr>
          <a:xfrm>
            <a:off x="10001835" y="2394408"/>
            <a:ext cx="154939" cy="838986"/>
          </a:xfrm>
          <a:custGeom>
            <a:avLst/>
            <a:gdLst>
              <a:gd name="connsiteX0" fmla="*/ 141406 w 154939"/>
              <a:gd name="connsiteY0" fmla="*/ 0 h 838986"/>
              <a:gd name="connsiteX1" fmla="*/ 141406 w 154939"/>
              <a:gd name="connsiteY1" fmla="*/ 235670 h 838986"/>
              <a:gd name="connsiteX2" fmla="*/ 131979 w 154939"/>
              <a:gd name="connsiteY2" fmla="*/ 263951 h 838986"/>
              <a:gd name="connsiteX3" fmla="*/ 103699 w 154939"/>
              <a:gd name="connsiteY3" fmla="*/ 348792 h 838986"/>
              <a:gd name="connsiteX4" fmla="*/ 94272 w 154939"/>
              <a:gd name="connsiteY4" fmla="*/ 377072 h 838986"/>
              <a:gd name="connsiteX5" fmla="*/ 65992 w 154939"/>
              <a:gd name="connsiteY5" fmla="*/ 414780 h 838986"/>
              <a:gd name="connsiteX6" fmla="*/ 37711 w 154939"/>
              <a:gd name="connsiteY6" fmla="*/ 480767 h 838986"/>
              <a:gd name="connsiteX7" fmla="*/ 18858 w 154939"/>
              <a:gd name="connsiteY7" fmla="*/ 518474 h 838986"/>
              <a:gd name="connsiteX8" fmla="*/ 4 w 154939"/>
              <a:gd name="connsiteY8" fmla="*/ 575035 h 838986"/>
              <a:gd name="connsiteX9" fmla="*/ 18858 w 154939"/>
              <a:gd name="connsiteY9" fmla="*/ 754145 h 838986"/>
              <a:gd name="connsiteX10" fmla="*/ 65992 w 154939"/>
              <a:gd name="connsiteY10" fmla="*/ 810705 h 838986"/>
              <a:gd name="connsiteX11" fmla="*/ 84845 w 154939"/>
              <a:gd name="connsiteY11" fmla="*/ 838986 h 838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4939" h="838986">
                <a:moveTo>
                  <a:pt x="141406" y="0"/>
                </a:moveTo>
                <a:cubicBezTo>
                  <a:pt x="161832" y="102128"/>
                  <a:pt x="156902" y="57473"/>
                  <a:pt x="141406" y="235670"/>
                </a:cubicBezTo>
                <a:cubicBezTo>
                  <a:pt x="140545" y="245570"/>
                  <a:pt x="134709" y="254396"/>
                  <a:pt x="131979" y="263951"/>
                </a:cubicBezTo>
                <a:cubicBezTo>
                  <a:pt x="106708" y="352404"/>
                  <a:pt x="142700" y="244791"/>
                  <a:pt x="103699" y="348792"/>
                </a:cubicBezTo>
                <a:cubicBezTo>
                  <a:pt x="100210" y="358096"/>
                  <a:pt x="99202" y="368445"/>
                  <a:pt x="94272" y="377072"/>
                </a:cubicBezTo>
                <a:cubicBezTo>
                  <a:pt x="86477" y="390713"/>
                  <a:pt x="74319" y="401457"/>
                  <a:pt x="65992" y="414780"/>
                </a:cubicBezTo>
                <a:cubicBezTo>
                  <a:pt x="37570" y="460256"/>
                  <a:pt x="55205" y="439946"/>
                  <a:pt x="37711" y="480767"/>
                </a:cubicBezTo>
                <a:cubicBezTo>
                  <a:pt x="32175" y="493683"/>
                  <a:pt x="24077" y="505427"/>
                  <a:pt x="18858" y="518474"/>
                </a:cubicBezTo>
                <a:cubicBezTo>
                  <a:pt x="11477" y="536926"/>
                  <a:pt x="4" y="575035"/>
                  <a:pt x="4" y="575035"/>
                </a:cubicBezTo>
                <a:cubicBezTo>
                  <a:pt x="869" y="588878"/>
                  <a:pt x="-4688" y="707053"/>
                  <a:pt x="18858" y="754145"/>
                </a:cubicBezTo>
                <a:cubicBezTo>
                  <a:pt x="36413" y="789256"/>
                  <a:pt x="39929" y="779429"/>
                  <a:pt x="65992" y="810705"/>
                </a:cubicBezTo>
                <a:cubicBezTo>
                  <a:pt x="73245" y="819409"/>
                  <a:pt x="84845" y="838986"/>
                  <a:pt x="84845" y="838986"/>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2F703806-D387-4A9B-BBA5-B8C5BBC052E5}"/>
              </a:ext>
            </a:extLst>
          </p:cNvPr>
          <p:cNvSpPr txBox="1"/>
          <p:nvPr/>
        </p:nvSpPr>
        <p:spPr>
          <a:xfrm>
            <a:off x="9302959" y="3340848"/>
            <a:ext cx="2494836" cy="523220"/>
          </a:xfrm>
          <a:prstGeom prst="rect">
            <a:avLst/>
          </a:prstGeom>
          <a:noFill/>
        </p:spPr>
        <p:txBody>
          <a:bodyPr wrap="square" rtlCol="0">
            <a:spAutoFit/>
          </a:bodyPr>
          <a:lstStyle/>
          <a:p>
            <a:r>
              <a:rPr lang="en-US" sz="1400"/>
              <a:t>We can expect this to go as e</a:t>
            </a:r>
            <a:r>
              <a:rPr lang="en-US" sz="1400" baseline="30000"/>
              <a:t>-L/</a:t>
            </a:r>
            <a:r>
              <a:rPr lang="el-GR" sz="1400" baseline="30000"/>
              <a:t>ξ</a:t>
            </a:r>
            <a:r>
              <a:rPr lang="en-US" sz="1400"/>
              <a:t> in insulating regime.</a:t>
            </a:r>
            <a:endParaRPr lang="en-US"/>
          </a:p>
        </p:txBody>
      </p:sp>
    </p:spTree>
    <p:extLst>
      <p:ext uri="{BB962C8B-B14F-4D97-AF65-F5344CB8AC3E}">
        <p14:creationId xmlns:p14="http://schemas.microsoft.com/office/powerpoint/2010/main" val="388784743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161309" y="233973"/>
            <a:ext cx="5908035" cy="621596"/>
          </a:xfrm>
        </p:spPr>
        <p:txBody>
          <a:bodyPr>
            <a:noAutofit/>
          </a:bodyPr>
          <a:lstStyle/>
          <a:p>
            <a:r>
              <a:rPr lang="en-US" sz="3600" b="1" u="sng">
                <a:latin typeface="+mn-lt"/>
              </a:rPr>
              <a:t>Conduction (Quantum Drude)</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66922" y="958565"/>
            <a:ext cx="11277378"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a:ln>
                  <a:noFill/>
                </a:ln>
                <a:solidFill>
                  <a:schemeClr val="tx1"/>
                </a:solidFill>
                <a:effectLst/>
                <a:ea typeface="Times New Roman" panose="02020603050405020304" pitchFamily="18" charset="0"/>
              </a:rPr>
              <a:t>Now let’s repeat this analysis using a strict QM application of GF.  We’ll find it takes considerable effort to match the previous result.  But the advantage is that it tells us how to go beyond it.  </a:t>
            </a:r>
            <a:r>
              <a:rPr lang="en-US" altLang="en-US" sz="1400">
                <a:ea typeface="Times New Roman" panose="02020603050405020304" pitchFamily="18" charset="0"/>
              </a:rPr>
              <a:t>So starting with the same H as before, and introducing an EM field.  </a:t>
            </a:r>
            <a:endParaRPr kumimoji="0" lang="en-US" altLang="en-US" sz="2000" b="0" i="0" u="none" strike="noStrike" cap="none" normalizeH="0" baseline="0">
              <a:ln>
                <a:noFill/>
              </a:ln>
              <a:solidFill>
                <a:schemeClr val="tx1"/>
              </a:solidFill>
              <a:effectLst/>
            </a:endParaRP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a:extLst>
              <a:ext uri="{FF2B5EF4-FFF2-40B4-BE49-F238E27FC236}">
                <a16:creationId xmlns:a16="http://schemas.microsoft.com/office/drawing/2014/main" id="{42DA87C9-47AF-4522-A22A-A83875A00617}"/>
              </a:ext>
            </a:extLst>
          </p:cNvPr>
          <p:cNvGraphicFramePr>
            <a:graphicFrameLocks noChangeAspect="1"/>
          </p:cNvGraphicFramePr>
          <p:nvPr>
            <p:extLst>
              <p:ext uri="{D42A27DB-BD31-4B8C-83A1-F6EECF244321}">
                <p14:modId xmlns:p14="http://schemas.microsoft.com/office/powerpoint/2010/main" val="188490724"/>
              </p:ext>
            </p:extLst>
          </p:nvPr>
        </p:nvGraphicFramePr>
        <p:xfrm>
          <a:off x="425450" y="5720892"/>
          <a:ext cx="3063875" cy="900112"/>
        </p:xfrm>
        <a:graphic>
          <a:graphicData uri="http://schemas.openxmlformats.org/presentationml/2006/ole">
            <mc:AlternateContent xmlns:mc="http://schemas.openxmlformats.org/markup-compatibility/2006">
              <mc:Choice xmlns:v="urn:schemas-microsoft-com:vml" Requires="v">
                <p:oleObj name="Equation" r:id="rId3" imgW="2222280" imgH="647640" progId="Equation.DSMT4">
                  <p:embed/>
                </p:oleObj>
              </mc:Choice>
              <mc:Fallback>
                <p:oleObj name="Equation" r:id="rId3" imgW="2222280" imgH="647640" progId="Equation.DSMT4">
                  <p:embed/>
                  <p:pic>
                    <p:nvPicPr>
                      <p:cNvPr id="5" name="Object 4">
                        <a:extLst>
                          <a:ext uri="{FF2B5EF4-FFF2-40B4-BE49-F238E27FC236}">
                            <a16:creationId xmlns:a16="http://schemas.microsoft.com/office/drawing/2014/main" id="{42DA87C9-47AF-4522-A22A-A83875A00617}"/>
                          </a:ext>
                        </a:extLst>
                      </p:cNvPr>
                      <p:cNvPicPr>
                        <a:picLocks noChangeAspect="1" noChangeArrowheads="1"/>
                      </p:cNvPicPr>
                      <p:nvPr/>
                    </p:nvPicPr>
                    <p:blipFill>
                      <a:blip r:embed="rId4"/>
                      <a:srcRect/>
                      <a:stretch>
                        <a:fillRect/>
                      </a:stretch>
                    </p:blipFill>
                    <p:spPr bwMode="auto">
                      <a:xfrm>
                        <a:off x="425450" y="5720892"/>
                        <a:ext cx="3063875" cy="900112"/>
                      </a:xfrm>
                      <a:prstGeom prst="rect">
                        <a:avLst/>
                      </a:prstGeom>
                      <a:noFill/>
                    </p:spPr>
                  </p:pic>
                </p:oleObj>
              </mc:Fallback>
            </mc:AlternateContent>
          </a:graphicData>
        </a:graphic>
      </p:graphicFrame>
      <p:sp>
        <p:nvSpPr>
          <p:cNvPr id="14" name="Rectangle 8">
            <a:extLst>
              <a:ext uri="{FF2B5EF4-FFF2-40B4-BE49-F238E27FC236}">
                <a16:creationId xmlns:a16="http://schemas.microsoft.com/office/drawing/2014/main" id="{F6E5303F-72D0-4FF9-899C-4D103ADD9408}"/>
              </a:ext>
            </a:extLst>
          </p:cNvPr>
          <p:cNvSpPr>
            <a:spLocks noChangeArrowheads="1"/>
          </p:cNvSpPr>
          <p:nvPr/>
        </p:nvSpPr>
        <p:spPr bwMode="auto">
          <a:xfrm>
            <a:off x="914400" y="846351"/>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6" name="Object 15">
            <a:extLst>
              <a:ext uri="{FF2B5EF4-FFF2-40B4-BE49-F238E27FC236}">
                <a16:creationId xmlns:a16="http://schemas.microsoft.com/office/drawing/2014/main" id="{AB0B2254-7481-40D9-A8C4-FAD187F013A6}"/>
              </a:ext>
            </a:extLst>
          </p:cNvPr>
          <p:cNvGraphicFramePr>
            <a:graphicFrameLocks noChangeAspect="1"/>
          </p:cNvGraphicFramePr>
          <p:nvPr>
            <p:extLst>
              <p:ext uri="{D42A27DB-BD31-4B8C-83A1-F6EECF244321}">
                <p14:modId xmlns:p14="http://schemas.microsoft.com/office/powerpoint/2010/main" val="2668968846"/>
              </p:ext>
            </p:extLst>
          </p:nvPr>
        </p:nvGraphicFramePr>
        <p:xfrm>
          <a:off x="425450" y="1744663"/>
          <a:ext cx="6748463" cy="1895475"/>
        </p:xfrm>
        <a:graphic>
          <a:graphicData uri="http://schemas.openxmlformats.org/presentationml/2006/ole">
            <mc:AlternateContent xmlns:mc="http://schemas.openxmlformats.org/markup-compatibility/2006">
              <mc:Choice xmlns:v="urn:schemas-microsoft-com:vml" Requires="v">
                <p:oleObj name="Equation" r:id="rId5" imgW="4660560" imgH="1320480" progId="Equation.DSMT4">
                  <p:embed/>
                </p:oleObj>
              </mc:Choice>
              <mc:Fallback>
                <p:oleObj name="Equation" r:id="rId5" imgW="4660560" imgH="1320480" progId="Equation.DSMT4">
                  <p:embed/>
                  <p:pic>
                    <p:nvPicPr>
                      <p:cNvPr id="16" name="Object 15">
                        <a:extLst>
                          <a:ext uri="{FF2B5EF4-FFF2-40B4-BE49-F238E27FC236}">
                            <a16:creationId xmlns:a16="http://schemas.microsoft.com/office/drawing/2014/main" id="{AB0B2254-7481-40D9-A8C4-FAD187F013A6}"/>
                          </a:ext>
                        </a:extLst>
                      </p:cNvPr>
                      <p:cNvPicPr>
                        <a:picLocks noChangeAspect="1" noChangeArrowheads="1"/>
                      </p:cNvPicPr>
                      <p:nvPr/>
                    </p:nvPicPr>
                    <p:blipFill>
                      <a:blip r:embed="rId6"/>
                      <a:srcRect/>
                      <a:stretch>
                        <a:fillRect/>
                      </a:stretch>
                    </p:blipFill>
                    <p:spPr bwMode="auto">
                      <a:xfrm>
                        <a:off x="425450" y="1744663"/>
                        <a:ext cx="6748463" cy="1895475"/>
                      </a:xfrm>
                      <a:prstGeom prst="rect">
                        <a:avLst/>
                      </a:prstGeom>
                      <a:noFill/>
                    </p:spPr>
                  </p:pic>
                </p:oleObj>
              </mc:Fallback>
            </mc:AlternateContent>
          </a:graphicData>
        </a:graphic>
      </p:graphicFrame>
      <p:sp>
        <p:nvSpPr>
          <p:cNvPr id="4" name="TextBox 3">
            <a:extLst>
              <a:ext uri="{FF2B5EF4-FFF2-40B4-BE49-F238E27FC236}">
                <a16:creationId xmlns:a16="http://schemas.microsoft.com/office/drawing/2014/main" id="{8270B474-47E0-4587-992E-D2E34D1678EB}"/>
              </a:ext>
            </a:extLst>
          </p:cNvPr>
          <p:cNvSpPr txBox="1"/>
          <p:nvPr/>
        </p:nvSpPr>
        <p:spPr>
          <a:xfrm>
            <a:off x="320342" y="3827218"/>
            <a:ext cx="11552622" cy="738664"/>
          </a:xfrm>
          <a:prstGeom prst="rect">
            <a:avLst/>
          </a:prstGeom>
          <a:noFill/>
        </p:spPr>
        <p:txBody>
          <a:bodyPr wrap="square" rtlCol="0">
            <a:spAutoFit/>
          </a:bodyPr>
          <a:lstStyle/>
          <a:p>
            <a:r>
              <a:rPr lang="en-US" sz="1400"/>
              <a:t>Note the first grad in bracket acts on both A and </a:t>
            </a:r>
            <a:r>
              <a:rPr lang="el-GR" sz="1400"/>
              <a:t>ψ</a:t>
            </a:r>
            <a:r>
              <a:rPr lang="en-US" sz="1400"/>
              <a:t>)  Want to make our Kubo formula as simple as possible, so we’ll employ temporal gauge (</a:t>
            </a:r>
            <a:r>
              <a:rPr lang="el-GR" sz="1400"/>
              <a:t>φ</a:t>
            </a:r>
            <a:r>
              <a:rPr lang="en-US" sz="1400"/>
              <a:t> = 0), and then since should have no net charge buildup, we can also say divergence term is zero.  Lastly, we’ll neglect the A</a:t>
            </a:r>
            <a:r>
              <a:rPr lang="en-US" sz="1400" baseline="30000"/>
              <a:t>2</a:t>
            </a:r>
            <a:r>
              <a:rPr lang="en-US" sz="1400"/>
              <a:t> term since we’re interested only in the linear response.</a:t>
            </a:r>
          </a:p>
        </p:txBody>
      </p:sp>
      <p:graphicFrame>
        <p:nvGraphicFramePr>
          <p:cNvPr id="17" name="Object 16">
            <a:extLst>
              <a:ext uri="{FF2B5EF4-FFF2-40B4-BE49-F238E27FC236}">
                <a16:creationId xmlns:a16="http://schemas.microsoft.com/office/drawing/2014/main" id="{83BBF2B3-E351-43CF-A248-21BC0BD6D6BB}"/>
              </a:ext>
            </a:extLst>
          </p:cNvPr>
          <p:cNvGraphicFramePr>
            <a:graphicFrameLocks noChangeAspect="1"/>
          </p:cNvGraphicFramePr>
          <p:nvPr>
            <p:extLst>
              <p:ext uri="{D42A27DB-BD31-4B8C-83A1-F6EECF244321}">
                <p14:modId xmlns:p14="http://schemas.microsoft.com/office/powerpoint/2010/main" val="1286874578"/>
              </p:ext>
            </p:extLst>
          </p:nvPr>
        </p:nvGraphicFramePr>
        <p:xfrm>
          <a:off x="517525" y="4565650"/>
          <a:ext cx="4302125" cy="692150"/>
        </p:xfrm>
        <a:graphic>
          <a:graphicData uri="http://schemas.openxmlformats.org/presentationml/2006/ole">
            <mc:AlternateContent xmlns:mc="http://schemas.openxmlformats.org/markup-compatibility/2006">
              <mc:Choice xmlns:v="urn:schemas-microsoft-com:vml" Requires="v">
                <p:oleObj name="Equation" r:id="rId7" imgW="2971800" imgH="482400" progId="Equation.DSMT4">
                  <p:embed/>
                </p:oleObj>
              </mc:Choice>
              <mc:Fallback>
                <p:oleObj name="Equation" r:id="rId7" imgW="2971800" imgH="482400" progId="Equation.DSMT4">
                  <p:embed/>
                  <p:pic>
                    <p:nvPicPr>
                      <p:cNvPr id="17" name="Object 16">
                        <a:extLst>
                          <a:ext uri="{FF2B5EF4-FFF2-40B4-BE49-F238E27FC236}">
                            <a16:creationId xmlns:a16="http://schemas.microsoft.com/office/drawing/2014/main" id="{83BBF2B3-E351-43CF-A248-21BC0BD6D6BB}"/>
                          </a:ext>
                        </a:extLst>
                      </p:cNvPr>
                      <p:cNvPicPr>
                        <a:picLocks noChangeAspect="1" noChangeArrowheads="1"/>
                      </p:cNvPicPr>
                      <p:nvPr/>
                    </p:nvPicPr>
                    <p:blipFill>
                      <a:blip r:embed="rId8"/>
                      <a:srcRect/>
                      <a:stretch>
                        <a:fillRect/>
                      </a:stretch>
                    </p:blipFill>
                    <p:spPr bwMode="auto">
                      <a:xfrm>
                        <a:off x="517525" y="4565650"/>
                        <a:ext cx="4302125" cy="692150"/>
                      </a:xfrm>
                      <a:prstGeom prst="rect">
                        <a:avLst/>
                      </a:prstGeom>
                      <a:noFill/>
                    </p:spPr>
                  </p:pic>
                </p:oleObj>
              </mc:Fallback>
            </mc:AlternateContent>
          </a:graphicData>
        </a:graphic>
      </p:graphicFrame>
      <p:sp>
        <p:nvSpPr>
          <p:cNvPr id="6" name="TextBox 5">
            <a:extLst>
              <a:ext uri="{FF2B5EF4-FFF2-40B4-BE49-F238E27FC236}">
                <a16:creationId xmlns:a16="http://schemas.microsoft.com/office/drawing/2014/main" id="{677E072D-FD40-4FA3-988A-7900CD8E2322}"/>
              </a:ext>
            </a:extLst>
          </p:cNvPr>
          <p:cNvSpPr txBox="1"/>
          <p:nvPr/>
        </p:nvSpPr>
        <p:spPr>
          <a:xfrm>
            <a:off x="342338" y="5308473"/>
            <a:ext cx="2631298" cy="307777"/>
          </a:xfrm>
          <a:prstGeom prst="rect">
            <a:avLst/>
          </a:prstGeom>
          <a:noFill/>
        </p:spPr>
        <p:txBody>
          <a:bodyPr wrap="none" rtlCol="0">
            <a:spAutoFit/>
          </a:bodyPr>
          <a:lstStyle/>
          <a:p>
            <a:r>
              <a:rPr lang="en-US" sz="1400"/>
              <a:t>Now, the current we can write as:</a:t>
            </a:r>
            <a:endParaRPr lang="en-US" sz="1600"/>
          </a:p>
        </p:txBody>
      </p:sp>
      <p:sp>
        <p:nvSpPr>
          <p:cNvPr id="19" name="TextBox 18">
            <a:extLst>
              <a:ext uri="{FF2B5EF4-FFF2-40B4-BE49-F238E27FC236}">
                <a16:creationId xmlns:a16="http://schemas.microsoft.com/office/drawing/2014/main" id="{94438993-FDDC-46A7-BE3B-B2A12EAE8F01}"/>
              </a:ext>
            </a:extLst>
          </p:cNvPr>
          <p:cNvSpPr txBox="1"/>
          <p:nvPr/>
        </p:nvSpPr>
        <p:spPr>
          <a:xfrm>
            <a:off x="5443811" y="5227151"/>
            <a:ext cx="4818870" cy="523220"/>
          </a:xfrm>
          <a:prstGeom prst="rect">
            <a:avLst/>
          </a:prstGeom>
          <a:noFill/>
        </p:spPr>
        <p:txBody>
          <a:bodyPr wrap="square" rtlCol="0">
            <a:spAutoFit/>
          </a:bodyPr>
          <a:lstStyle/>
          <a:p>
            <a:r>
              <a:rPr lang="en-US" sz="1400"/>
              <a:t>And so, to first order in A, and using our gauge condition I think, we can write:</a:t>
            </a:r>
            <a:endParaRPr lang="en-US" sz="1600"/>
          </a:p>
        </p:txBody>
      </p:sp>
      <p:graphicFrame>
        <p:nvGraphicFramePr>
          <p:cNvPr id="20" name="Object 19">
            <a:extLst>
              <a:ext uri="{FF2B5EF4-FFF2-40B4-BE49-F238E27FC236}">
                <a16:creationId xmlns:a16="http://schemas.microsoft.com/office/drawing/2014/main" id="{B980609A-7D53-40BC-B2B6-25C57DED325B}"/>
              </a:ext>
            </a:extLst>
          </p:cNvPr>
          <p:cNvGraphicFramePr>
            <a:graphicFrameLocks noChangeAspect="1"/>
          </p:cNvGraphicFramePr>
          <p:nvPr>
            <p:extLst>
              <p:ext uri="{D42A27DB-BD31-4B8C-83A1-F6EECF244321}">
                <p14:modId xmlns:p14="http://schemas.microsoft.com/office/powerpoint/2010/main" val="1054501802"/>
              </p:ext>
            </p:extLst>
          </p:nvPr>
        </p:nvGraphicFramePr>
        <p:xfrm>
          <a:off x="5629275" y="5902325"/>
          <a:ext cx="5203825" cy="692150"/>
        </p:xfrm>
        <a:graphic>
          <a:graphicData uri="http://schemas.openxmlformats.org/presentationml/2006/ole">
            <mc:AlternateContent xmlns:mc="http://schemas.openxmlformats.org/markup-compatibility/2006">
              <mc:Choice xmlns:v="urn:schemas-microsoft-com:vml" Requires="v">
                <p:oleObj name="Equation" r:id="rId9" imgW="3593880" imgH="482400" progId="Equation.DSMT4">
                  <p:embed/>
                </p:oleObj>
              </mc:Choice>
              <mc:Fallback>
                <p:oleObj name="Equation" r:id="rId9" imgW="3593880" imgH="482400" progId="Equation.DSMT4">
                  <p:embed/>
                  <p:pic>
                    <p:nvPicPr>
                      <p:cNvPr id="20" name="Object 19">
                        <a:extLst>
                          <a:ext uri="{FF2B5EF4-FFF2-40B4-BE49-F238E27FC236}">
                            <a16:creationId xmlns:a16="http://schemas.microsoft.com/office/drawing/2014/main" id="{B980609A-7D53-40BC-B2B6-25C57DED325B}"/>
                          </a:ext>
                        </a:extLst>
                      </p:cNvPr>
                      <p:cNvPicPr>
                        <a:picLocks noChangeAspect="1" noChangeArrowheads="1"/>
                      </p:cNvPicPr>
                      <p:nvPr/>
                    </p:nvPicPr>
                    <p:blipFill>
                      <a:blip r:embed="rId10"/>
                      <a:srcRect/>
                      <a:stretch>
                        <a:fillRect/>
                      </a:stretch>
                    </p:blipFill>
                    <p:spPr bwMode="auto">
                      <a:xfrm>
                        <a:off x="5629275" y="5902325"/>
                        <a:ext cx="5203825" cy="692150"/>
                      </a:xfrm>
                      <a:prstGeom prst="rect">
                        <a:avLst/>
                      </a:prstGeom>
                      <a:solidFill>
                        <a:srgbClr val="CCFFCC"/>
                      </a:solidFill>
                    </p:spPr>
                  </p:pic>
                </p:oleObj>
              </mc:Fallback>
            </mc:AlternateContent>
          </a:graphicData>
        </a:graphic>
      </p:graphicFrame>
    </p:spTree>
    <p:extLst>
      <p:ext uri="{BB962C8B-B14F-4D97-AF65-F5344CB8AC3E}">
        <p14:creationId xmlns:p14="http://schemas.microsoft.com/office/powerpoint/2010/main" val="38376045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139126" y="233973"/>
            <a:ext cx="6351237" cy="621596"/>
          </a:xfrm>
        </p:spPr>
        <p:txBody>
          <a:bodyPr>
            <a:noAutofit/>
          </a:bodyPr>
          <a:lstStyle/>
          <a:p>
            <a:r>
              <a:rPr lang="en-US" sz="3600" b="1" u="sng">
                <a:latin typeface="+mn-lt"/>
              </a:rPr>
              <a:t>Conduction (Quantum Drude)</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398834" y="1062603"/>
            <a:ext cx="10691745"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a:ln>
                  <a:noFill/>
                </a:ln>
                <a:solidFill>
                  <a:schemeClr val="tx1"/>
                </a:solidFill>
                <a:effectLst/>
                <a:ea typeface="Times New Roman" panose="02020603050405020304" pitchFamily="18" charset="0"/>
              </a:rPr>
              <a:t>Now the j∙A term is the perturbation of course.  And so the distribution function will evolve in time, away from the exp(-</a:t>
            </a:r>
            <a:r>
              <a:rPr kumimoji="0" lang="el-GR" altLang="en-US" sz="1400" b="0" i="0" u="none" strike="noStrike" cap="none" normalizeH="0" baseline="0">
                <a:ln>
                  <a:noFill/>
                </a:ln>
                <a:solidFill>
                  <a:schemeClr val="tx1"/>
                </a:solidFill>
                <a:effectLst/>
                <a:ea typeface="Times New Roman" panose="02020603050405020304" pitchFamily="18" charset="0"/>
              </a:rPr>
              <a:t>β</a:t>
            </a:r>
            <a:r>
              <a:rPr kumimoji="0" lang="en-US" altLang="en-US" sz="1400" b="0" i="0" u="none" strike="noStrike" cap="none" normalizeH="0" baseline="0">
                <a:ln>
                  <a:noFill/>
                </a:ln>
                <a:solidFill>
                  <a:schemeClr val="tx1"/>
                </a:solidFill>
                <a:effectLst/>
                <a:ea typeface="Times New Roman" panose="02020603050405020304" pitchFamily="18" charset="0"/>
              </a:rPr>
              <a:t>H) form, and we calculated what it would look like, to first order, in the SM folder.  So now we want to use that form to get the expectation of the current density, out to linear order in </a:t>
            </a:r>
            <a:r>
              <a:rPr kumimoji="0" lang="en-US" altLang="en-US" sz="1400" b="1" i="0" u="none" strike="noStrike" cap="none" normalizeH="0" baseline="0">
                <a:ln>
                  <a:noFill/>
                </a:ln>
                <a:solidFill>
                  <a:schemeClr val="tx1"/>
                </a:solidFill>
                <a:effectLst/>
                <a:ea typeface="Times New Roman" panose="02020603050405020304" pitchFamily="18" charset="0"/>
              </a:rPr>
              <a:t>A</a:t>
            </a:r>
            <a:r>
              <a:rPr kumimoji="0" lang="en-US" altLang="en-US" sz="1400" b="0" i="0" u="none" strike="noStrike" cap="none" normalizeH="0" baseline="0">
                <a:ln>
                  <a:noFill/>
                </a:ln>
                <a:solidFill>
                  <a:schemeClr val="tx1"/>
                </a:solidFill>
                <a:effectLst/>
                <a:ea typeface="Times New Roman" panose="02020603050405020304" pitchFamily="18" charset="0"/>
              </a:rPr>
              <a:t>(t).    </a:t>
            </a:r>
            <a:endParaRPr kumimoji="0" lang="en-US" altLang="en-US" sz="2000" b="0" i="0" u="none" strike="noStrike" cap="none" normalizeH="0" baseline="0">
              <a:ln>
                <a:noFill/>
              </a:ln>
              <a:solidFill>
                <a:schemeClr val="tx1"/>
              </a:solidFill>
              <a:effectLst/>
            </a:endParaRP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8">
            <a:extLst>
              <a:ext uri="{FF2B5EF4-FFF2-40B4-BE49-F238E27FC236}">
                <a16:creationId xmlns:a16="http://schemas.microsoft.com/office/drawing/2014/main" id="{F6E5303F-72D0-4FF9-899C-4D103ADD9408}"/>
              </a:ext>
            </a:extLst>
          </p:cNvPr>
          <p:cNvSpPr>
            <a:spLocks noChangeArrowheads="1"/>
          </p:cNvSpPr>
          <p:nvPr/>
        </p:nvSpPr>
        <p:spPr bwMode="auto">
          <a:xfrm>
            <a:off x="914400" y="846351"/>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8">
            <a:extLst>
              <a:ext uri="{FF2B5EF4-FFF2-40B4-BE49-F238E27FC236}">
                <a16:creationId xmlns:a16="http://schemas.microsoft.com/office/drawing/2014/main" id="{39EBBC63-9DE7-440B-86FD-3A9CA8EA729E}"/>
              </a:ext>
            </a:extLst>
          </p:cNvPr>
          <p:cNvSpPr>
            <a:spLocks noChangeArrowheads="1"/>
          </p:cNvSpPr>
          <p:nvPr/>
        </p:nvSpPr>
        <p:spPr bwMode="auto">
          <a:xfrm>
            <a:off x="398834" y="174786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2" name="Object 11">
            <a:extLst>
              <a:ext uri="{FF2B5EF4-FFF2-40B4-BE49-F238E27FC236}">
                <a16:creationId xmlns:a16="http://schemas.microsoft.com/office/drawing/2014/main" id="{2913EFF4-85E3-42EC-B33E-CACBBB6B35AE}"/>
              </a:ext>
            </a:extLst>
          </p:cNvPr>
          <p:cNvGraphicFramePr>
            <a:graphicFrameLocks noChangeAspect="1"/>
          </p:cNvGraphicFramePr>
          <p:nvPr>
            <p:extLst>
              <p:ext uri="{D42A27DB-BD31-4B8C-83A1-F6EECF244321}">
                <p14:modId xmlns:p14="http://schemas.microsoft.com/office/powerpoint/2010/main" val="3450858484"/>
              </p:ext>
            </p:extLst>
          </p:nvPr>
        </p:nvGraphicFramePr>
        <p:xfrm>
          <a:off x="609600" y="2100263"/>
          <a:ext cx="5861050" cy="3297237"/>
        </p:xfrm>
        <a:graphic>
          <a:graphicData uri="http://schemas.openxmlformats.org/presentationml/2006/ole">
            <mc:AlternateContent xmlns:mc="http://schemas.openxmlformats.org/markup-compatibility/2006">
              <mc:Choice xmlns:v="urn:schemas-microsoft-com:vml" Requires="v">
                <p:oleObj name="Equation" r:id="rId3" imgW="4457520" imgH="2514600" progId="Equation.DSMT4">
                  <p:embed/>
                </p:oleObj>
              </mc:Choice>
              <mc:Fallback>
                <p:oleObj name="Equation" r:id="rId3" imgW="4457520" imgH="2514600" progId="Equation.DSMT4">
                  <p:embed/>
                  <p:pic>
                    <p:nvPicPr>
                      <p:cNvPr id="12" name="Object 11">
                        <a:extLst>
                          <a:ext uri="{FF2B5EF4-FFF2-40B4-BE49-F238E27FC236}">
                            <a16:creationId xmlns:a16="http://schemas.microsoft.com/office/drawing/2014/main" id="{2913EFF4-85E3-42EC-B33E-CACBBB6B35AE}"/>
                          </a:ext>
                        </a:extLst>
                      </p:cNvPr>
                      <p:cNvPicPr>
                        <a:picLocks noChangeAspect="1" noChangeArrowheads="1"/>
                      </p:cNvPicPr>
                      <p:nvPr/>
                    </p:nvPicPr>
                    <p:blipFill>
                      <a:blip r:embed="rId4"/>
                      <a:srcRect/>
                      <a:stretch>
                        <a:fillRect/>
                      </a:stretch>
                    </p:blipFill>
                    <p:spPr bwMode="auto">
                      <a:xfrm>
                        <a:off x="609600" y="2100263"/>
                        <a:ext cx="5861050" cy="3297237"/>
                      </a:xfrm>
                      <a:prstGeom prst="rect">
                        <a:avLst/>
                      </a:prstGeom>
                      <a:noFill/>
                    </p:spPr>
                  </p:pic>
                </p:oleObj>
              </mc:Fallback>
            </mc:AlternateContent>
          </a:graphicData>
        </a:graphic>
      </p:graphicFrame>
      <p:sp>
        <p:nvSpPr>
          <p:cNvPr id="4" name="TextBox 3">
            <a:extLst>
              <a:ext uri="{FF2B5EF4-FFF2-40B4-BE49-F238E27FC236}">
                <a16:creationId xmlns:a16="http://schemas.microsoft.com/office/drawing/2014/main" id="{BFEAE7D0-479C-465D-9558-5EEC6154A261}"/>
              </a:ext>
            </a:extLst>
          </p:cNvPr>
          <p:cNvSpPr txBox="1"/>
          <p:nvPr/>
        </p:nvSpPr>
        <p:spPr>
          <a:xfrm>
            <a:off x="7786539" y="4808951"/>
            <a:ext cx="4166649" cy="1815882"/>
          </a:xfrm>
          <a:prstGeom prst="rect">
            <a:avLst/>
          </a:prstGeom>
          <a:noFill/>
          <a:ln w="19050">
            <a:solidFill>
              <a:schemeClr val="accent1"/>
            </a:solidFill>
          </a:ln>
        </p:spPr>
        <p:txBody>
          <a:bodyPr wrap="square" rtlCol="0">
            <a:spAutoFit/>
          </a:bodyPr>
          <a:lstStyle/>
          <a:p>
            <a:r>
              <a:rPr lang="en-US" sz="1400"/>
              <a:t>Note the the exponential convergence factor, designed to prevent recurrences, limits the applicability of our results to the thermodynamic limit, because only here would energy spacings be infinitesimally small.  Imry says one *can* apply it to finite systems if can argue that it is coupled to say, a phonon bath, which would narrow the levels into a continuum.  So – how are diagrammatic WL corrections justified?</a:t>
            </a:r>
          </a:p>
        </p:txBody>
      </p:sp>
      <p:sp>
        <p:nvSpPr>
          <p:cNvPr id="5" name="Freeform: Shape 4">
            <a:extLst>
              <a:ext uri="{FF2B5EF4-FFF2-40B4-BE49-F238E27FC236}">
                <a16:creationId xmlns:a16="http://schemas.microsoft.com/office/drawing/2014/main" id="{05D7CD58-4996-4D21-B1E7-1125BA09369A}"/>
              </a:ext>
            </a:extLst>
          </p:cNvPr>
          <p:cNvSpPr/>
          <p:nvPr/>
        </p:nvSpPr>
        <p:spPr>
          <a:xfrm>
            <a:off x="3601038" y="5363853"/>
            <a:ext cx="804423" cy="735290"/>
          </a:xfrm>
          <a:custGeom>
            <a:avLst/>
            <a:gdLst>
              <a:gd name="connsiteX0" fmla="*/ 0 w 1225484"/>
              <a:gd name="connsiteY0" fmla="*/ 1140643 h 1140643"/>
              <a:gd name="connsiteX1" fmla="*/ 56560 w 1225484"/>
              <a:gd name="connsiteY1" fmla="*/ 1131216 h 1140643"/>
              <a:gd name="connsiteX2" fmla="*/ 113121 w 1225484"/>
              <a:gd name="connsiteY2" fmla="*/ 1102936 h 1140643"/>
              <a:gd name="connsiteX3" fmla="*/ 179109 w 1225484"/>
              <a:gd name="connsiteY3" fmla="*/ 1074655 h 1140643"/>
              <a:gd name="connsiteX4" fmla="*/ 301657 w 1225484"/>
              <a:gd name="connsiteY4" fmla="*/ 1018094 h 1140643"/>
              <a:gd name="connsiteX5" fmla="*/ 367645 w 1225484"/>
              <a:gd name="connsiteY5" fmla="*/ 942680 h 1140643"/>
              <a:gd name="connsiteX6" fmla="*/ 424206 w 1225484"/>
              <a:gd name="connsiteY6" fmla="*/ 848412 h 1140643"/>
              <a:gd name="connsiteX7" fmla="*/ 443059 w 1225484"/>
              <a:gd name="connsiteY7" fmla="*/ 782424 h 1140643"/>
              <a:gd name="connsiteX8" fmla="*/ 461913 w 1225484"/>
              <a:gd name="connsiteY8" fmla="*/ 744717 h 1140643"/>
              <a:gd name="connsiteX9" fmla="*/ 471340 w 1225484"/>
              <a:gd name="connsiteY9" fmla="*/ 707010 h 1140643"/>
              <a:gd name="connsiteX10" fmla="*/ 490193 w 1225484"/>
              <a:gd name="connsiteY10" fmla="*/ 650449 h 1140643"/>
              <a:gd name="connsiteX11" fmla="*/ 518474 w 1225484"/>
              <a:gd name="connsiteY11" fmla="*/ 584461 h 1140643"/>
              <a:gd name="connsiteX12" fmla="*/ 546754 w 1225484"/>
              <a:gd name="connsiteY12" fmla="*/ 509047 h 1140643"/>
              <a:gd name="connsiteX13" fmla="*/ 659876 w 1225484"/>
              <a:gd name="connsiteY13" fmla="*/ 358218 h 1140643"/>
              <a:gd name="connsiteX14" fmla="*/ 716437 w 1225484"/>
              <a:gd name="connsiteY14" fmla="*/ 282804 h 1140643"/>
              <a:gd name="connsiteX15" fmla="*/ 820132 w 1225484"/>
              <a:gd name="connsiteY15" fmla="*/ 179109 h 1140643"/>
              <a:gd name="connsiteX16" fmla="*/ 857839 w 1225484"/>
              <a:gd name="connsiteY16" fmla="*/ 150828 h 1140643"/>
              <a:gd name="connsiteX17" fmla="*/ 980387 w 1225484"/>
              <a:gd name="connsiteY17" fmla="*/ 84841 h 1140643"/>
              <a:gd name="connsiteX18" fmla="*/ 1018094 w 1225484"/>
              <a:gd name="connsiteY18" fmla="*/ 65987 h 1140643"/>
              <a:gd name="connsiteX19" fmla="*/ 1074655 w 1225484"/>
              <a:gd name="connsiteY19" fmla="*/ 47134 h 1140643"/>
              <a:gd name="connsiteX20" fmla="*/ 1102936 w 1225484"/>
              <a:gd name="connsiteY20" fmla="*/ 37707 h 1140643"/>
              <a:gd name="connsiteX21" fmla="*/ 1150070 w 1225484"/>
              <a:gd name="connsiteY21" fmla="*/ 18853 h 1140643"/>
              <a:gd name="connsiteX22" fmla="*/ 1178350 w 1225484"/>
              <a:gd name="connsiteY22" fmla="*/ 9426 h 1140643"/>
              <a:gd name="connsiteX23" fmla="*/ 1225484 w 1225484"/>
              <a:gd name="connsiteY23" fmla="*/ 0 h 1140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225484" h="1140643">
                <a:moveTo>
                  <a:pt x="0" y="1140643"/>
                </a:moveTo>
                <a:cubicBezTo>
                  <a:pt x="18853" y="1137501"/>
                  <a:pt x="38427" y="1137260"/>
                  <a:pt x="56560" y="1131216"/>
                </a:cubicBezTo>
                <a:cubicBezTo>
                  <a:pt x="76557" y="1124550"/>
                  <a:pt x="93982" y="1111769"/>
                  <a:pt x="113121" y="1102936"/>
                </a:cubicBezTo>
                <a:cubicBezTo>
                  <a:pt x="134849" y="1092908"/>
                  <a:pt x="157456" y="1084845"/>
                  <a:pt x="179109" y="1074655"/>
                </a:cubicBezTo>
                <a:cubicBezTo>
                  <a:pt x="304369" y="1015709"/>
                  <a:pt x="233796" y="1040715"/>
                  <a:pt x="301657" y="1018094"/>
                </a:cubicBezTo>
                <a:cubicBezTo>
                  <a:pt x="333999" y="985753"/>
                  <a:pt x="336953" y="984881"/>
                  <a:pt x="367645" y="942680"/>
                </a:cubicBezTo>
                <a:cubicBezTo>
                  <a:pt x="384618" y="919342"/>
                  <a:pt x="412911" y="878530"/>
                  <a:pt x="424206" y="848412"/>
                </a:cubicBezTo>
                <a:cubicBezTo>
                  <a:pt x="448118" y="784648"/>
                  <a:pt x="420275" y="835587"/>
                  <a:pt x="443059" y="782424"/>
                </a:cubicBezTo>
                <a:cubicBezTo>
                  <a:pt x="448595" y="769508"/>
                  <a:pt x="456979" y="757875"/>
                  <a:pt x="461913" y="744717"/>
                </a:cubicBezTo>
                <a:cubicBezTo>
                  <a:pt x="466462" y="732586"/>
                  <a:pt x="467617" y="719419"/>
                  <a:pt x="471340" y="707010"/>
                </a:cubicBezTo>
                <a:cubicBezTo>
                  <a:pt x="477051" y="687975"/>
                  <a:pt x="483059" y="668998"/>
                  <a:pt x="490193" y="650449"/>
                </a:cubicBezTo>
                <a:cubicBezTo>
                  <a:pt x="498784" y="628113"/>
                  <a:pt x="509586" y="606680"/>
                  <a:pt x="518474" y="584461"/>
                </a:cubicBezTo>
                <a:cubicBezTo>
                  <a:pt x="528445" y="559534"/>
                  <a:pt x="532525" y="531814"/>
                  <a:pt x="546754" y="509047"/>
                </a:cubicBezTo>
                <a:cubicBezTo>
                  <a:pt x="580062" y="455754"/>
                  <a:pt x="622169" y="408494"/>
                  <a:pt x="659876" y="358218"/>
                </a:cubicBezTo>
                <a:cubicBezTo>
                  <a:pt x="678730" y="333080"/>
                  <a:pt x="694218" y="305023"/>
                  <a:pt x="716437" y="282804"/>
                </a:cubicBezTo>
                <a:cubicBezTo>
                  <a:pt x="751002" y="248239"/>
                  <a:pt x="781027" y="208439"/>
                  <a:pt x="820132" y="179109"/>
                </a:cubicBezTo>
                <a:cubicBezTo>
                  <a:pt x="832701" y="169682"/>
                  <a:pt x="844766" y="159543"/>
                  <a:pt x="857839" y="150828"/>
                </a:cubicBezTo>
                <a:cubicBezTo>
                  <a:pt x="900576" y="122337"/>
                  <a:pt x="932298" y="108886"/>
                  <a:pt x="980387" y="84841"/>
                </a:cubicBezTo>
                <a:cubicBezTo>
                  <a:pt x="992956" y="78556"/>
                  <a:pt x="1004762" y="70431"/>
                  <a:pt x="1018094" y="65987"/>
                </a:cubicBezTo>
                <a:lnTo>
                  <a:pt x="1074655" y="47134"/>
                </a:lnTo>
                <a:cubicBezTo>
                  <a:pt x="1084082" y="43992"/>
                  <a:pt x="1093710" y="41398"/>
                  <a:pt x="1102936" y="37707"/>
                </a:cubicBezTo>
                <a:cubicBezTo>
                  <a:pt x="1118647" y="31422"/>
                  <a:pt x="1134226" y="24795"/>
                  <a:pt x="1150070" y="18853"/>
                </a:cubicBezTo>
                <a:cubicBezTo>
                  <a:pt x="1159374" y="15364"/>
                  <a:pt x="1168710" y="11836"/>
                  <a:pt x="1178350" y="9426"/>
                </a:cubicBezTo>
                <a:cubicBezTo>
                  <a:pt x="1193894" y="5540"/>
                  <a:pt x="1225484" y="0"/>
                  <a:pt x="1225484" y="0"/>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6" name="Object 15">
            <a:extLst>
              <a:ext uri="{FF2B5EF4-FFF2-40B4-BE49-F238E27FC236}">
                <a16:creationId xmlns:a16="http://schemas.microsoft.com/office/drawing/2014/main" id="{E3C421E4-70E1-40BD-B427-347416999E3A}"/>
              </a:ext>
            </a:extLst>
          </p:cNvPr>
          <p:cNvGraphicFramePr>
            <a:graphicFrameLocks noChangeAspect="1"/>
          </p:cNvGraphicFramePr>
          <p:nvPr>
            <p:extLst>
              <p:ext uri="{D42A27DB-BD31-4B8C-83A1-F6EECF244321}">
                <p14:modId xmlns:p14="http://schemas.microsoft.com/office/powerpoint/2010/main" val="579429990"/>
              </p:ext>
            </p:extLst>
          </p:nvPr>
        </p:nvGraphicFramePr>
        <p:xfrm>
          <a:off x="1753909" y="6256229"/>
          <a:ext cx="2338388" cy="331788"/>
        </p:xfrm>
        <a:graphic>
          <a:graphicData uri="http://schemas.openxmlformats.org/presentationml/2006/ole">
            <mc:AlternateContent xmlns:mc="http://schemas.openxmlformats.org/markup-compatibility/2006">
              <mc:Choice xmlns:v="urn:schemas-microsoft-com:vml" Requires="v">
                <p:oleObj name="Equation" r:id="rId5" imgW="1777680" imgH="253800" progId="Equation.DSMT4">
                  <p:embed/>
                </p:oleObj>
              </mc:Choice>
              <mc:Fallback>
                <p:oleObj name="Equation" r:id="rId5" imgW="1777680" imgH="253800" progId="Equation.DSMT4">
                  <p:embed/>
                  <p:pic>
                    <p:nvPicPr>
                      <p:cNvPr id="20" name="Object 19">
                        <a:extLst>
                          <a:ext uri="{FF2B5EF4-FFF2-40B4-BE49-F238E27FC236}">
                            <a16:creationId xmlns:a16="http://schemas.microsoft.com/office/drawing/2014/main" id="{CE218D74-C851-4AE1-B470-747DCB17932C}"/>
                          </a:ext>
                        </a:extLst>
                      </p:cNvPr>
                      <p:cNvPicPr>
                        <a:picLocks noChangeAspect="1" noChangeArrowheads="1"/>
                      </p:cNvPicPr>
                      <p:nvPr/>
                    </p:nvPicPr>
                    <p:blipFill>
                      <a:blip r:embed="rId6"/>
                      <a:srcRect/>
                      <a:stretch>
                        <a:fillRect/>
                      </a:stretch>
                    </p:blipFill>
                    <p:spPr bwMode="auto">
                      <a:xfrm>
                        <a:off x="1753909" y="6256229"/>
                        <a:ext cx="2338388" cy="331788"/>
                      </a:xfrm>
                      <a:prstGeom prst="rect">
                        <a:avLst/>
                      </a:prstGeom>
                      <a:noFill/>
                    </p:spPr>
                  </p:pic>
                </p:oleObj>
              </mc:Fallback>
            </mc:AlternateContent>
          </a:graphicData>
        </a:graphic>
      </p:graphicFrame>
    </p:spTree>
    <p:extLst>
      <p:ext uri="{BB962C8B-B14F-4D97-AF65-F5344CB8AC3E}">
        <p14:creationId xmlns:p14="http://schemas.microsoft.com/office/powerpoint/2010/main" val="316715071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479965" y="233973"/>
            <a:ext cx="6280690" cy="621596"/>
          </a:xfrm>
        </p:spPr>
        <p:txBody>
          <a:bodyPr>
            <a:noAutofit/>
          </a:bodyPr>
          <a:lstStyle/>
          <a:p>
            <a:r>
              <a:rPr lang="en-US" sz="3600" b="1" u="sng">
                <a:latin typeface="+mn-lt"/>
              </a:rPr>
              <a:t>Conduction (Quantum Drude)</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307593" y="1052314"/>
            <a:ext cx="4405809"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a:ln>
                  <a:noFill/>
                </a:ln>
                <a:solidFill>
                  <a:schemeClr val="tx1"/>
                </a:solidFill>
                <a:effectLst/>
                <a:ea typeface="Times New Roman" panose="02020603050405020304" pitchFamily="18" charset="0"/>
              </a:rPr>
              <a:t>Now let’s work out the diagrammatic expansion.</a:t>
            </a:r>
            <a:endParaRPr kumimoji="0" lang="en-US" altLang="en-US" sz="2000" b="0" i="0" u="none" strike="noStrike" cap="none" normalizeH="0" baseline="0">
              <a:ln>
                <a:noFill/>
              </a:ln>
              <a:solidFill>
                <a:schemeClr val="tx1"/>
              </a:solidFill>
              <a:effectLst/>
            </a:endParaRP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8">
            <a:extLst>
              <a:ext uri="{FF2B5EF4-FFF2-40B4-BE49-F238E27FC236}">
                <a16:creationId xmlns:a16="http://schemas.microsoft.com/office/drawing/2014/main" id="{F6E5303F-72D0-4FF9-899C-4D103ADD9408}"/>
              </a:ext>
            </a:extLst>
          </p:cNvPr>
          <p:cNvSpPr>
            <a:spLocks noChangeArrowheads="1"/>
          </p:cNvSpPr>
          <p:nvPr/>
        </p:nvSpPr>
        <p:spPr bwMode="auto">
          <a:xfrm>
            <a:off x="914400" y="846351"/>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2" name="Object 21">
            <a:extLst>
              <a:ext uri="{FF2B5EF4-FFF2-40B4-BE49-F238E27FC236}">
                <a16:creationId xmlns:a16="http://schemas.microsoft.com/office/drawing/2014/main" id="{D26A294E-6203-4A70-89AD-430A269E0B62}"/>
              </a:ext>
            </a:extLst>
          </p:cNvPr>
          <p:cNvGraphicFramePr>
            <a:graphicFrameLocks noChangeAspect="1"/>
          </p:cNvGraphicFramePr>
          <p:nvPr>
            <p:extLst>
              <p:ext uri="{D42A27DB-BD31-4B8C-83A1-F6EECF244321}">
                <p14:modId xmlns:p14="http://schemas.microsoft.com/office/powerpoint/2010/main" val="3305044890"/>
              </p:ext>
            </p:extLst>
          </p:nvPr>
        </p:nvGraphicFramePr>
        <p:xfrm>
          <a:off x="412372" y="1526605"/>
          <a:ext cx="2432050" cy="501650"/>
        </p:xfrm>
        <a:graphic>
          <a:graphicData uri="http://schemas.openxmlformats.org/presentationml/2006/ole">
            <mc:AlternateContent xmlns:mc="http://schemas.openxmlformats.org/markup-compatibility/2006">
              <mc:Choice xmlns:v="urn:schemas-microsoft-com:vml" Requires="v">
                <p:oleObj name="Equation" r:id="rId3" imgW="1892160" imgH="393480" progId="Equation.DSMT4">
                  <p:embed/>
                </p:oleObj>
              </mc:Choice>
              <mc:Fallback>
                <p:oleObj name="Equation" r:id="rId3" imgW="1892160" imgH="393480" progId="Equation.DSMT4">
                  <p:embed/>
                  <p:pic>
                    <p:nvPicPr>
                      <p:cNvPr id="22" name="Object 21">
                        <a:extLst>
                          <a:ext uri="{FF2B5EF4-FFF2-40B4-BE49-F238E27FC236}">
                            <a16:creationId xmlns:a16="http://schemas.microsoft.com/office/drawing/2014/main" id="{D26A294E-6203-4A70-89AD-430A269E0B62}"/>
                          </a:ext>
                        </a:extLst>
                      </p:cNvPr>
                      <p:cNvPicPr>
                        <a:picLocks noChangeAspect="1" noChangeArrowheads="1"/>
                      </p:cNvPicPr>
                      <p:nvPr/>
                    </p:nvPicPr>
                    <p:blipFill>
                      <a:blip r:embed="rId4"/>
                      <a:srcRect/>
                      <a:stretch>
                        <a:fillRect/>
                      </a:stretch>
                    </p:blipFill>
                    <p:spPr bwMode="auto">
                      <a:xfrm>
                        <a:off x="412372" y="1526605"/>
                        <a:ext cx="2432050" cy="501650"/>
                      </a:xfrm>
                      <a:prstGeom prst="rect">
                        <a:avLst/>
                      </a:prstGeom>
                      <a:noFill/>
                    </p:spPr>
                  </p:pic>
                </p:oleObj>
              </mc:Fallback>
            </mc:AlternateContent>
          </a:graphicData>
        </a:graphic>
      </p:graphicFrame>
      <p:sp>
        <p:nvSpPr>
          <p:cNvPr id="23" name="TextBox 22">
            <a:extLst>
              <a:ext uri="{FF2B5EF4-FFF2-40B4-BE49-F238E27FC236}">
                <a16:creationId xmlns:a16="http://schemas.microsoft.com/office/drawing/2014/main" id="{F014A1A9-E748-4EE3-ABF9-267E1B6319F7}"/>
              </a:ext>
            </a:extLst>
          </p:cNvPr>
          <p:cNvSpPr txBox="1"/>
          <p:nvPr/>
        </p:nvSpPr>
        <p:spPr>
          <a:xfrm>
            <a:off x="343896" y="2120993"/>
            <a:ext cx="3166164" cy="307777"/>
          </a:xfrm>
          <a:prstGeom prst="rect">
            <a:avLst/>
          </a:prstGeom>
          <a:noFill/>
        </p:spPr>
        <p:txBody>
          <a:bodyPr wrap="square" rtlCol="0">
            <a:spAutoFit/>
          </a:bodyPr>
          <a:lstStyle/>
          <a:p>
            <a:r>
              <a:rPr lang="en-US" sz="1400"/>
              <a:t>And so we can write:</a:t>
            </a:r>
            <a:endParaRPr lang="en-US" sz="1600"/>
          </a:p>
        </p:txBody>
      </p:sp>
      <p:graphicFrame>
        <p:nvGraphicFramePr>
          <p:cNvPr id="24" name="Object 23">
            <a:extLst>
              <a:ext uri="{FF2B5EF4-FFF2-40B4-BE49-F238E27FC236}">
                <a16:creationId xmlns:a16="http://schemas.microsoft.com/office/drawing/2014/main" id="{808C20FB-3C9B-43EC-BFA0-411CC35F8360}"/>
              </a:ext>
            </a:extLst>
          </p:cNvPr>
          <p:cNvGraphicFramePr>
            <a:graphicFrameLocks noChangeAspect="1"/>
          </p:cNvGraphicFramePr>
          <p:nvPr>
            <p:extLst>
              <p:ext uri="{D42A27DB-BD31-4B8C-83A1-F6EECF244321}">
                <p14:modId xmlns:p14="http://schemas.microsoft.com/office/powerpoint/2010/main" val="3653261752"/>
              </p:ext>
            </p:extLst>
          </p:nvPr>
        </p:nvGraphicFramePr>
        <p:xfrm>
          <a:off x="411992" y="2475260"/>
          <a:ext cx="6061075" cy="631825"/>
        </p:xfrm>
        <a:graphic>
          <a:graphicData uri="http://schemas.openxmlformats.org/presentationml/2006/ole">
            <mc:AlternateContent xmlns:mc="http://schemas.openxmlformats.org/markup-compatibility/2006">
              <mc:Choice xmlns:v="urn:schemas-microsoft-com:vml" Requires="v">
                <p:oleObj name="Equation" r:id="rId5" imgW="4609800" imgH="482400" progId="Equation.DSMT4">
                  <p:embed/>
                </p:oleObj>
              </mc:Choice>
              <mc:Fallback>
                <p:oleObj name="Equation" r:id="rId5" imgW="4609800" imgH="482400" progId="Equation.DSMT4">
                  <p:embed/>
                  <p:pic>
                    <p:nvPicPr>
                      <p:cNvPr id="24" name="Object 23">
                        <a:extLst>
                          <a:ext uri="{FF2B5EF4-FFF2-40B4-BE49-F238E27FC236}">
                            <a16:creationId xmlns:a16="http://schemas.microsoft.com/office/drawing/2014/main" id="{808C20FB-3C9B-43EC-BFA0-411CC35F8360}"/>
                          </a:ext>
                        </a:extLst>
                      </p:cNvPr>
                      <p:cNvPicPr>
                        <a:picLocks noChangeAspect="1" noChangeArrowheads="1"/>
                      </p:cNvPicPr>
                      <p:nvPr/>
                    </p:nvPicPr>
                    <p:blipFill>
                      <a:blip r:embed="rId6"/>
                      <a:srcRect/>
                      <a:stretch>
                        <a:fillRect/>
                      </a:stretch>
                    </p:blipFill>
                    <p:spPr bwMode="auto">
                      <a:xfrm>
                        <a:off x="411992" y="2475260"/>
                        <a:ext cx="6061075" cy="631825"/>
                      </a:xfrm>
                      <a:prstGeom prst="rect">
                        <a:avLst/>
                      </a:prstGeom>
                      <a:noFill/>
                    </p:spPr>
                  </p:pic>
                </p:oleObj>
              </mc:Fallback>
            </mc:AlternateContent>
          </a:graphicData>
        </a:graphic>
      </p:graphicFrame>
      <p:sp>
        <p:nvSpPr>
          <p:cNvPr id="16" name="TextBox 15">
            <a:extLst>
              <a:ext uri="{FF2B5EF4-FFF2-40B4-BE49-F238E27FC236}">
                <a16:creationId xmlns:a16="http://schemas.microsoft.com/office/drawing/2014/main" id="{44643CE7-7591-4844-A40F-CE478F455DD6}"/>
              </a:ext>
            </a:extLst>
          </p:cNvPr>
          <p:cNvSpPr txBox="1"/>
          <p:nvPr/>
        </p:nvSpPr>
        <p:spPr>
          <a:xfrm>
            <a:off x="343896" y="3175227"/>
            <a:ext cx="5349891" cy="307777"/>
          </a:xfrm>
          <a:prstGeom prst="rect">
            <a:avLst/>
          </a:prstGeom>
          <a:noFill/>
        </p:spPr>
        <p:txBody>
          <a:bodyPr wrap="square" rtlCol="0">
            <a:spAutoFit/>
          </a:bodyPr>
          <a:lstStyle/>
          <a:p>
            <a:r>
              <a:rPr lang="en-US" sz="1400"/>
              <a:t>Taking temporal Fourier transform of both sides, we have:</a:t>
            </a:r>
            <a:endParaRPr lang="en-US" sz="1600"/>
          </a:p>
        </p:txBody>
      </p:sp>
      <p:sp>
        <p:nvSpPr>
          <p:cNvPr id="21" name="TextBox 20">
            <a:extLst>
              <a:ext uri="{FF2B5EF4-FFF2-40B4-BE49-F238E27FC236}">
                <a16:creationId xmlns:a16="http://schemas.microsoft.com/office/drawing/2014/main" id="{7C9FF51D-4793-4B62-A425-F1DC5A5D53C3}"/>
              </a:ext>
            </a:extLst>
          </p:cNvPr>
          <p:cNvSpPr txBox="1"/>
          <p:nvPr/>
        </p:nvSpPr>
        <p:spPr>
          <a:xfrm>
            <a:off x="382507" y="4251114"/>
            <a:ext cx="10571439" cy="307777"/>
          </a:xfrm>
          <a:prstGeom prst="rect">
            <a:avLst/>
          </a:prstGeom>
          <a:noFill/>
        </p:spPr>
        <p:txBody>
          <a:bodyPr wrap="square" rtlCol="0">
            <a:spAutoFit/>
          </a:bodyPr>
          <a:lstStyle/>
          <a:p>
            <a:r>
              <a:rPr lang="en-US" sz="1400"/>
              <a:t>See how the conductivity tensor is non-local, interestingly.  Why?   Well if we take a spatial Fourier transform, then we get:</a:t>
            </a:r>
            <a:endParaRPr lang="en-US" sz="1600"/>
          </a:p>
        </p:txBody>
      </p:sp>
      <p:graphicFrame>
        <p:nvGraphicFramePr>
          <p:cNvPr id="25" name="Object 24">
            <a:extLst>
              <a:ext uri="{FF2B5EF4-FFF2-40B4-BE49-F238E27FC236}">
                <a16:creationId xmlns:a16="http://schemas.microsoft.com/office/drawing/2014/main" id="{443C410A-E75D-4BB5-BB55-ECE5F6869945}"/>
              </a:ext>
            </a:extLst>
          </p:cNvPr>
          <p:cNvGraphicFramePr>
            <a:graphicFrameLocks noChangeAspect="1"/>
          </p:cNvGraphicFramePr>
          <p:nvPr>
            <p:extLst>
              <p:ext uri="{D42A27DB-BD31-4B8C-83A1-F6EECF244321}">
                <p14:modId xmlns:p14="http://schemas.microsoft.com/office/powerpoint/2010/main" val="2108152192"/>
              </p:ext>
            </p:extLst>
          </p:nvPr>
        </p:nvGraphicFramePr>
        <p:xfrm>
          <a:off x="476963" y="5984230"/>
          <a:ext cx="2519362" cy="631825"/>
        </p:xfrm>
        <a:graphic>
          <a:graphicData uri="http://schemas.openxmlformats.org/presentationml/2006/ole">
            <mc:AlternateContent xmlns:mc="http://schemas.openxmlformats.org/markup-compatibility/2006">
              <mc:Choice xmlns:v="urn:schemas-microsoft-com:vml" Requires="v">
                <p:oleObj name="Equation" r:id="rId7" imgW="1917360" imgH="482400" progId="Equation.DSMT4">
                  <p:embed/>
                </p:oleObj>
              </mc:Choice>
              <mc:Fallback>
                <p:oleObj name="Equation" r:id="rId7" imgW="1917360" imgH="482400" progId="Equation.DSMT4">
                  <p:embed/>
                  <p:pic>
                    <p:nvPicPr>
                      <p:cNvPr id="25" name="Object 24">
                        <a:extLst>
                          <a:ext uri="{FF2B5EF4-FFF2-40B4-BE49-F238E27FC236}">
                            <a16:creationId xmlns:a16="http://schemas.microsoft.com/office/drawing/2014/main" id="{443C410A-E75D-4BB5-BB55-ECE5F6869945}"/>
                          </a:ext>
                        </a:extLst>
                      </p:cNvPr>
                      <p:cNvPicPr>
                        <a:picLocks noChangeAspect="1" noChangeArrowheads="1"/>
                      </p:cNvPicPr>
                      <p:nvPr/>
                    </p:nvPicPr>
                    <p:blipFill>
                      <a:blip r:embed="rId8"/>
                      <a:srcRect/>
                      <a:stretch>
                        <a:fillRect/>
                      </a:stretch>
                    </p:blipFill>
                    <p:spPr bwMode="auto">
                      <a:xfrm>
                        <a:off x="476963" y="5984230"/>
                        <a:ext cx="2519362" cy="631825"/>
                      </a:xfrm>
                      <a:prstGeom prst="rect">
                        <a:avLst/>
                      </a:prstGeom>
                      <a:solidFill>
                        <a:srgbClr val="CCFFCC"/>
                      </a:solidFill>
                    </p:spPr>
                  </p:pic>
                </p:oleObj>
              </mc:Fallback>
            </mc:AlternateContent>
          </a:graphicData>
        </a:graphic>
      </p:graphicFrame>
      <p:graphicFrame>
        <p:nvGraphicFramePr>
          <p:cNvPr id="20" name="Object 19">
            <a:extLst>
              <a:ext uri="{FF2B5EF4-FFF2-40B4-BE49-F238E27FC236}">
                <a16:creationId xmlns:a16="http://schemas.microsoft.com/office/drawing/2014/main" id="{CE218D74-C851-4AE1-B470-747DCB17932C}"/>
              </a:ext>
            </a:extLst>
          </p:cNvPr>
          <p:cNvGraphicFramePr>
            <a:graphicFrameLocks noChangeAspect="1"/>
          </p:cNvGraphicFramePr>
          <p:nvPr>
            <p:extLst>
              <p:ext uri="{D42A27DB-BD31-4B8C-83A1-F6EECF244321}">
                <p14:modId xmlns:p14="http://schemas.microsoft.com/office/powerpoint/2010/main" val="3251620301"/>
              </p:ext>
            </p:extLst>
          </p:nvPr>
        </p:nvGraphicFramePr>
        <p:xfrm>
          <a:off x="381604" y="3559282"/>
          <a:ext cx="4725987" cy="631825"/>
        </p:xfrm>
        <a:graphic>
          <a:graphicData uri="http://schemas.openxmlformats.org/presentationml/2006/ole">
            <mc:AlternateContent xmlns:mc="http://schemas.openxmlformats.org/markup-compatibility/2006">
              <mc:Choice xmlns:v="urn:schemas-microsoft-com:vml" Requires="v">
                <p:oleObj name="Equation" r:id="rId9" imgW="3593880" imgH="482400" progId="Equation.DSMT4">
                  <p:embed/>
                </p:oleObj>
              </mc:Choice>
              <mc:Fallback>
                <p:oleObj name="Equation" r:id="rId9" imgW="3593880" imgH="482400" progId="Equation.DSMT4">
                  <p:embed/>
                  <p:pic>
                    <p:nvPicPr>
                      <p:cNvPr id="20" name="Object 19">
                        <a:extLst>
                          <a:ext uri="{FF2B5EF4-FFF2-40B4-BE49-F238E27FC236}">
                            <a16:creationId xmlns:a16="http://schemas.microsoft.com/office/drawing/2014/main" id="{CE218D74-C851-4AE1-B470-747DCB17932C}"/>
                          </a:ext>
                        </a:extLst>
                      </p:cNvPr>
                      <p:cNvPicPr>
                        <a:picLocks noChangeAspect="1" noChangeArrowheads="1"/>
                      </p:cNvPicPr>
                      <p:nvPr/>
                    </p:nvPicPr>
                    <p:blipFill>
                      <a:blip r:embed="rId10"/>
                      <a:srcRect/>
                      <a:stretch>
                        <a:fillRect/>
                      </a:stretch>
                    </p:blipFill>
                    <p:spPr bwMode="auto">
                      <a:xfrm>
                        <a:off x="381604" y="3559282"/>
                        <a:ext cx="4725987" cy="631825"/>
                      </a:xfrm>
                      <a:prstGeom prst="rect">
                        <a:avLst/>
                      </a:prstGeom>
                      <a:noFill/>
                    </p:spPr>
                  </p:pic>
                </p:oleObj>
              </mc:Fallback>
            </mc:AlternateContent>
          </a:graphicData>
        </a:graphic>
      </p:graphicFrame>
      <p:graphicFrame>
        <p:nvGraphicFramePr>
          <p:cNvPr id="26" name="Object 25">
            <a:extLst>
              <a:ext uri="{FF2B5EF4-FFF2-40B4-BE49-F238E27FC236}">
                <a16:creationId xmlns:a16="http://schemas.microsoft.com/office/drawing/2014/main" id="{929A2DBF-8BA6-47F6-BE61-3C114D4071F9}"/>
              </a:ext>
            </a:extLst>
          </p:cNvPr>
          <p:cNvGraphicFramePr>
            <a:graphicFrameLocks noChangeAspect="1"/>
          </p:cNvGraphicFramePr>
          <p:nvPr>
            <p:extLst>
              <p:ext uri="{D42A27DB-BD31-4B8C-83A1-F6EECF244321}">
                <p14:modId xmlns:p14="http://schemas.microsoft.com/office/powerpoint/2010/main" val="3236527380"/>
              </p:ext>
            </p:extLst>
          </p:nvPr>
        </p:nvGraphicFramePr>
        <p:xfrm>
          <a:off x="387448" y="4703311"/>
          <a:ext cx="3122612" cy="631825"/>
        </p:xfrm>
        <a:graphic>
          <a:graphicData uri="http://schemas.openxmlformats.org/presentationml/2006/ole">
            <mc:AlternateContent xmlns:mc="http://schemas.openxmlformats.org/markup-compatibility/2006">
              <mc:Choice xmlns:v="urn:schemas-microsoft-com:vml" Requires="v">
                <p:oleObj name="Equation" r:id="rId11" imgW="2374560" imgH="482400" progId="Equation.DSMT4">
                  <p:embed/>
                </p:oleObj>
              </mc:Choice>
              <mc:Fallback>
                <p:oleObj name="Equation" r:id="rId11" imgW="2374560" imgH="482400" progId="Equation.DSMT4">
                  <p:embed/>
                  <p:pic>
                    <p:nvPicPr>
                      <p:cNvPr id="26" name="Object 25">
                        <a:extLst>
                          <a:ext uri="{FF2B5EF4-FFF2-40B4-BE49-F238E27FC236}">
                            <a16:creationId xmlns:a16="http://schemas.microsoft.com/office/drawing/2014/main" id="{929A2DBF-8BA6-47F6-BE61-3C114D4071F9}"/>
                          </a:ext>
                        </a:extLst>
                      </p:cNvPr>
                      <p:cNvPicPr>
                        <a:picLocks noChangeAspect="1" noChangeArrowheads="1"/>
                      </p:cNvPicPr>
                      <p:nvPr/>
                    </p:nvPicPr>
                    <p:blipFill>
                      <a:blip r:embed="rId12"/>
                      <a:srcRect/>
                      <a:stretch>
                        <a:fillRect/>
                      </a:stretch>
                    </p:blipFill>
                    <p:spPr bwMode="auto">
                      <a:xfrm>
                        <a:off x="387448" y="4703311"/>
                        <a:ext cx="3122612" cy="631825"/>
                      </a:xfrm>
                      <a:prstGeom prst="rect">
                        <a:avLst/>
                      </a:prstGeom>
                      <a:noFill/>
                    </p:spPr>
                  </p:pic>
                </p:oleObj>
              </mc:Fallback>
            </mc:AlternateContent>
          </a:graphicData>
        </a:graphic>
      </p:graphicFrame>
      <p:sp>
        <p:nvSpPr>
          <p:cNvPr id="27" name="TextBox 26">
            <a:extLst>
              <a:ext uri="{FF2B5EF4-FFF2-40B4-BE49-F238E27FC236}">
                <a16:creationId xmlns:a16="http://schemas.microsoft.com/office/drawing/2014/main" id="{03920FD6-62E8-4915-BCB7-64FCF1EEEE31}"/>
              </a:ext>
            </a:extLst>
          </p:cNvPr>
          <p:cNvSpPr txBox="1"/>
          <p:nvPr/>
        </p:nvSpPr>
        <p:spPr>
          <a:xfrm>
            <a:off x="381604" y="5525755"/>
            <a:ext cx="2823510" cy="307777"/>
          </a:xfrm>
          <a:prstGeom prst="rect">
            <a:avLst/>
          </a:prstGeom>
          <a:noFill/>
        </p:spPr>
        <p:txBody>
          <a:bodyPr wrap="square" rtlCol="0">
            <a:spAutoFit/>
          </a:bodyPr>
          <a:lstStyle/>
          <a:p>
            <a:r>
              <a:rPr lang="en-US" sz="1400"/>
              <a:t>So then the conductivity tensor is:</a:t>
            </a:r>
            <a:endParaRPr lang="en-US" sz="1600"/>
          </a:p>
        </p:txBody>
      </p:sp>
      <p:graphicFrame>
        <p:nvGraphicFramePr>
          <p:cNvPr id="6" name="Object 5">
            <a:extLst>
              <a:ext uri="{FF2B5EF4-FFF2-40B4-BE49-F238E27FC236}">
                <a16:creationId xmlns:a16="http://schemas.microsoft.com/office/drawing/2014/main" id="{DAF25286-CC39-4597-9EEF-EBECAD9E3053}"/>
              </a:ext>
            </a:extLst>
          </p:cNvPr>
          <p:cNvGraphicFramePr>
            <a:graphicFrameLocks noChangeAspect="1"/>
          </p:cNvGraphicFramePr>
          <p:nvPr>
            <p:extLst>
              <p:ext uri="{D42A27DB-BD31-4B8C-83A1-F6EECF244321}">
                <p14:modId xmlns:p14="http://schemas.microsoft.com/office/powerpoint/2010/main" val="3519225973"/>
              </p:ext>
            </p:extLst>
          </p:nvPr>
        </p:nvGraphicFramePr>
        <p:xfrm>
          <a:off x="3746209" y="5984230"/>
          <a:ext cx="2722763" cy="576368"/>
        </p:xfrm>
        <a:graphic>
          <a:graphicData uri="http://schemas.openxmlformats.org/presentationml/2006/ole">
            <mc:AlternateContent xmlns:mc="http://schemas.openxmlformats.org/markup-compatibility/2006">
              <mc:Choice xmlns:v="urn:schemas-microsoft-com:vml" Requires="v">
                <p:oleObj name="Equation" r:id="rId13" imgW="1879560" imgH="393480" progId="Equation.DSMT4">
                  <p:embed/>
                </p:oleObj>
              </mc:Choice>
              <mc:Fallback>
                <p:oleObj name="Equation" r:id="rId13" imgW="1879560" imgH="393480" progId="Equation.DSMT4">
                  <p:embed/>
                  <p:pic>
                    <p:nvPicPr>
                      <p:cNvPr id="0" name="Object 320"/>
                      <p:cNvPicPr>
                        <a:picLocks noChangeAspect="1" noChangeArrowheads="1"/>
                      </p:cNvPicPr>
                      <p:nvPr/>
                    </p:nvPicPr>
                    <p:blipFill>
                      <a:blip r:embed="rId14"/>
                      <a:srcRect/>
                      <a:stretch>
                        <a:fillRect/>
                      </a:stretch>
                    </p:blipFill>
                    <p:spPr bwMode="auto">
                      <a:xfrm>
                        <a:off x="3746209" y="5984230"/>
                        <a:ext cx="2722763" cy="576368"/>
                      </a:xfrm>
                      <a:prstGeom prst="rect">
                        <a:avLst/>
                      </a:prstGeom>
                      <a:solidFill>
                        <a:srgbClr val="CCFFCC"/>
                      </a:solidFill>
                    </p:spPr>
                  </p:pic>
                </p:oleObj>
              </mc:Fallback>
            </mc:AlternateContent>
          </a:graphicData>
        </a:graphic>
      </p:graphicFrame>
      <p:sp>
        <p:nvSpPr>
          <p:cNvPr id="28" name="TextBox 27">
            <a:extLst>
              <a:ext uri="{FF2B5EF4-FFF2-40B4-BE49-F238E27FC236}">
                <a16:creationId xmlns:a16="http://schemas.microsoft.com/office/drawing/2014/main" id="{88F253FC-EB00-426C-9F10-EDC86211FC2C}"/>
              </a:ext>
            </a:extLst>
          </p:cNvPr>
          <p:cNvSpPr txBox="1"/>
          <p:nvPr/>
        </p:nvSpPr>
        <p:spPr>
          <a:xfrm>
            <a:off x="3654772" y="5525754"/>
            <a:ext cx="8155624" cy="307777"/>
          </a:xfrm>
          <a:prstGeom prst="rect">
            <a:avLst/>
          </a:prstGeom>
          <a:noFill/>
        </p:spPr>
        <p:txBody>
          <a:bodyPr wrap="square" rtlCol="0">
            <a:spAutoFit/>
          </a:bodyPr>
          <a:lstStyle/>
          <a:p>
            <a:r>
              <a:rPr lang="en-US" sz="1400"/>
              <a:t>For homogeneous isotropic medium, can presume </a:t>
            </a:r>
            <a:r>
              <a:rPr lang="el-GR" sz="1400" b="1"/>
              <a:t>Π</a:t>
            </a:r>
            <a:r>
              <a:rPr lang="en-US" sz="1400"/>
              <a:t> is isotropic, and then defining </a:t>
            </a:r>
            <a:r>
              <a:rPr lang="el-GR" sz="1400"/>
              <a:t>Π</a:t>
            </a:r>
            <a:r>
              <a:rPr lang="en-US" sz="1400"/>
              <a:t> = (1/3)Tr</a:t>
            </a:r>
            <a:r>
              <a:rPr lang="el-GR" sz="1400" b="1"/>
              <a:t>Π</a:t>
            </a:r>
            <a:r>
              <a:rPr lang="en-US" sz="1400"/>
              <a:t>, we have:</a:t>
            </a:r>
            <a:endParaRPr lang="en-US" sz="1600" b="1"/>
          </a:p>
        </p:txBody>
      </p:sp>
    </p:spTree>
    <p:extLst>
      <p:ext uri="{BB962C8B-B14F-4D97-AF65-F5344CB8AC3E}">
        <p14:creationId xmlns:p14="http://schemas.microsoft.com/office/powerpoint/2010/main" val="71712559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493818" y="233973"/>
            <a:ext cx="5839475" cy="621596"/>
          </a:xfrm>
        </p:spPr>
        <p:txBody>
          <a:bodyPr>
            <a:noAutofit/>
          </a:bodyPr>
          <a:lstStyle/>
          <a:p>
            <a:r>
              <a:rPr lang="en-US" sz="3600" b="1" u="sng">
                <a:latin typeface="+mn-lt"/>
              </a:rPr>
              <a:t>Conduction (Quantum Drude)</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420717" y="1118303"/>
            <a:ext cx="6917414"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400"/>
              <a:t>It’s of course easier to work out the complex time ordered GF:</a:t>
            </a:r>
            <a:endParaRPr kumimoji="0" lang="en-US" altLang="en-US" sz="2000" b="0" i="0" u="none" strike="noStrike" cap="none" normalizeH="0" baseline="0">
              <a:ln>
                <a:noFill/>
              </a:ln>
              <a:solidFill>
                <a:schemeClr val="tx1"/>
              </a:solidFill>
              <a:effectLst/>
            </a:endParaRP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2" name="Object 21">
            <a:extLst>
              <a:ext uri="{FF2B5EF4-FFF2-40B4-BE49-F238E27FC236}">
                <a16:creationId xmlns:a16="http://schemas.microsoft.com/office/drawing/2014/main" id="{D26A294E-6203-4A70-89AD-430A269E0B62}"/>
              </a:ext>
            </a:extLst>
          </p:cNvPr>
          <p:cNvGraphicFramePr>
            <a:graphicFrameLocks noChangeAspect="1"/>
          </p:cNvGraphicFramePr>
          <p:nvPr>
            <p:extLst>
              <p:ext uri="{D42A27DB-BD31-4B8C-83A1-F6EECF244321}">
                <p14:modId xmlns:p14="http://schemas.microsoft.com/office/powerpoint/2010/main" val="1583481062"/>
              </p:ext>
            </p:extLst>
          </p:nvPr>
        </p:nvGraphicFramePr>
        <p:xfrm>
          <a:off x="530225" y="2658475"/>
          <a:ext cx="9151938" cy="600075"/>
        </p:xfrm>
        <a:graphic>
          <a:graphicData uri="http://schemas.openxmlformats.org/presentationml/2006/ole">
            <mc:AlternateContent xmlns:mc="http://schemas.openxmlformats.org/markup-compatibility/2006">
              <mc:Choice xmlns:v="urn:schemas-microsoft-com:vml" Requires="v">
                <p:oleObj name="Equation" r:id="rId3" imgW="7124400" imgH="469800" progId="Equation.DSMT4">
                  <p:embed/>
                </p:oleObj>
              </mc:Choice>
              <mc:Fallback>
                <p:oleObj name="Equation" r:id="rId3" imgW="7124400" imgH="469800" progId="Equation.DSMT4">
                  <p:embed/>
                  <p:pic>
                    <p:nvPicPr>
                      <p:cNvPr id="22" name="Object 21">
                        <a:extLst>
                          <a:ext uri="{FF2B5EF4-FFF2-40B4-BE49-F238E27FC236}">
                            <a16:creationId xmlns:a16="http://schemas.microsoft.com/office/drawing/2014/main" id="{D26A294E-6203-4A70-89AD-430A269E0B62}"/>
                          </a:ext>
                        </a:extLst>
                      </p:cNvPr>
                      <p:cNvPicPr>
                        <a:picLocks noChangeAspect="1" noChangeArrowheads="1"/>
                      </p:cNvPicPr>
                      <p:nvPr/>
                    </p:nvPicPr>
                    <p:blipFill>
                      <a:blip r:embed="rId4"/>
                      <a:srcRect/>
                      <a:stretch>
                        <a:fillRect/>
                      </a:stretch>
                    </p:blipFill>
                    <p:spPr bwMode="auto">
                      <a:xfrm>
                        <a:off x="530225" y="2658475"/>
                        <a:ext cx="9151938" cy="600075"/>
                      </a:xfrm>
                      <a:prstGeom prst="rect">
                        <a:avLst/>
                      </a:prstGeom>
                      <a:noFill/>
                    </p:spPr>
                  </p:pic>
                </p:oleObj>
              </mc:Fallback>
            </mc:AlternateContent>
          </a:graphicData>
        </a:graphic>
      </p:graphicFrame>
      <p:sp>
        <p:nvSpPr>
          <p:cNvPr id="23" name="TextBox 22">
            <a:extLst>
              <a:ext uri="{FF2B5EF4-FFF2-40B4-BE49-F238E27FC236}">
                <a16:creationId xmlns:a16="http://schemas.microsoft.com/office/drawing/2014/main" id="{F014A1A9-E748-4EE3-ABF9-267E1B6319F7}"/>
              </a:ext>
            </a:extLst>
          </p:cNvPr>
          <p:cNvSpPr txBox="1"/>
          <p:nvPr/>
        </p:nvSpPr>
        <p:spPr>
          <a:xfrm>
            <a:off x="420717" y="2294771"/>
            <a:ext cx="8676149" cy="307777"/>
          </a:xfrm>
          <a:prstGeom prst="rect">
            <a:avLst/>
          </a:prstGeom>
          <a:noFill/>
        </p:spPr>
        <p:txBody>
          <a:bodyPr wrap="square" rtlCol="0">
            <a:spAutoFit/>
          </a:bodyPr>
          <a:lstStyle/>
          <a:p>
            <a:r>
              <a:rPr lang="en-US" sz="1400"/>
              <a:t>And then analytically continue to get the retarded GF. So that’s what we’ll do.  Now let’s consider what we’ve got:  </a:t>
            </a:r>
            <a:endParaRPr lang="en-US" sz="1600"/>
          </a:p>
        </p:txBody>
      </p:sp>
      <p:graphicFrame>
        <p:nvGraphicFramePr>
          <p:cNvPr id="5" name="Object 4">
            <a:extLst>
              <a:ext uri="{FF2B5EF4-FFF2-40B4-BE49-F238E27FC236}">
                <a16:creationId xmlns:a16="http://schemas.microsoft.com/office/drawing/2014/main" id="{867B20A0-4D60-4E8B-8AEB-CFC36F80337B}"/>
              </a:ext>
            </a:extLst>
          </p:cNvPr>
          <p:cNvGraphicFramePr>
            <a:graphicFrameLocks noChangeAspect="1"/>
          </p:cNvGraphicFramePr>
          <p:nvPr>
            <p:extLst>
              <p:ext uri="{D42A27DB-BD31-4B8C-83A1-F6EECF244321}">
                <p14:modId xmlns:p14="http://schemas.microsoft.com/office/powerpoint/2010/main" val="3436907833"/>
              </p:ext>
            </p:extLst>
          </p:nvPr>
        </p:nvGraphicFramePr>
        <p:xfrm>
          <a:off x="538163" y="1701800"/>
          <a:ext cx="3216275" cy="395288"/>
        </p:xfrm>
        <a:graphic>
          <a:graphicData uri="http://schemas.openxmlformats.org/presentationml/2006/ole">
            <mc:AlternateContent xmlns:mc="http://schemas.openxmlformats.org/markup-compatibility/2006">
              <mc:Choice xmlns:v="urn:schemas-microsoft-com:vml" Requires="v">
                <p:oleObj name="Equation" r:id="rId5" imgW="2501640" imgH="304560" progId="Equation.DSMT4">
                  <p:embed/>
                </p:oleObj>
              </mc:Choice>
              <mc:Fallback>
                <p:oleObj name="Equation" r:id="rId5" imgW="2501640" imgH="304560" progId="Equation.DSMT4">
                  <p:embed/>
                  <p:pic>
                    <p:nvPicPr>
                      <p:cNvPr id="5" name="Object 4">
                        <a:extLst>
                          <a:ext uri="{FF2B5EF4-FFF2-40B4-BE49-F238E27FC236}">
                            <a16:creationId xmlns:a16="http://schemas.microsoft.com/office/drawing/2014/main" id="{867B20A0-4D60-4E8B-8AEB-CFC36F80337B}"/>
                          </a:ext>
                        </a:extLst>
                      </p:cNvPr>
                      <p:cNvPicPr>
                        <a:picLocks noChangeAspect="1" noChangeArrowheads="1"/>
                      </p:cNvPicPr>
                      <p:nvPr/>
                    </p:nvPicPr>
                    <p:blipFill>
                      <a:blip r:embed="rId6"/>
                      <a:srcRect/>
                      <a:stretch>
                        <a:fillRect/>
                      </a:stretch>
                    </p:blipFill>
                    <p:spPr bwMode="auto">
                      <a:xfrm>
                        <a:off x="538163" y="1701800"/>
                        <a:ext cx="3216275" cy="395288"/>
                      </a:xfrm>
                      <a:prstGeom prst="rect">
                        <a:avLst/>
                      </a:prstGeom>
                      <a:noFill/>
                    </p:spPr>
                  </p:pic>
                </p:oleObj>
              </mc:Fallback>
            </mc:AlternateContent>
          </a:graphicData>
        </a:graphic>
      </p:graphicFrame>
      <p:sp>
        <p:nvSpPr>
          <p:cNvPr id="26" name="TextBox 25">
            <a:extLst>
              <a:ext uri="{FF2B5EF4-FFF2-40B4-BE49-F238E27FC236}">
                <a16:creationId xmlns:a16="http://schemas.microsoft.com/office/drawing/2014/main" id="{1C4EE1C6-8093-4160-B238-9752235C2831}"/>
              </a:ext>
            </a:extLst>
          </p:cNvPr>
          <p:cNvSpPr txBox="1"/>
          <p:nvPr/>
        </p:nvSpPr>
        <p:spPr>
          <a:xfrm>
            <a:off x="420716" y="3356596"/>
            <a:ext cx="9734960" cy="738664"/>
          </a:xfrm>
          <a:prstGeom prst="rect">
            <a:avLst/>
          </a:prstGeom>
          <a:noFill/>
        </p:spPr>
        <p:txBody>
          <a:bodyPr wrap="square" rtlCol="0">
            <a:spAutoFit/>
          </a:bodyPr>
          <a:lstStyle/>
          <a:p>
            <a:r>
              <a:rPr lang="en-US" sz="1400"/>
              <a:t>We can worry about just the left bracket – right bracket contractions, since contractions within the brackets themselves gives us just &lt;j</a:t>
            </a:r>
            <a:r>
              <a:rPr lang="en-US" sz="1400" baseline="-25000"/>
              <a:t>1</a:t>
            </a:r>
            <a:r>
              <a:rPr lang="en-US" sz="1400"/>
              <a:t>&gt; and &lt;j</a:t>
            </a:r>
            <a:r>
              <a:rPr lang="en-US" sz="1400" baseline="-25000"/>
              <a:t>2</a:t>
            </a:r>
            <a:r>
              <a:rPr lang="en-US" sz="1400"/>
              <a:t>&gt; respectively, which is zero (because we’re averaging against the background with no E field).   Can represent the pairs of external points in the left, right bracket as:</a:t>
            </a:r>
            <a:endParaRPr lang="en-US" sz="1600"/>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9" name="Object 8">
            <a:extLst>
              <a:ext uri="{FF2B5EF4-FFF2-40B4-BE49-F238E27FC236}">
                <a16:creationId xmlns:a16="http://schemas.microsoft.com/office/drawing/2014/main" id="{9B5898EC-81E5-44CB-B639-963B5B800088}"/>
              </a:ext>
            </a:extLst>
          </p:cNvPr>
          <p:cNvGraphicFramePr>
            <a:graphicFrameLocks noChangeAspect="1"/>
          </p:cNvGraphicFramePr>
          <p:nvPr>
            <p:extLst>
              <p:ext uri="{D42A27DB-BD31-4B8C-83A1-F6EECF244321}">
                <p14:modId xmlns:p14="http://schemas.microsoft.com/office/powerpoint/2010/main" val="114541043"/>
              </p:ext>
            </p:extLst>
          </p:nvPr>
        </p:nvGraphicFramePr>
        <p:xfrm>
          <a:off x="420716" y="4248642"/>
          <a:ext cx="2872851" cy="1400890"/>
        </p:xfrm>
        <a:graphic>
          <a:graphicData uri="http://schemas.openxmlformats.org/presentationml/2006/ole">
            <mc:AlternateContent xmlns:mc="http://schemas.openxmlformats.org/markup-compatibility/2006">
              <mc:Choice xmlns:v="urn:schemas-microsoft-com:vml" Requires="v">
                <p:oleObj name="Bitmap Image" r:id="rId7" imgW="2537680" imgH="1455546" progId="Paint.Picture">
                  <p:embed/>
                </p:oleObj>
              </mc:Choice>
              <mc:Fallback>
                <p:oleObj name="Bitmap Image" r:id="rId7" imgW="2537680" imgH="1455546" progId="Paint.Picture">
                  <p:embed/>
                  <p:pic>
                    <p:nvPicPr>
                      <p:cNvPr id="0" name="Object 173"/>
                      <p:cNvPicPr>
                        <a:picLocks noChangeAspect="1" noChangeArrowheads="1"/>
                      </p:cNvPicPr>
                      <p:nvPr/>
                    </p:nvPicPr>
                    <p:blipFill>
                      <a:blip r:embed="rId8">
                        <a:extLst>
                          <a:ext uri="{28A0092B-C50C-407E-A947-70E740481C1C}">
                            <a14:useLocalDpi xmlns:a14="http://schemas.microsoft.com/office/drawing/2010/main" val="0"/>
                          </a:ext>
                        </a:extLst>
                      </a:blip>
                      <a:srcRect l="1439" t="10471" r="2377" b="7660"/>
                      <a:stretch>
                        <a:fillRect/>
                      </a:stretch>
                    </p:blipFill>
                    <p:spPr bwMode="auto">
                      <a:xfrm>
                        <a:off x="420716" y="4248642"/>
                        <a:ext cx="2872851" cy="1400890"/>
                      </a:xfrm>
                      <a:prstGeom prst="rect">
                        <a:avLst/>
                      </a:prstGeom>
                      <a:noFill/>
                    </p:spPr>
                  </p:pic>
                </p:oleObj>
              </mc:Fallback>
            </mc:AlternateContent>
          </a:graphicData>
        </a:graphic>
      </p:graphicFrame>
      <p:graphicFrame>
        <p:nvGraphicFramePr>
          <p:cNvPr id="12" name="Object 11">
            <a:extLst>
              <a:ext uri="{FF2B5EF4-FFF2-40B4-BE49-F238E27FC236}">
                <a16:creationId xmlns:a16="http://schemas.microsoft.com/office/drawing/2014/main" id="{2555E482-F767-4371-B636-085CBB1CAFC7}"/>
              </a:ext>
            </a:extLst>
          </p:cNvPr>
          <p:cNvGraphicFramePr>
            <a:graphicFrameLocks noChangeAspect="1"/>
          </p:cNvGraphicFramePr>
          <p:nvPr>
            <p:extLst>
              <p:ext uri="{D42A27DB-BD31-4B8C-83A1-F6EECF244321}">
                <p14:modId xmlns:p14="http://schemas.microsoft.com/office/powerpoint/2010/main" val="3533942665"/>
              </p:ext>
            </p:extLst>
          </p:nvPr>
        </p:nvGraphicFramePr>
        <p:xfrm>
          <a:off x="5288196" y="4280833"/>
          <a:ext cx="6667164" cy="1527532"/>
        </p:xfrm>
        <a:graphic>
          <a:graphicData uri="http://schemas.openxmlformats.org/presentationml/2006/ole">
            <mc:AlternateContent xmlns:mc="http://schemas.openxmlformats.org/markup-compatibility/2006">
              <mc:Choice xmlns:v="urn:schemas-microsoft-com:vml" Requires="v">
                <p:oleObj name="Bitmap Image" r:id="rId9" imgW="7330320" imgH="1950840" progId="Paint.Picture">
                  <p:embed/>
                </p:oleObj>
              </mc:Choice>
              <mc:Fallback>
                <p:oleObj name="Bitmap Image" r:id="rId9" imgW="7330320" imgH="1950840" progId="Paint.Picture">
                  <p:embed/>
                  <p:pic>
                    <p:nvPicPr>
                      <p:cNvPr id="0" name="Object 175"/>
                      <p:cNvPicPr>
                        <a:picLocks noChangeAspect="1" noChangeArrowheads="1"/>
                      </p:cNvPicPr>
                      <p:nvPr/>
                    </p:nvPicPr>
                    <p:blipFill>
                      <a:blip r:embed="rId10"/>
                      <a:srcRect l="398" t="9480" r="1410" b="6262"/>
                      <a:stretch>
                        <a:fillRect/>
                      </a:stretch>
                    </p:blipFill>
                    <p:spPr bwMode="auto">
                      <a:xfrm>
                        <a:off x="5288196" y="4280833"/>
                        <a:ext cx="6667164" cy="1527532"/>
                      </a:xfrm>
                      <a:prstGeom prst="rect">
                        <a:avLst/>
                      </a:prstGeom>
                      <a:noFill/>
                    </p:spPr>
                  </p:pic>
                </p:oleObj>
              </mc:Fallback>
            </mc:AlternateContent>
          </a:graphicData>
        </a:graphic>
      </p:graphicFrame>
      <p:cxnSp>
        <p:nvCxnSpPr>
          <p:cNvPr id="14" name="Straight Arrow Connector 13">
            <a:extLst>
              <a:ext uri="{FF2B5EF4-FFF2-40B4-BE49-F238E27FC236}">
                <a16:creationId xmlns:a16="http://schemas.microsoft.com/office/drawing/2014/main" id="{74CBE4C8-426E-4218-8B24-DEC4477365DD}"/>
              </a:ext>
            </a:extLst>
          </p:cNvPr>
          <p:cNvCxnSpPr>
            <a:cxnSpLocks/>
          </p:cNvCxnSpPr>
          <p:nvPr/>
        </p:nvCxnSpPr>
        <p:spPr>
          <a:xfrm>
            <a:off x="3545559" y="5044599"/>
            <a:ext cx="165118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01F4A84B-B79F-4DCB-A55B-BC97F7887415}"/>
              </a:ext>
            </a:extLst>
          </p:cNvPr>
          <p:cNvSpPr txBox="1"/>
          <p:nvPr/>
        </p:nvSpPr>
        <p:spPr>
          <a:xfrm flipH="1">
            <a:off x="3502518" y="4641325"/>
            <a:ext cx="2287906" cy="307777"/>
          </a:xfrm>
          <a:prstGeom prst="rect">
            <a:avLst/>
          </a:prstGeom>
          <a:noFill/>
        </p:spPr>
        <p:txBody>
          <a:bodyPr wrap="square" rtlCol="0">
            <a:spAutoFit/>
          </a:bodyPr>
          <a:lstStyle/>
          <a:p>
            <a:r>
              <a:rPr lang="en-US" sz="1400"/>
              <a:t>So GF translates to:</a:t>
            </a:r>
          </a:p>
        </p:txBody>
      </p:sp>
    </p:spTree>
    <p:extLst>
      <p:ext uri="{BB962C8B-B14F-4D97-AF65-F5344CB8AC3E}">
        <p14:creationId xmlns:p14="http://schemas.microsoft.com/office/powerpoint/2010/main" val="233381152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479964" y="233973"/>
            <a:ext cx="6211549" cy="621596"/>
          </a:xfrm>
        </p:spPr>
        <p:txBody>
          <a:bodyPr>
            <a:noAutofit/>
          </a:bodyPr>
          <a:lstStyle/>
          <a:p>
            <a:r>
              <a:rPr lang="en-US" sz="3600" b="1" u="sng">
                <a:latin typeface="+mn-lt"/>
              </a:rPr>
              <a:t>Conduction (Quantum Drude)</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460077" y="1084165"/>
            <a:ext cx="3527461" cy="3385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US" sz="1600"/>
              <a:t>Taking the FT results in following:</a:t>
            </a:r>
            <a:endParaRPr lang="en-US" sz="1200"/>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8">
            <a:extLst>
              <a:ext uri="{FF2B5EF4-FFF2-40B4-BE49-F238E27FC236}">
                <a16:creationId xmlns:a16="http://schemas.microsoft.com/office/drawing/2014/main" id="{F6E5303F-72D0-4FF9-899C-4D103ADD9408}"/>
              </a:ext>
            </a:extLst>
          </p:cNvPr>
          <p:cNvSpPr>
            <a:spLocks noChangeArrowheads="1"/>
          </p:cNvSpPr>
          <p:nvPr/>
        </p:nvSpPr>
        <p:spPr bwMode="auto">
          <a:xfrm>
            <a:off x="914400" y="846351"/>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9" name="Object 18">
            <a:extLst>
              <a:ext uri="{FF2B5EF4-FFF2-40B4-BE49-F238E27FC236}">
                <a16:creationId xmlns:a16="http://schemas.microsoft.com/office/drawing/2014/main" id="{118F8BFC-7044-46E1-BF3D-5FCF9A9FAA99}"/>
              </a:ext>
            </a:extLst>
          </p:cNvPr>
          <p:cNvGraphicFramePr>
            <a:graphicFrameLocks noChangeAspect="1"/>
          </p:cNvGraphicFramePr>
          <p:nvPr>
            <p:extLst>
              <p:ext uri="{D42A27DB-BD31-4B8C-83A1-F6EECF244321}">
                <p14:modId xmlns:p14="http://schemas.microsoft.com/office/powerpoint/2010/main" val="646523445"/>
              </p:ext>
            </p:extLst>
          </p:nvPr>
        </p:nvGraphicFramePr>
        <p:xfrm>
          <a:off x="520700" y="1582738"/>
          <a:ext cx="4098925" cy="673100"/>
        </p:xfrm>
        <a:graphic>
          <a:graphicData uri="http://schemas.openxmlformats.org/presentationml/2006/ole">
            <mc:AlternateContent xmlns:mc="http://schemas.openxmlformats.org/markup-compatibility/2006">
              <mc:Choice xmlns:v="urn:schemas-microsoft-com:vml" Requires="v">
                <p:oleObj name="Equation" r:id="rId3" imgW="3225600" imgH="495000" progId="Equation.DSMT4">
                  <p:embed/>
                </p:oleObj>
              </mc:Choice>
              <mc:Fallback>
                <p:oleObj name="Equation" r:id="rId3" imgW="3225600" imgH="495000" progId="Equation.DSMT4">
                  <p:embed/>
                  <p:pic>
                    <p:nvPicPr>
                      <p:cNvPr id="19" name="Object 18">
                        <a:extLst>
                          <a:ext uri="{FF2B5EF4-FFF2-40B4-BE49-F238E27FC236}">
                            <a16:creationId xmlns:a16="http://schemas.microsoft.com/office/drawing/2014/main" id="{118F8BFC-7044-46E1-BF3D-5FCF9A9FAA99}"/>
                          </a:ext>
                        </a:extLst>
                      </p:cNvPr>
                      <p:cNvPicPr>
                        <a:picLocks noChangeAspect="1" noChangeArrowheads="1"/>
                      </p:cNvPicPr>
                      <p:nvPr/>
                    </p:nvPicPr>
                    <p:blipFill>
                      <a:blip r:embed="rId4"/>
                      <a:srcRect/>
                      <a:stretch>
                        <a:fillRect/>
                      </a:stretch>
                    </p:blipFill>
                    <p:spPr bwMode="auto">
                      <a:xfrm>
                        <a:off x="520700" y="1582738"/>
                        <a:ext cx="4098925" cy="673100"/>
                      </a:xfrm>
                      <a:prstGeom prst="rect">
                        <a:avLst/>
                      </a:prstGeom>
                      <a:noFill/>
                    </p:spPr>
                  </p:pic>
                </p:oleObj>
              </mc:Fallback>
            </mc:AlternateContent>
          </a:graphicData>
        </a:graphic>
      </p:graphicFrame>
      <p:sp>
        <p:nvSpPr>
          <p:cNvPr id="4" name="TextBox 3">
            <a:extLst>
              <a:ext uri="{FF2B5EF4-FFF2-40B4-BE49-F238E27FC236}">
                <a16:creationId xmlns:a16="http://schemas.microsoft.com/office/drawing/2014/main" id="{52EABCDD-CCC5-467C-9B85-66F98EFA4BA3}"/>
              </a:ext>
            </a:extLst>
          </p:cNvPr>
          <p:cNvSpPr txBox="1"/>
          <p:nvPr/>
        </p:nvSpPr>
        <p:spPr>
          <a:xfrm>
            <a:off x="7739406" y="3002777"/>
            <a:ext cx="3497345" cy="615553"/>
          </a:xfrm>
          <a:prstGeom prst="rect">
            <a:avLst/>
          </a:prstGeom>
          <a:noFill/>
        </p:spPr>
        <p:txBody>
          <a:bodyPr wrap="square" rtlCol="0">
            <a:spAutoFit/>
          </a:bodyPr>
          <a:lstStyle/>
          <a:p>
            <a:r>
              <a:rPr lang="en-US" b="1"/>
              <a:t>Feynman Rules</a:t>
            </a:r>
          </a:p>
          <a:p>
            <a:r>
              <a:rPr lang="en-US" sz="1600"/>
              <a:t>Here they is….</a:t>
            </a:r>
          </a:p>
        </p:txBody>
      </p:sp>
      <p:sp>
        <p:nvSpPr>
          <p:cNvPr id="11" name="TextBox 10">
            <a:extLst>
              <a:ext uri="{FF2B5EF4-FFF2-40B4-BE49-F238E27FC236}">
                <a16:creationId xmlns:a16="http://schemas.microsoft.com/office/drawing/2014/main" id="{781CF006-6A15-4278-8CFB-FC811C99FF2B}"/>
              </a:ext>
            </a:extLst>
          </p:cNvPr>
          <p:cNvSpPr txBox="1"/>
          <p:nvPr/>
        </p:nvSpPr>
        <p:spPr>
          <a:xfrm>
            <a:off x="7739406" y="3692954"/>
            <a:ext cx="3139064" cy="338554"/>
          </a:xfrm>
          <a:prstGeom prst="rect">
            <a:avLst/>
          </a:prstGeom>
          <a:noFill/>
        </p:spPr>
        <p:txBody>
          <a:bodyPr wrap="none" rtlCol="0">
            <a:spAutoFit/>
          </a:bodyPr>
          <a:lstStyle/>
          <a:p>
            <a:r>
              <a:rPr lang="en-US" sz="1600"/>
              <a:t>Construct all diagrams of that form.</a:t>
            </a:r>
            <a:endParaRPr lang="en-US"/>
          </a:p>
        </p:txBody>
      </p:sp>
      <p:sp>
        <p:nvSpPr>
          <p:cNvPr id="22" name="TextBox 21">
            <a:extLst>
              <a:ext uri="{FF2B5EF4-FFF2-40B4-BE49-F238E27FC236}">
                <a16:creationId xmlns:a16="http://schemas.microsoft.com/office/drawing/2014/main" id="{727DB925-A2C4-4D52-8032-E9332998A40C}"/>
              </a:ext>
            </a:extLst>
          </p:cNvPr>
          <p:cNvSpPr txBox="1"/>
          <p:nvPr/>
        </p:nvSpPr>
        <p:spPr>
          <a:xfrm>
            <a:off x="7739406" y="4156145"/>
            <a:ext cx="4042710" cy="338554"/>
          </a:xfrm>
          <a:prstGeom prst="rect">
            <a:avLst/>
          </a:prstGeom>
          <a:noFill/>
        </p:spPr>
        <p:txBody>
          <a:bodyPr wrap="none" rtlCol="0">
            <a:spAutoFit/>
          </a:bodyPr>
          <a:lstStyle/>
          <a:p>
            <a:r>
              <a:rPr lang="en-US" sz="1600"/>
              <a:t>Each vertex (bare current vertex) gets a factor:</a:t>
            </a:r>
            <a:endParaRPr lang="en-US"/>
          </a:p>
        </p:txBody>
      </p:sp>
      <p:graphicFrame>
        <p:nvGraphicFramePr>
          <p:cNvPr id="23" name="Object 22">
            <a:extLst>
              <a:ext uri="{FF2B5EF4-FFF2-40B4-BE49-F238E27FC236}">
                <a16:creationId xmlns:a16="http://schemas.microsoft.com/office/drawing/2014/main" id="{FE030772-DD56-46A3-ABE8-521C7B75BAE9}"/>
              </a:ext>
            </a:extLst>
          </p:cNvPr>
          <p:cNvGraphicFramePr>
            <a:graphicFrameLocks noChangeAspect="1"/>
          </p:cNvGraphicFramePr>
          <p:nvPr/>
        </p:nvGraphicFramePr>
        <p:xfrm>
          <a:off x="7838977" y="4513552"/>
          <a:ext cx="2630488" cy="1155700"/>
        </p:xfrm>
        <a:graphic>
          <a:graphicData uri="http://schemas.openxmlformats.org/presentationml/2006/ole">
            <mc:AlternateContent xmlns:mc="http://schemas.openxmlformats.org/markup-compatibility/2006">
              <mc:Choice xmlns:v="urn:schemas-microsoft-com:vml" Requires="v">
                <p:oleObj name="Equation" r:id="rId5" imgW="2070000" imgH="850680" progId="Equation.DSMT4">
                  <p:embed/>
                </p:oleObj>
              </mc:Choice>
              <mc:Fallback>
                <p:oleObj name="Equation" r:id="rId5" imgW="2070000" imgH="850680" progId="Equation.DSMT4">
                  <p:embed/>
                  <p:pic>
                    <p:nvPicPr>
                      <p:cNvPr id="23" name="Object 22">
                        <a:extLst>
                          <a:ext uri="{FF2B5EF4-FFF2-40B4-BE49-F238E27FC236}">
                            <a16:creationId xmlns:a16="http://schemas.microsoft.com/office/drawing/2014/main" id="{FE030772-DD56-46A3-ABE8-521C7B75BAE9}"/>
                          </a:ext>
                        </a:extLst>
                      </p:cNvPr>
                      <p:cNvPicPr>
                        <a:picLocks noChangeAspect="1" noChangeArrowheads="1"/>
                      </p:cNvPicPr>
                      <p:nvPr/>
                    </p:nvPicPr>
                    <p:blipFill>
                      <a:blip r:embed="rId6"/>
                      <a:srcRect/>
                      <a:stretch>
                        <a:fillRect/>
                      </a:stretch>
                    </p:blipFill>
                    <p:spPr bwMode="auto">
                      <a:xfrm>
                        <a:off x="7838977" y="4513552"/>
                        <a:ext cx="2630488" cy="1155700"/>
                      </a:xfrm>
                      <a:prstGeom prst="rect">
                        <a:avLst/>
                      </a:prstGeom>
                      <a:noFill/>
                    </p:spPr>
                  </p:pic>
                </p:oleObj>
              </mc:Fallback>
            </mc:AlternateContent>
          </a:graphicData>
        </a:graphic>
      </p:graphicFrame>
      <p:sp>
        <p:nvSpPr>
          <p:cNvPr id="26" name="TextBox 25">
            <a:extLst>
              <a:ext uri="{FF2B5EF4-FFF2-40B4-BE49-F238E27FC236}">
                <a16:creationId xmlns:a16="http://schemas.microsoft.com/office/drawing/2014/main" id="{DB65744A-CE38-424E-A74E-03DC73ED4E59}"/>
              </a:ext>
            </a:extLst>
          </p:cNvPr>
          <p:cNvSpPr txBox="1"/>
          <p:nvPr/>
        </p:nvSpPr>
        <p:spPr>
          <a:xfrm>
            <a:off x="7838978" y="5792872"/>
            <a:ext cx="3916248" cy="830997"/>
          </a:xfrm>
          <a:prstGeom prst="rect">
            <a:avLst/>
          </a:prstGeom>
          <a:noFill/>
        </p:spPr>
        <p:txBody>
          <a:bodyPr wrap="square" rtlCol="0">
            <a:spAutoFit/>
          </a:bodyPr>
          <a:lstStyle/>
          <a:p>
            <a:r>
              <a:rPr lang="en-US" sz="1600"/>
              <a:t>Sum over all free momenta/frequencies with factor of 1/V, 1/</a:t>
            </a:r>
            <a:r>
              <a:rPr lang="el-GR" sz="1600"/>
              <a:t>β</a:t>
            </a:r>
            <a:r>
              <a:rPr lang="en-US" sz="1600"/>
              <a:t> respectively.  Also multiply by two for sum over spins [and no -1].  </a:t>
            </a:r>
            <a:endParaRPr lang="en-US"/>
          </a:p>
        </p:txBody>
      </p:sp>
      <p:sp>
        <p:nvSpPr>
          <p:cNvPr id="5" name="Rectangle 4">
            <a:extLst>
              <a:ext uri="{FF2B5EF4-FFF2-40B4-BE49-F238E27FC236}">
                <a16:creationId xmlns:a16="http://schemas.microsoft.com/office/drawing/2014/main" id="{DD25C2EA-A7E4-43FD-9A09-28B1BB59E305}"/>
              </a:ext>
            </a:extLst>
          </p:cNvPr>
          <p:cNvSpPr/>
          <p:nvPr/>
        </p:nvSpPr>
        <p:spPr>
          <a:xfrm>
            <a:off x="7440691" y="2828827"/>
            <a:ext cx="4381500" cy="3768608"/>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124">
            <a:extLst>
              <a:ext uri="{FF2B5EF4-FFF2-40B4-BE49-F238E27FC236}">
                <a16:creationId xmlns:a16="http://schemas.microsoft.com/office/drawing/2014/main" id="{D71950C1-32E8-4243-8752-36CD96496F4C}"/>
              </a:ext>
            </a:extLst>
          </p:cNvPr>
          <p:cNvSpPr>
            <a:spLocks noChangeArrowheads="1"/>
          </p:cNvSpPr>
          <p:nvPr/>
        </p:nvSpPr>
        <p:spPr bwMode="auto">
          <a:xfrm>
            <a:off x="6859323" y="121717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0" name="Rectangle 19">
            <a:extLst>
              <a:ext uri="{FF2B5EF4-FFF2-40B4-BE49-F238E27FC236}">
                <a16:creationId xmlns:a16="http://schemas.microsoft.com/office/drawing/2014/main" id="{789FEFD0-6400-43DD-BEC6-03468252E4DF}"/>
              </a:ext>
            </a:extLst>
          </p:cNvPr>
          <p:cNvSpPr>
            <a:spLocks noChangeArrowheads="1"/>
          </p:cNvSpPr>
          <p:nvPr/>
        </p:nvSpPr>
        <p:spPr bwMode="auto">
          <a:xfrm>
            <a:off x="460076" y="2381116"/>
            <a:ext cx="5544797"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US" sz="1600"/>
              <a:t>where, [ ] represents the representation of all that stuff in the empty square in terms of FT.   So we get:</a:t>
            </a:r>
            <a:endParaRPr lang="en-US" sz="1200"/>
          </a:p>
        </p:txBody>
      </p:sp>
      <p:graphicFrame>
        <p:nvGraphicFramePr>
          <p:cNvPr id="16" name="Object 15">
            <a:extLst>
              <a:ext uri="{FF2B5EF4-FFF2-40B4-BE49-F238E27FC236}">
                <a16:creationId xmlns:a16="http://schemas.microsoft.com/office/drawing/2014/main" id="{AB6445D3-D3ED-4E71-B584-4F073F7B419F}"/>
              </a:ext>
            </a:extLst>
          </p:cNvPr>
          <p:cNvGraphicFramePr>
            <a:graphicFrameLocks noChangeAspect="1"/>
          </p:cNvGraphicFramePr>
          <p:nvPr>
            <p:extLst>
              <p:ext uri="{D42A27DB-BD31-4B8C-83A1-F6EECF244321}">
                <p14:modId xmlns:p14="http://schemas.microsoft.com/office/powerpoint/2010/main" val="1335893152"/>
              </p:ext>
            </p:extLst>
          </p:nvPr>
        </p:nvGraphicFramePr>
        <p:xfrm>
          <a:off x="409884" y="3214958"/>
          <a:ext cx="5280025" cy="3124200"/>
        </p:xfrm>
        <a:graphic>
          <a:graphicData uri="http://schemas.openxmlformats.org/presentationml/2006/ole">
            <mc:AlternateContent xmlns:mc="http://schemas.openxmlformats.org/markup-compatibility/2006">
              <mc:Choice xmlns:v="urn:schemas-microsoft-com:vml" Requires="v">
                <p:oleObj name="Bitmap Image" r:id="rId7" imgW="4747671" imgH="2812024" progId="Paint.Picture">
                  <p:embed/>
                </p:oleObj>
              </mc:Choice>
              <mc:Fallback>
                <p:oleObj name="Bitmap Image" r:id="rId7" imgW="4747671" imgH="2812024" progId="Paint.Picture">
                  <p:embed/>
                  <p:pic>
                    <p:nvPicPr>
                      <p:cNvPr id="0" name="Object 12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09884" y="3214958"/>
                        <a:ext cx="5280025" cy="3124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23105164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424545" y="233973"/>
            <a:ext cx="5927603" cy="621596"/>
          </a:xfrm>
        </p:spPr>
        <p:txBody>
          <a:bodyPr>
            <a:noAutofit/>
          </a:bodyPr>
          <a:lstStyle/>
          <a:p>
            <a:r>
              <a:rPr lang="en-US" sz="3600" b="1" u="sng">
                <a:latin typeface="+mn-lt"/>
              </a:rPr>
              <a:t>Conduction (Quantum Drude)</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378739" y="1187906"/>
            <a:ext cx="7569567"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US" sz="1400"/>
              <a:t>The simplest non-trivial subset of diagrams that we can sum is the following – where the double lines are the exact (unperturbed) GF.  Of course we cannot evaluate even this exactly, so we’ll take the weak scattering limit approximation:</a:t>
            </a:r>
            <a:endParaRPr lang="en-US" sz="1200"/>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8">
            <a:extLst>
              <a:ext uri="{FF2B5EF4-FFF2-40B4-BE49-F238E27FC236}">
                <a16:creationId xmlns:a16="http://schemas.microsoft.com/office/drawing/2014/main" id="{F6E5303F-72D0-4FF9-899C-4D103ADD9408}"/>
              </a:ext>
            </a:extLst>
          </p:cNvPr>
          <p:cNvSpPr>
            <a:spLocks noChangeArrowheads="1"/>
          </p:cNvSpPr>
          <p:nvPr/>
        </p:nvSpPr>
        <p:spPr bwMode="auto">
          <a:xfrm>
            <a:off x="914400" y="846351"/>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8">
            <a:extLst>
              <a:ext uri="{FF2B5EF4-FFF2-40B4-BE49-F238E27FC236}">
                <a16:creationId xmlns:a16="http://schemas.microsoft.com/office/drawing/2014/main" id="{39EBBC63-9DE7-440B-86FD-3A9CA8EA729E}"/>
              </a:ext>
            </a:extLst>
          </p:cNvPr>
          <p:cNvSpPr>
            <a:spLocks noChangeArrowheads="1"/>
          </p:cNvSpPr>
          <p:nvPr/>
        </p:nvSpPr>
        <p:spPr bwMode="auto">
          <a:xfrm>
            <a:off x="398834" y="174786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9" name="Object 18">
            <a:extLst>
              <a:ext uri="{FF2B5EF4-FFF2-40B4-BE49-F238E27FC236}">
                <a16:creationId xmlns:a16="http://schemas.microsoft.com/office/drawing/2014/main" id="{118F8BFC-7044-46E1-BF3D-5FCF9A9FAA99}"/>
              </a:ext>
            </a:extLst>
          </p:cNvPr>
          <p:cNvGraphicFramePr>
            <a:graphicFrameLocks noChangeAspect="1"/>
          </p:cNvGraphicFramePr>
          <p:nvPr>
            <p:extLst>
              <p:ext uri="{D42A27DB-BD31-4B8C-83A1-F6EECF244321}">
                <p14:modId xmlns:p14="http://schemas.microsoft.com/office/powerpoint/2010/main" val="688625808"/>
              </p:ext>
            </p:extLst>
          </p:nvPr>
        </p:nvGraphicFramePr>
        <p:xfrm>
          <a:off x="8039585" y="1539418"/>
          <a:ext cx="1112837" cy="311150"/>
        </p:xfrm>
        <a:graphic>
          <a:graphicData uri="http://schemas.openxmlformats.org/presentationml/2006/ole">
            <mc:AlternateContent xmlns:mc="http://schemas.openxmlformats.org/markup-compatibility/2006">
              <mc:Choice xmlns:v="urn:schemas-microsoft-com:vml" Requires="v">
                <p:oleObj name="Equation" r:id="rId3" imgW="876240" imgH="228600" progId="Equation.DSMT4">
                  <p:embed/>
                </p:oleObj>
              </mc:Choice>
              <mc:Fallback>
                <p:oleObj name="Equation" r:id="rId3" imgW="876240" imgH="228600" progId="Equation.DSMT4">
                  <p:embed/>
                  <p:pic>
                    <p:nvPicPr>
                      <p:cNvPr id="19" name="Object 18">
                        <a:extLst>
                          <a:ext uri="{FF2B5EF4-FFF2-40B4-BE49-F238E27FC236}">
                            <a16:creationId xmlns:a16="http://schemas.microsoft.com/office/drawing/2014/main" id="{118F8BFC-7044-46E1-BF3D-5FCF9A9FAA99}"/>
                          </a:ext>
                        </a:extLst>
                      </p:cNvPr>
                      <p:cNvPicPr>
                        <a:picLocks noChangeAspect="1" noChangeArrowheads="1"/>
                      </p:cNvPicPr>
                      <p:nvPr/>
                    </p:nvPicPr>
                    <p:blipFill>
                      <a:blip r:embed="rId4"/>
                      <a:srcRect/>
                      <a:stretch>
                        <a:fillRect/>
                      </a:stretch>
                    </p:blipFill>
                    <p:spPr bwMode="auto">
                      <a:xfrm>
                        <a:off x="8039585" y="1539418"/>
                        <a:ext cx="1112837" cy="311150"/>
                      </a:xfrm>
                      <a:prstGeom prst="rect">
                        <a:avLst/>
                      </a:prstGeom>
                      <a:noFill/>
                    </p:spPr>
                  </p:pic>
                </p:oleObj>
              </mc:Fallback>
            </mc:AlternateContent>
          </a:graphicData>
        </a:graphic>
      </p:graphicFrame>
      <p:pic>
        <p:nvPicPr>
          <p:cNvPr id="27650" name="Picture 2" descr="F6">
            <a:extLst>
              <a:ext uri="{FF2B5EF4-FFF2-40B4-BE49-F238E27FC236}">
                <a16:creationId xmlns:a16="http://schemas.microsoft.com/office/drawing/2014/main" id="{3663FD02-6FED-4B44-8310-39A20C11A79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243701" y="1091383"/>
            <a:ext cx="1758950" cy="128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2" name="Object 11">
            <a:extLst>
              <a:ext uri="{FF2B5EF4-FFF2-40B4-BE49-F238E27FC236}">
                <a16:creationId xmlns:a16="http://schemas.microsoft.com/office/drawing/2014/main" id="{02371CE5-F85B-4586-8D2B-E130C21A9F3E}"/>
              </a:ext>
            </a:extLst>
          </p:cNvPr>
          <p:cNvGraphicFramePr>
            <a:graphicFrameLocks noChangeAspect="1"/>
          </p:cNvGraphicFramePr>
          <p:nvPr>
            <p:extLst>
              <p:ext uri="{D42A27DB-BD31-4B8C-83A1-F6EECF244321}">
                <p14:modId xmlns:p14="http://schemas.microsoft.com/office/powerpoint/2010/main" val="2575730561"/>
              </p:ext>
            </p:extLst>
          </p:nvPr>
        </p:nvGraphicFramePr>
        <p:xfrm>
          <a:off x="474250" y="3579165"/>
          <a:ext cx="7853363" cy="681037"/>
        </p:xfrm>
        <a:graphic>
          <a:graphicData uri="http://schemas.openxmlformats.org/presentationml/2006/ole">
            <mc:AlternateContent xmlns:mc="http://schemas.openxmlformats.org/markup-compatibility/2006">
              <mc:Choice xmlns:v="urn:schemas-microsoft-com:vml" Requires="v">
                <p:oleObj name="Equation" r:id="rId6" imgW="5562360" imgH="482400" progId="Equation.DSMT4">
                  <p:embed/>
                </p:oleObj>
              </mc:Choice>
              <mc:Fallback>
                <p:oleObj name="Equation" r:id="rId6" imgW="5562360" imgH="482400" progId="Equation.DSMT4">
                  <p:embed/>
                  <p:pic>
                    <p:nvPicPr>
                      <p:cNvPr id="12" name="Object 11">
                        <a:extLst>
                          <a:ext uri="{FF2B5EF4-FFF2-40B4-BE49-F238E27FC236}">
                            <a16:creationId xmlns:a16="http://schemas.microsoft.com/office/drawing/2014/main" id="{02371CE5-F85B-4586-8D2B-E130C21A9F3E}"/>
                          </a:ext>
                        </a:extLst>
                      </p:cNvPr>
                      <p:cNvPicPr>
                        <a:picLocks noChangeAspect="1" noChangeArrowheads="1"/>
                      </p:cNvPicPr>
                      <p:nvPr/>
                    </p:nvPicPr>
                    <p:blipFill>
                      <a:blip r:embed="rId7"/>
                      <a:srcRect/>
                      <a:stretch>
                        <a:fillRect/>
                      </a:stretch>
                    </p:blipFill>
                    <p:spPr bwMode="auto">
                      <a:xfrm>
                        <a:off x="474250" y="3579165"/>
                        <a:ext cx="7853363" cy="681037"/>
                      </a:xfrm>
                      <a:prstGeom prst="rect">
                        <a:avLst/>
                      </a:prstGeom>
                      <a:noFill/>
                    </p:spPr>
                  </p:pic>
                </p:oleObj>
              </mc:Fallback>
            </mc:AlternateContent>
          </a:graphicData>
        </a:graphic>
      </p:graphicFrame>
      <p:graphicFrame>
        <p:nvGraphicFramePr>
          <p:cNvPr id="24" name="Object 23">
            <a:extLst>
              <a:ext uri="{FF2B5EF4-FFF2-40B4-BE49-F238E27FC236}">
                <a16:creationId xmlns:a16="http://schemas.microsoft.com/office/drawing/2014/main" id="{88495640-8C91-41EF-A9D8-42362D30B0B5}"/>
              </a:ext>
            </a:extLst>
          </p:cNvPr>
          <p:cNvGraphicFramePr>
            <a:graphicFrameLocks noChangeAspect="1"/>
          </p:cNvGraphicFramePr>
          <p:nvPr>
            <p:extLst>
              <p:ext uri="{D42A27DB-BD31-4B8C-83A1-F6EECF244321}">
                <p14:modId xmlns:p14="http://schemas.microsoft.com/office/powerpoint/2010/main" val="3048021710"/>
              </p:ext>
            </p:extLst>
          </p:nvPr>
        </p:nvGraphicFramePr>
        <p:xfrm>
          <a:off x="440639" y="2129916"/>
          <a:ext cx="3457575" cy="850900"/>
        </p:xfrm>
        <a:graphic>
          <a:graphicData uri="http://schemas.openxmlformats.org/presentationml/2006/ole">
            <mc:AlternateContent xmlns:mc="http://schemas.openxmlformats.org/markup-compatibility/2006">
              <mc:Choice xmlns:v="urn:schemas-microsoft-com:vml" Requires="v">
                <p:oleObj name="Equation" r:id="rId8" imgW="2666880" imgH="647640" progId="Equation.DSMT4">
                  <p:embed/>
                </p:oleObj>
              </mc:Choice>
              <mc:Fallback>
                <p:oleObj name="Equation" r:id="rId8" imgW="2666880" imgH="647640" progId="Equation.DSMT4">
                  <p:embed/>
                  <p:pic>
                    <p:nvPicPr>
                      <p:cNvPr id="24" name="Object 23">
                        <a:extLst>
                          <a:ext uri="{FF2B5EF4-FFF2-40B4-BE49-F238E27FC236}">
                            <a16:creationId xmlns:a16="http://schemas.microsoft.com/office/drawing/2014/main" id="{88495640-8C91-41EF-A9D8-42362D30B0B5}"/>
                          </a:ext>
                        </a:extLst>
                      </p:cNvPr>
                      <p:cNvPicPr>
                        <a:picLocks noChangeAspect="1" noChangeArrowheads="1"/>
                      </p:cNvPicPr>
                      <p:nvPr/>
                    </p:nvPicPr>
                    <p:blipFill>
                      <a:blip r:embed="rId9"/>
                      <a:srcRect/>
                      <a:stretch>
                        <a:fillRect/>
                      </a:stretch>
                    </p:blipFill>
                    <p:spPr bwMode="auto">
                      <a:xfrm>
                        <a:off x="440639" y="2129916"/>
                        <a:ext cx="3457575" cy="850900"/>
                      </a:xfrm>
                      <a:prstGeom prst="rect">
                        <a:avLst/>
                      </a:prstGeom>
                      <a:noFill/>
                    </p:spPr>
                  </p:pic>
                </p:oleObj>
              </mc:Fallback>
            </mc:AlternateContent>
          </a:graphicData>
        </a:graphic>
      </p:graphicFrame>
      <p:graphicFrame>
        <p:nvGraphicFramePr>
          <p:cNvPr id="25" name="Object 24">
            <a:extLst>
              <a:ext uri="{FF2B5EF4-FFF2-40B4-BE49-F238E27FC236}">
                <a16:creationId xmlns:a16="http://schemas.microsoft.com/office/drawing/2014/main" id="{DC4F2B32-7DE4-4FCA-BC8F-24008BBF1E0B}"/>
              </a:ext>
            </a:extLst>
          </p:cNvPr>
          <p:cNvGraphicFramePr>
            <a:graphicFrameLocks noChangeAspect="1"/>
          </p:cNvGraphicFramePr>
          <p:nvPr>
            <p:extLst>
              <p:ext uri="{D42A27DB-BD31-4B8C-83A1-F6EECF244321}">
                <p14:modId xmlns:p14="http://schemas.microsoft.com/office/powerpoint/2010/main" val="732633317"/>
              </p:ext>
            </p:extLst>
          </p:nvPr>
        </p:nvGraphicFramePr>
        <p:xfrm>
          <a:off x="4749800" y="2195513"/>
          <a:ext cx="3294063" cy="596900"/>
        </p:xfrm>
        <a:graphic>
          <a:graphicData uri="http://schemas.openxmlformats.org/presentationml/2006/ole">
            <mc:AlternateContent xmlns:mc="http://schemas.openxmlformats.org/markup-compatibility/2006">
              <mc:Choice xmlns:v="urn:schemas-microsoft-com:vml" Requires="v">
                <p:oleObj name="Equation" r:id="rId10" imgW="2476440" imgH="457200" progId="Equation.DSMT4">
                  <p:embed/>
                </p:oleObj>
              </mc:Choice>
              <mc:Fallback>
                <p:oleObj name="Equation" r:id="rId10" imgW="2476440" imgH="457200" progId="Equation.DSMT4">
                  <p:embed/>
                  <p:pic>
                    <p:nvPicPr>
                      <p:cNvPr id="25" name="Object 24">
                        <a:extLst>
                          <a:ext uri="{FF2B5EF4-FFF2-40B4-BE49-F238E27FC236}">
                            <a16:creationId xmlns:a16="http://schemas.microsoft.com/office/drawing/2014/main" id="{DC4F2B32-7DE4-4FCA-BC8F-24008BBF1E0B}"/>
                          </a:ext>
                        </a:extLst>
                      </p:cNvPr>
                      <p:cNvPicPr>
                        <a:picLocks noChangeAspect="1" noChangeArrowheads="1"/>
                      </p:cNvPicPr>
                      <p:nvPr/>
                    </p:nvPicPr>
                    <p:blipFill>
                      <a:blip r:embed="rId11"/>
                      <a:srcRect/>
                      <a:stretch>
                        <a:fillRect/>
                      </a:stretch>
                    </p:blipFill>
                    <p:spPr bwMode="auto">
                      <a:xfrm>
                        <a:off x="4749800" y="2195513"/>
                        <a:ext cx="3294063" cy="596900"/>
                      </a:xfrm>
                      <a:prstGeom prst="rect">
                        <a:avLst/>
                      </a:prstGeom>
                      <a:noFill/>
                    </p:spPr>
                  </p:pic>
                </p:oleObj>
              </mc:Fallback>
            </mc:AlternateContent>
          </a:graphicData>
        </a:graphic>
      </p:graphicFrame>
      <p:sp>
        <p:nvSpPr>
          <p:cNvPr id="13" name="TextBox 12">
            <a:extLst>
              <a:ext uri="{FF2B5EF4-FFF2-40B4-BE49-F238E27FC236}">
                <a16:creationId xmlns:a16="http://schemas.microsoft.com/office/drawing/2014/main" id="{9E497F9C-CCD5-4F46-A33F-454DCC3FBD01}"/>
              </a:ext>
            </a:extLst>
          </p:cNvPr>
          <p:cNvSpPr txBox="1"/>
          <p:nvPr/>
        </p:nvSpPr>
        <p:spPr>
          <a:xfrm>
            <a:off x="378739" y="3126606"/>
            <a:ext cx="3087903" cy="307777"/>
          </a:xfrm>
          <a:prstGeom prst="rect">
            <a:avLst/>
          </a:prstGeom>
          <a:noFill/>
        </p:spPr>
        <p:txBody>
          <a:bodyPr wrap="square" rtlCol="0">
            <a:spAutoFit/>
          </a:bodyPr>
          <a:lstStyle/>
          <a:p>
            <a:r>
              <a:rPr lang="en-US" sz="1400"/>
              <a:t>Then, our diagram would read:</a:t>
            </a:r>
          </a:p>
        </p:txBody>
      </p:sp>
      <p:sp>
        <p:nvSpPr>
          <p:cNvPr id="27" name="TextBox 26">
            <a:extLst>
              <a:ext uri="{FF2B5EF4-FFF2-40B4-BE49-F238E27FC236}">
                <a16:creationId xmlns:a16="http://schemas.microsoft.com/office/drawing/2014/main" id="{23EC1319-AD68-4096-B4FE-6F96CC42B06E}"/>
              </a:ext>
            </a:extLst>
          </p:cNvPr>
          <p:cNvSpPr txBox="1"/>
          <p:nvPr/>
        </p:nvSpPr>
        <p:spPr>
          <a:xfrm>
            <a:off x="398834" y="4471463"/>
            <a:ext cx="8217265" cy="523220"/>
          </a:xfrm>
          <a:prstGeom prst="rect">
            <a:avLst/>
          </a:prstGeom>
          <a:noFill/>
        </p:spPr>
        <p:txBody>
          <a:bodyPr wrap="square" rtlCol="0">
            <a:spAutoFit/>
          </a:bodyPr>
          <a:lstStyle/>
          <a:p>
            <a:r>
              <a:rPr lang="en-US" sz="1400"/>
              <a:t>The frequency sum can be done using contour integration – won’t bother with that – and we get in the DC limit, the following result for the conductivity in the T = 0 limit:</a:t>
            </a:r>
          </a:p>
        </p:txBody>
      </p:sp>
      <p:graphicFrame>
        <p:nvGraphicFramePr>
          <p:cNvPr id="17" name="Object 16">
            <a:extLst>
              <a:ext uri="{FF2B5EF4-FFF2-40B4-BE49-F238E27FC236}">
                <a16:creationId xmlns:a16="http://schemas.microsoft.com/office/drawing/2014/main" id="{9CE72CA2-D8F0-4A4F-82B2-A37E3D4983F5}"/>
              </a:ext>
            </a:extLst>
          </p:cNvPr>
          <p:cNvGraphicFramePr>
            <a:graphicFrameLocks noChangeAspect="1"/>
          </p:cNvGraphicFramePr>
          <p:nvPr>
            <p:extLst>
              <p:ext uri="{D42A27DB-BD31-4B8C-83A1-F6EECF244321}">
                <p14:modId xmlns:p14="http://schemas.microsoft.com/office/powerpoint/2010/main" val="1685091482"/>
              </p:ext>
            </p:extLst>
          </p:nvPr>
        </p:nvGraphicFramePr>
        <p:xfrm>
          <a:off x="569913" y="5143500"/>
          <a:ext cx="2943225" cy="590550"/>
        </p:xfrm>
        <a:graphic>
          <a:graphicData uri="http://schemas.openxmlformats.org/presentationml/2006/ole">
            <mc:AlternateContent xmlns:mc="http://schemas.openxmlformats.org/markup-compatibility/2006">
              <mc:Choice xmlns:v="urn:schemas-microsoft-com:vml" Requires="v">
                <p:oleObj name="Equation" r:id="rId12" imgW="2222280" imgH="444240" progId="Equation.DSMT4">
                  <p:embed/>
                </p:oleObj>
              </mc:Choice>
              <mc:Fallback>
                <p:oleObj name="Equation" r:id="rId12" imgW="2222280" imgH="444240" progId="Equation.DSMT4">
                  <p:embed/>
                  <p:pic>
                    <p:nvPicPr>
                      <p:cNvPr id="17" name="Object 16">
                        <a:extLst>
                          <a:ext uri="{FF2B5EF4-FFF2-40B4-BE49-F238E27FC236}">
                            <a16:creationId xmlns:a16="http://schemas.microsoft.com/office/drawing/2014/main" id="{9CE72CA2-D8F0-4A4F-82B2-A37E3D4983F5}"/>
                          </a:ext>
                        </a:extLst>
                      </p:cNvPr>
                      <p:cNvPicPr>
                        <a:picLocks noChangeAspect="1" noChangeArrowheads="1"/>
                      </p:cNvPicPr>
                      <p:nvPr/>
                    </p:nvPicPr>
                    <p:blipFill>
                      <a:blip r:embed="rId13"/>
                      <a:srcRect/>
                      <a:stretch>
                        <a:fillRect/>
                      </a:stretch>
                    </p:blipFill>
                    <p:spPr bwMode="auto">
                      <a:xfrm>
                        <a:off x="569913" y="5143500"/>
                        <a:ext cx="2943225" cy="590550"/>
                      </a:xfrm>
                      <a:prstGeom prst="rect">
                        <a:avLst/>
                      </a:prstGeom>
                      <a:noFill/>
                    </p:spPr>
                  </p:pic>
                </p:oleObj>
              </mc:Fallback>
            </mc:AlternateContent>
          </a:graphicData>
        </a:graphic>
      </p:graphicFrame>
      <p:sp>
        <p:nvSpPr>
          <p:cNvPr id="20" name="TextBox 19">
            <a:extLst>
              <a:ext uri="{FF2B5EF4-FFF2-40B4-BE49-F238E27FC236}">
                <a16:creationId xmlns:a16="http://schemas.microsoft.com/office/drawing/2014/main" id="{CAA04422-D2E2-4C09-95E6-AEAD886DCC95}"/>
              </a:ext>
            </a:extLst>
          </p:cNvPr>
          <p:cNvSpPr txBox="1"/>
          <p:nvPr/>
        </p:nvSpPr>
        <p:spPr>
          <a:xfrm>
            <a:off x="378739" y="5911329"/>
            <a:ext cx="8217265" cy="738664"/>
          </a:xfrm>
          <a:prstGeom prst="rect">
            <a:avLst/>
          </a:prstGeom>
          <a:noFill/>
        </p:spPr>
        <p:txBody>
          <a:bodyPr wrap="square" rtlCol="0">
            <a:spAutoFit/>
          </a:bodyPr>
          <a:lstStyle/>
          <a:p>
            <a:r>
              <a:rPr lang="en-US" sz="1400"/>
              <a:t>But of course this isn’t quite right, as it produces the scattering rate, but not the transport scattering rate.  Note this matters because if the particle scattered into a state near the direction of E, then conduction wouldn’t be degraded as much as if it were completely backscattered.</a:t>
            </a:r>
          </a:p>
        </p:txBody>
      </p:sp>
    </p:spTree>
    <p:extLst>
      <p:ext uri="{BB962C8B-B14F-4D97-AF65-F5344CB8AC3E}">
        <p14:creationId xmlns:p14="http://schemas.microsoft.com/office/powerpoint/2010/main" val="24233726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9">
            <a:extLst>
              <a:ext uri="{FF2B5EF4-FFF2-40B4-BE49-F238E27FC236}">
                <a16:creationId xmlns:a16="http://schemas.microsoft.com/office/drawing/2014/main" id="{6205255F-E4B4-464C-81FB-48B758D59887}"/>
              </a:ext>
            </a:extLst>
          </p:cNvPr>
          <p:cNvSpPr>
            <a:spLocks noChangeArrowheads="1"/>
          </p:cNvSpPr>
          <p:nvPr/>
        </p:nvSpPr>
        <p:spPr bwMode="auto">
          <a:xfrm>
            <a:off x="8250580" y="485079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9" name="TextBox 18">
            <a:extLst>
              <a:ext uri="{FF2B5EF4-FFF2-40B4-BE49-F238E27FC236}">
                <a16:creationId xmlns:a16="http://schemas.microsoft.com/office/drawing/2014/main" id="{3A964C75-A32D-4AA5-9081-51CBE94926D2}"/>
              </a:ext>
            </a:extLst>
          </p:cNvPr>
          <p:cNvSpPr txBox="1"/>
          <p:nvPr/>
        </p:nvSpPr>
        <p:spPr>
          <a:xfrm>
            <a:off x="171180" y="1278406"/>
            <a:ext cx="2095769" cy="553998"/>
          </a:xfrm>
          <a:prstGeom prst="rect">
            <a:avLst/>
          </a:prstGeom>
          <a:noFill/>
        </p:spPr>
        <p:txBody>
          <a:bodyPr wrap="square" rtlCol="0">
            <a:spAutoFit/>
          </a:bodyPr>
          <a:lstStyle/>
          <a:p>
            <a:r>
              <a:rPr lang="en-US" sz="1600" b="1"/>
              <a:t>Second</a:t>
            </a:r>
          </a:p>
          <a:p>
            <a:r>
              <a:rPr lang="en-US" sz="1400"/>
              <a:t>So we have:</a:t>
            </a:r>
            <a:endParaRPr lang="en-US" sz="1200"/>
          </a:p>
        </p:txBody>
      </p:sp>
      <p:graphicFrame>
        <p:nvGraphicFramePr>
          <p:cNvPr id="5" name="Object 4">
            <a:extLst>
              <a:ext uri="{FF2B5EF4-FFF2-40B4-BE49-F238E27FC236}">
                <a16:creationId xmlns:a16="http://schemas.microsoft.com/office/drawing/2014/main" id="{DC7F875E-12F8-41C8-8BBB-6E2143C2FBFD}"/>
              </a:ext>
            </a:extLst>
          </p:cNvPr>
          <p:cNvGraphicFramePr>
            <a:graphicFrameLocks noChangeAspect="1"/>
          </p:cNvGraphicFramePr>
          <p:nvPr>
            <p:extLst>
              <p:ext uri="{D42A27DB-BD31-4B8C-83A1-F6EECF244321}">
                <p14:modId xmlns:p14="http://schemas.microsoft.com/office/powerpoint/2010/main" val="2145404638"/>
              </p:ext>
            </p:extLst>
          </p:nvPr>
        </p:nvGraphicFramePr>
        <p:xfrm>
          <a:off x="295275" y="1868488"/>
          <a:ext cx="8466138" cy="568325"/>
        </p:xfrm>
        <a:graphic>
          <a:graphicData uri="http://schemas.openxmlformats.org/presentationml/2006/ole">
            <mc:AlternateContent xmlns:mc="http://schemas.openxmlformats.org/markup-compatibility/2006">
              <mc:Choice xmlns:v="urn:schemas-microsoft-com:vml" Requires="v">
                <p:oleObj name="Equation" r:id="rId3" imgW="6819840" imgH="457200" progId="Equation.DSMT4">
                  <p:embed/>
                </p:oleObj>
              </mc:Choice>
              <mc:Fallback>
                <p:oleObj name="Equation" r:id="rId3" imgW="6819840" imgH="457200" progId="Equation.DSMT4">
                  <p:embed/>
                  <p:pic>
                    <p:nvPicPr>
                      <p:cNvPr id="5" name="Object 4">
                        <a:extLst>
                          <a:ext uri="{FF2B5EF4-FFF2-40B4-BE49-F238E27FC236}">
                            <a16:creationId xmlns:a16="http://schemas.microsoft.com/office/drawing/2014/main" id="{DC7F875E-12F8-41C8-8BBB-6E2143C2FBFD}"/>
                          </a:ext>
                        </a:extLst>
                      </p:cNvPr>
                      <p:cNvPicPr>
                        <a:picLocks noChangeAspect="1" noChangeArrowheads="1"/>
                      </p:cNvPicPr>
                      <p:nvPr/>
                    </p:nvPicPr>
                    <p:blipFill>
                      <a:blip r:embed="rId4"/>
                      <a:srcRect/>
                      <a:stretch>
                        <a:fillRect/>
                      </a:stretch>
                    </p:blipFill>
                    <p:spPr bwMode="auto">
                      <a:xfrm>
                        <a:off x="295275" y="1868488"/>
                        <a:ext cx="8466138" cy="568325"/>
                      </a:xfrm>
                      <a:prstGeom prst="rect">
                        <a:avLst/>
                      </a:prstGeom>
                      <a:noFill/>
                    </p:spPr>
                  </p:pic>
                </p:oleObj>
              </mc:Fallback>
            </mc:AlternateContent>
          </a:graphicData>
        </a:graphic>
      </p:graphicFrame>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257A52BA-0910-4EAD-A6F7-EC9D9980DCFC}"/>
                  </a:ext>
                </a:extLst>
              </p:cNvPr>
              <p:cNvSpPr txBox="1"/>
              <p:nvPr/>
            </p:nvSpPr>
            <p:spPr>
              <a:xfrm flipH="1">
                <a:off x="171180" y="2600276"/>
                <a:ext cx="5592764" cy="742576"/>
              </a:xfrm>
              <a:prstGeom prst="rect">
                <a:avLst/>
              </a:prstGeom>
              <a:noFill/>
            </p:spPr>
            <p:txBody>
              <a:bodyPr wrap="square" rtlCol="0">
                <a:spAutoFit/>
              </a:bodyPr>
              <a:lstStyle/>
              <a:p>
                <a:r>
                  <a:rPr lang="en-US" sz="1400"/>
                  <a:t>With our previous convention, we’ll only get a non-zero result for cases where R</a:t>
                </a:r>
                <a:r>
                  <a:rPr lang="en-US" sz="1400" baseline="-25000"/>
                  <a:t>i</a:t>
                </a:r>
                <a:r>
                  <a:rPr lang="en-US" sz="1400"/>
                  <a:t> = R</a:t>
                </a:r>
                <a:r>
                  <a:rPr lang="en-US" sz="1400" baseline="-25000"/>
                  <a:t>k</a:t>
                </a:r>
                <a:r>
                  <a:rPr lang="en-US" sz="1400"/>
                  <a:t>.  Otherwise, we’ll get</a:t>
                </a:r>
                <a:r>
                  <a:rPr lang="en-US" sz="1200"/>
                  <a:t> </a:t>
                </a:r>
                <a14:m>
                  <m:oMath xmlns:m="http://schemas.openxmlformats.org/officeDocument/2006/math">
                    <m:acc>
                      <m:accPr>
                        <m:chr m:val="̃"/>
                        <m:ctrlPr>
                          <a:rPr lang="en-US" sz="1400" b="0" i="1" smtClean="0">
                            <a:latin typeface="Cambria Math" panose="02040503050406030204" pitchFamily="18" charset="0"/>
                          </a:rPr>
                        </m:ctrlPr>
                      </m:accPr>
                      <m:e>
                        <m:r>
                          <a:rPr lang="en-US" sz="1400" b="0" i="1" smtClean="0">
                            <a:latin typeface="Cambria Math" panose="02040503050406030204" pitchFamily="18" charset="0"/>
                          </a:rPr>
                          <m:t>𝑉</m:t>
                        </m:r>
                      </m:e>
                    </m:acc>
                    <m:d>
                      <m:dPr>
                        <m:ctrlPr>
                          <a:rPr lang="en-US" sz="1400" b="0" i="1" smtClean="0">
                            <a:latin typeface="Cambria Math" panose="02040503050406030204" pitchFamily="18" charset="0"/>
                          </a:rPr>
                        </m:ctrlPr>
                      </m:dPr>
                      <m:e>
                        <m:r>
                          <a:rPr lang="en-US" sz="1400" b="0" i="1" smtClean="0">
                            <a:latin typeface="Cambria Math" panose="02040503050406030204" pitchFamily="18" charset="0"/>
                          </a:rPr>
                          <m:t>0</m:t>
                        </m:r>
                      </m:e>
                    </m:d>
                  </m:oMath>
                </a14:m>
                <a:r>
                  <a:rPr lang="en-US" sz="1400"/>
                  <a:t> terms again.   Now there are N ways this can happen, and they’re all basically equivalent.  So we get:</a:t>
                </a:r>
              </a:p>
            </p:txBody>
          </p:sp>
        </mc:Choice>
        <mc:Fallback xmlns="">
          <p:sp>
            <p:nvSpPr>
              <p:cNvPr id="7" name="TextBox 6">
                <a:extLst>
                  <a:ext uri="{FF2B5EF4-FFF2-40B4-BE49-F238E27FC236}">
                    <a16:creationId xmlns:a16="http://schemas.microsoft.com/office/drawing/2014/main" id="{257A52BA-0910-4EAD-A6F7-EC9D9980DCFC}"/>
                  </a:ext>
                </a:extLst>
              </p:cNvPr>
              <p:cNvSpPr txBox="1">
                <a:spLocks noRot="1" noChangeAspect="1" noMove="1" noResize="1" noEditPoints="1" noAdjustHandles="1" noChangeArrowheads="1" noChangeShapeType="1" noTextEdit="1"/>
              </p:cNvSpPr>
              <p:nvPr/>
            </p:nvSpPr>
            <p:spPr>
              <a:xfrm flipH="1">
                <a:off x="171180" y="2600276"/>
                <a:ext cx="5592764" cy="742576"/>
              </a:xfrm>
              <a:prstGeom prst="rect">
                <a:avLst/>
              </a:prstGeom>
              <a:blipFill>
                <a:blip r:embed="rId6"/>
                <a:stretch>
                  <a:fillRect l="-327" t="-1653" b="-8264"/>
                </a:stretch>
              </a:blipFill>
            </p:spPr>
            <p:txBody>
              <a:bodyPr/>
              <a:lstStyle/>
              <a:p>
                <a:r>
                  <a:rPr lang="en-US">
                    <a:noFill/>
                  </a:rPr>
                  <a:t> </a:t>
                </a:r>
              </a:p>
            </p:txBody>
          </p:sp>
        </mc:Fallback>
      </mc:AlternateContent>
      <p:pic>
        <p:nvPicPr>
          <p:cNvPr id="12293" name="Picture 5">
            <a:extLst>
              <a:ext uri="{FF2B5EF4-FFF2-40B4-BE49-F238E27FC236}">
                <a16:creationId xmlns:a16="http://schemas.microsoft.com/office/drawing/2014/main" id="{98F89C7D-19E4-487E-81D3-EB69B169811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948633" y="2443670"/>
            <a:ext cx="3930650" cy="1458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2" name="Object 11">
            <a:extLst>
              <a:ext uri="{FF2B5EF4-FFF2-40B4-BE49-F238E27FC236}">
                <a16:creationId xmlns:a16="http://schemas.microsoft.com/office/drawing/2014/main" id="{B89A067D-DBEA-4FFA-9565-8B8840E95376}"/>
              </a:ext>
            </a:extLst>
          </p:cNvPr>
          <p:cNvGraphicFramePr>
            <a:graphicFrameLocks noChangeAspect="1"/>
          </p:cNvGraphicFramePr>
          <p:nvPr>
            <p:extLst>
              <p:ext uri="{D42A27DB-BD31-4B8C-83A1-F6EECF244321}">
                <p14:modId xmlns:p14="http://schemas.microsoft.com/office/powerpoint/2010/main" val="4127246451"/>
              </p:ext>
            </p:extLst>
          </p:nvPr>
        </p:nvGraphicFramePr>
        <p:xfrm>
          <a:off x="266798" y="3363011"/>
          <a:ext cx="5530850" cy="561975"/>
        </p:xfrm>
        <a:graphic>
          <a:graphicData uri="http://schemas.openxmlformats.org/presentationml/2006/ole">
            <mc:AlternateContent xmlns:mc="http://schemas.openxmlformats.org/markup-compatibility/2006">
              <mc:Choice xmlns:v="urn:schemas-microsoft-com:vml" Requires="v">
                <p:oleObj name="Equation" r:id="rId8" imgW="4483080" imgH="457200" progId="Equation.DSMT4">
                  <p:embed/>
                </p:oleObj>
              </mc:Choice>
              <mc:Fallback>
                <p:oleObj name="Equation" r:id="rId8" imgW="4483080" imgH="457200" progId="Equation.DSMT4">
                  <p:embed/>
                  <p:pic>
                    <p:nvPicPr>
                      <p:cNvPr id="12" name="Object 11">
                        <a:extLst>
                          <a:ext uri="{FF2B5EF4-FFF2-40B4-BE49-F238E27FC236}">
                            <a16:creationId xmlns:a16="http://schemas.microsoft.com/office/drawing/2014/main" id="{B89A067D-DBEA-4FFA-9565-8B8840E95376}"/>
                          </a:ext>
                        </a:extLst>
                      </p:cNvPr>
                      <p:cNvPicPr>
                        <a:picLocks noChangeAspect="1" noChangeArrowheads="1"/>
                      </p:cNvPicPr>
                      <p:nvPr/>
                    </p:nvPicPr>
                    <p:blipFill>
                      <a:blip r:embed="rId9"/>
                      <a:srcRect/>
                      <a:stretch>
                        <a:fillRect/>
                      </a:stretch>
                    </p:blipFill>
                    <p:spPr bwMode="auto">
                      <a:xfrm>
                        <a:off x="266798" y="3363011"/>
                        <a:ext cx="5530850" cy="561975"/>
                      </a:xfrm>
                      <a:prstGeom prst="rect">
                        <a:avLst/>
                      </a:prstGeom>
                      <a:noFill/>
                    </p:spPr>
                  </p:pic>
                </p:oleObj>
              </mc:Fallback>
            </mc:AlternateContent>
          </a:graphicData>
        </a:graphic>
      </p:graphicFrame>
      <p:sp>
        <p:nvSpPr>
          <p:cNvPr id="21" name="TextBox 20">
            <a:extLst>
              <a:ext uri="{FF2B5EF4-FFF2-40B4-BE49-F238E27FC236}">
                <a16:creationId xmlns:a16="http://schemas.microsoft.com/office/drawing/2014/main" id="{710154FA-111A-444E-915C-847024154A93}"/>
              </a:ext>
            </a:extLst>
          </p:cNvPr>
          <p:cNvSpPr txBox="1"/>
          <p:nvPr/>
        </p:nvSpPr>
        <p:spPr>
          <a:xfrm>
            <a:off x="171180" y="4100810"/>
            <a:ext cx="2095769" cy="553998"/>
          </a:xfrm>
          <a:prstGeom prst="rect">
            <a:avLst/>
          </a:prstGeom>
          <a:noFill/>
        </p:spPr>
        <p:txBody>
          <a:bodyPr wrap="square" rtlCol="0">
            <a:spAutoFit/>
          </a:bodyPr>
          <a:lstStyle/>
          <a:p>
            <a:r>
              <a:rPr lang="en-US" sz="1600" b="1"/>
              <a:t>Third</a:t>
            </a:r>
          </a:p>
          <a:p>
            <a:r>
              <a:rPr lang="en-US" sz="1400"/>
              <a:t>So we have:</a:t>
            </a:r>
            <a:endParaRPr lang="en-US" sz="1200"/>
          </a:p>
        </p:txBody>
      </p:sp>
      <p:graphicFrame>
        <p:nvGraphicFramePr>
          <p:cNvPr id="22" name="Object 21">
            <a:extLst>
              <a:ext uri="{FF2B5EF4-FFF2-40B4-BE49-F238E27FC236}">
                <a16:creationId xmlns:a16="http://schemas.microsoft.com/office/drawing/2014/main" id="{085320A6-0ACD-4F2C-A9B1-E253F05C71D7}"/>
              </a:ext>
            </a:extLst>
          </p:cNvPr>
          <p:cNvGraphicFramePr>
            <a:graphicFrameLocks noChangeAspect="1"/>
          </p:cNvGraphicFramePr>
          <p:nvPr>
            <p:extLst>
              <p:ext uri="{D42A27DB-BD31-4B8C-83A1-F6EECF244321}">
                <p14:modId xmlns:p14="http://schemas.microsoft.com/office/powerpoint/2010/main" val="622984299"/>
              </p:ext>
            </p:extLst>
          </p:nvPr>
        </p:nvGraphicFramePr>
        <p:xfrm>
          <a:off x="276225" y="4714875"/>
          <a:ext cx="10923588" cy="568325"/>
        </p:xfrm>
        <a:graphic>
          <a:graphicData uri="http://schemas.openxmlformats.org/presentationml/2006/ole">
            <mc:AlternateContent xmlns:mc="http://schemas.openxmlformats.org/markup-compatibility/2006">
              <mc:Choice xmlns:v="urn:schemas-microsoft-com:vml" Requires="v">
                <p:oleObj name="Equation" r:id="rId10" imgW="8800920" imgH="457200" progId="Equation.DSMT4">
                  <p:embed/>
                </p:oleObj>
              </mc:Choice>
              <mc:Fallback>
                <p:oleObj name="Equation" r:id="rId10" imgW="8800920" imgH="457200" progId="Equation.DSMT4">
                  <p:embed/>
                  <p:pic>
                    <p:nvPicPr>
                      <p:cNvPr id="22" name="Object 21">
                        <a:extLst>
                          <a:ext uri="{FF2B5EF4-FFF2-40B4-BE49-F238E27FC236}">
                            <a16:creationId xmlns:a16="http://schemas.microsoft.com/office/drawing/2014/main" id="{085320A6-0ACD-4F2C-A9B1-E253F05C71D7}"/>
                          </a:ext>
                        </a:extLst>
                      </p:cNvPr>
                      <p:cNvPicPr>
                        <a:picLocks noChangeAspect="1" noChangeArrowheads="1"/>
                      </p:cNvPicPr>
                      <p:nvPr/>
                    </p:nvPicPr>
                    <p:blipFill>
                      <a:blip r:embed="rId11"/>
                      <a:srcRect/>
                      <a:stretch>
                        <a:fillRect/>
                      </a:stretch>
                    </p:blipFill>
                    <p:spPr bwMode="auto">
                      <a:xfrm>
                        <a:off x="276225" y="4714875"/>
                        <a:ext cx="10923588" cy="568325"/>
                      </a:xfrm>
                      <a:prstGeom prst="rect">
                        <a:avLst/>
                      </a:prstGeom>
                      <a:noFill/>
                    </p:spPr>
                  </p:pic>
                </p:oleObj>
              </mc:Fallback>
            </mc:AlternateContent>
          </a:graphicData>
        </a:graphic>
      </p:graphicFrame>
      <p:sp>
        <p:nvSpPr>
          <p:cNvPr id="23" name="TextBox 22">
            <a:extLst>
              <a:ext uri="{FF2B5EF4-FFF2-40B4-BE49-F238E27FC236}">
                <a16:creationId xmlns:a16="http://schemas.microsoft.com/office/drawing/2014/main" id="{D9F24C0A-30F6-4285-9AE4-520217EA0D91}"/>
              </a:ext>
            </a:extLst>
          </p:cNvPr>
          <p:cNvSpPr txBox="1"/>
          <p:nvPr/>
        </p:nvSpPr>
        <p:spPr>
          <a:xfrm flipH="1">
            <a:off x="171180" y="5412567"/>
            <a:ext cx="4429100" cy="307777"/>
          </a:xfrm>
          <a:prstGeom prst="rect">
            <a:avLst/>
          </a:prstGeom>
          <a:noFill/>
        </p:spPr>
        <p:txBody>
          <a:bodyPr wrap="square" rtlCol="0">
            <a:spAutoFit/>
          </a:bodyPr>
          <a:lstStyle/>
          <a:p>
            <a:r>
              <a:rPr lang="en-US" sz="1400"/>
              <a:t>We’re going to need all three terms to match this time.</a:t>
            </a:r>
          </a:p>
        </p:txBody>
      </p:sp>
      <p:graphicFrame>
        <p:nvGraphicFramePr>
          <p:cNvPr id="26" name="Object 25">
            <a:extLst>
              <a:ext uri="{FF2B5EF4-FFF2-40B4-BE49-F238E27FC236}">
                <a16:creationId xmlns:a16="http://schemas.microsoft.com/office/drawing/2014/main" id="{8581049F-A799-4C87-9235-291DD09DF006}"/>
              </a:ext>
            </a:extLst>
          </p:cNvPr>
          <p:cNvGraphicFramePr>
            <a:graphicFrameLocks noChangeAspect="1"/>
          </p:cNvGraphicFramePr>
          <p:nvPr>
            <p:extLst>
              <p:ext uri="{D42A27DB-BD31-4B8C-83A1-F6EECF244321}">
                <p14:modId xmlns:p14="http://schemas.microsoft.com/office/powerpoint/2010/main" val="1060634052"/>
              </p:ext>
            </p:extLst>
          </p:nvPr>
        </p:nvGraphicFramePr>
        <p:xfrm>
          <a:off x="268288" y="5899657"/>
          <a:ext cx="8380412" cy="561975"/>
        </p:xfrm>
        <a:graphic>
          <a:graphicData uri="http://schemas.openxmlformats.org/presentationml/2006/ole">
            <mc:AlternateContent xmlns:mc="http://schemas.openxmlformats.org/markup-compatibility/2006">
              <mc:Choice xmlns:v="urn:schemas-microsoft-com:vml" Requires="v">
                <p:oleObj name="Equation" r:id="rId12" imgW="6794280" imgH="457200" progId="Equation.DSMT4">
                  <p:embed/>
                </p:oleObj>
              </mc:Choice>
              <mc:Fallback>
                <p:oleObj name="Equation" r:id="rId12" imgW="6794280" imgH="457200" progId="Equation.DSMT4">
                  <p:embed/>
                  <p:pic>
                    <p:nvPicPr>
                      <p:cNvPr id="26" name="Object 25">
                        <a:extLst>
                          <a:ext uri="{FF2B5EF4-FFF2-40B4-BE49-F238E27FC236}">
                            <a16:creationId xmlns:a16="http://schemas.microsoft.com/office/drawing/2014/main" id="{8581049F-A799-4C87-9235-291DD09DF006}"/>
                          </a:ext>
                        </a:extLst>
                      </p:cNvPr>
                      <p:cNvPicPr>
                        <a:picLocks noChangeAspect="1" noChangeArrowheads="1"/>
                      </p:cNvPicPr>
                      <p:nvPr/>
                    </p:nvPicPr>
                    <p:blipFill>
                      <a:blip r:embed="rId13"/>
                      <a:srcRect/>
                      <a:stretch>
                        <a:fillRect/>
                      </a:stretch>
                    </p:blipFill>
                    <p:spPr bwMode="auto">
                      <a:xfrm>
                        <a:off x="268288" y="5899657"/>
                        <a:ext cx="8380412" cy="561975"/>
                      </a:xfrm>
                      <a:prstGeom prst="rect">
                        <a:avLst/>
                      </a:prstGeom>
                      <a:noFill/>
                    </p:spPr>
                  </p:pic>
                </p:oleObj>
              </mc:Fallback>
            </mc:AlternateContent>
          </a:graphicData>
        </a:graphic>
      </p:graphicFrame>
      <p:pic>
        <p:nvPicPr>
          <p:cNvPr id="12299" name="Picture 11">
            <a:extLst>
              <a:ext uri="{FF2B5EF4-FFF2-40B4-BE49-F238E27FC236}">
                <a16:creationId xmlns:a16="http://schemas.microsoft.com/office/drawing/2014/main" id="{A3115384-27E6-4D43-BFEA-12985184AC76}"/>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823190" y="5218400"/>
            <a:ext cx="3048000" cy="1535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a:extLst>
              <a:ext uri="{FF2B5EF4-FFF2-40B4-BE49-F238E27FC236}">
                <a16:creationId xmlns:a16="http://schemas.microsoft.com/office/drawing/2014/main" id="{DC84C3BF-762F-4852-8FD3-62F9B714767A}"/>
              </a:ext>
            </a:extLst>
          </p:cNvPr>
          <p:cNvSpPr/>
          <p:nvPr/>
        </p:nvSpPr>
        <p:spPr>
          <a:xfrm>
            <a:off x="171180" y="938892"/>
            <a:ext cx="2543710" cy="307777"/>
          </a:xfrm>
          <a:prstGeom prst="rect">
            <a:avLst/>
          </a:prstGeom>
        </p:spPr>
        <p:txBody>
          <a:bodyPr wrap="none">
            <a:spAutoFit/>
          </a:bodyPr>
          <a:lstStyle/>
          <a:p>
            <a:r>
              <a:rPr lang="en-US" sz="1400"/>
              <a:t>Continuing on, against all odds…</a:t>
            </a:r>
          </a:p>
        </p:txBody>
      </p:sp>
      <p:sp>
        <p:nvSpPr>
          <p:cNvPr id="20" name="Title 1">
            <a:extLst>
              <a:ext uri="{FF2B5EF4-FFF2-40B4-BE49-F238E27FC236}">
                <a16:creationId xmlns:a16="http://schemas.microsoft.com/office/drawing/2014/main" id="{E4D65CA5-D0A9-4125-8E46-F843310CA99C}"/>
              </a:ext>
            </a:extLst>
          </p:cNvPr>
          <p:cNvSpPr txBox="1">
            <a:spLocks/>
          </p:cNvSpPr>
          <p:nvPr/>
        </p:nvSpPr>
        <p:spPr>
          <a:xfrm>
            <a:off x="2967562" y="216752"/>
            <a:ext cx="6726580" cy="62159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3600" b="1" u="sng">
                <a:latin typeface="+mn-lt"/>
              </a:rPr>
              <a:t>Electron-Impurity Interaction</a:t>
            </a:r>
            <a:endParaRPr lang="en-US" b="1" u="sng">
              <a:latin typeface="+mn-lt"/>
            </a:endParaRPr>
          </a:p>
        </p:txBody>
      </p:sp>
    </p:spTree>
    <p:extLst>
      <p:ext uri="{BB962C8B-B14F-4D97-AF65-F5344CB8AC3E}">
        <p14:creationId xmlns:p14="http://schemas.microsoft.com/office/powerpoint/2010/main" val="417996384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135799" y="231128"/>
            <a:ext cx="8271164" cy="621596"/>
          </a:xfrm>
        </p:spPr>
        <p:txBody>
          <a:bodyPr>
            <a:noAutofit/>
          </a:bodyPr>
          <a:lstStyle/>
          <a:p>
            <a:r>
              <a:rPr lang="en-US" sz="3600" b="1" u="sng">
                <a:latin typeface="+mn-lt"/>
              </a:rPr>
              <a:t>Conduction (Quantum Weak Localization)</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398834" y="1068842"/>
            <a:ext cx="11088316"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US" sz="1400"/>
              <a:t>To convert the scattering lifetime to the transport scattering lifetime, we need to include a set of impurity scattering events between GF’s, called the </a:t>
            </a:r>
            <a:r>
              <a:rPr lang="en-US" sz="1400" i="1"/>
              <a:t>diffuson</a:t>
            </a:r>
            <a:r>
              <a:rPr lang="en-US" sz="1400"/>
              <a:t>.  Note there are implicit impurity circles on each of those dotted lines.</a:t>
            </a:r>
            <a:endParaRPr lang="en-US" sz="1200"/>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8">
            <a:extLst>
              <a:ext uri="{FF2B5EF4-FFF2-40B4-BE49-F238E27FC236}">
                <a16:creationId xmlns:a16="http://schemas.microsoft.com/office/drawing/2014/main" id="{39EBBC63-9DE7-440B-86FD-3A9CA8EA729E}"/>
              </a:ext>
            </a:extLst>
          </p:cNvPr>
          <p:cNvSpPr>
            <a:spLocks noChangeArrowheads="1"/>
          </p:cNvSpPr>
          <p:nvPr/>
        </p:nvSpPr>
        <p:spPr bwMode="auto">
          <a:xfrm>
            <a:off x="398834" y="174786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1" name="Object 20">
            <a:extLst>
              <a:ext uri="{FF2B5EF4-FFF2-40B4-BE49-F238E27FC236}">
                <a16:creationId xmlns:a16="http://schemas.microsoft.com/office/drawing/2014/main" id="{87A844AA-147C-4B65-B4AE-F248954EE234}"/>
              </a:ext>
            </a:extLst>
          </p:cNvPr>
          <p:cNvGraphicFramePr>
            <a:graphicFrameLocks noChangeAspect="1"/>
          </p:cNvGraphicFramePr>
          <p:nvPr>
            <p:extLst>
              <p:ext uri="{D42A27DB-BD31-4B8C-83A1-F6EECF244321}">
                <p14:modId xmlns:p14="http://schemas.microsoft.com/office/powerpoint/2010/main" val="3376480881"/>
              </p:ext>
            </p:extLst>
          </p:nvPr>
        </p:nvGraphicFramePr>
        <p:xfrm>
          <a:off x="427113" y="4660371"/>
          <a:ext cx="8672513" cy="585788"/>
        </p:xfrm>
        <a:graphic>
          <a:graphicData uri="http://schemas.openxmlformats.org/presentationml/2006/ole">
            <mc:AlternateContent xmlns:mc="http://schemas.openxmlformats.org/markup-compatibility/2006">
              <mc:Choice xmlns:v="urn:schemas-microsoft-com:vml" Requires="v">
                <p:oleObj name="Equation" r:id="rId3" imgW="6794280" imgH="457200" progId="Equation.DSMT4">
                  <p:embed/>
                </p:oleObj>
              </mc:Choice>
              <mc:Fallback>
                <p:oleObj name="Equation" r:id="rId3" imgW="6794280" imgH="457200" progId="Equation.DSMT4">
                  <p:embed/>
                  <p:pic>
                    <p:nvPicPr>
                      <p:cNvPr id="21" name="Object 20">
                        <a:extLst>
                          <a:ext uri="{FF2B5EF4-FFF2-40B4-BE49-F238E27FC236}">
                            <a16:creationId xmlns:a16="http://schemas.microsoft.com/office/drawing/2014/main" id="{87A844AA-147C-4B65-B4AE-F248954EE234}"/>
                          </a:ext>
                        </a:extLst>
                      </p:cNvPr>
                      <p:cNvPicPr>
                        <a:picLocks noChangeAspect="1" noChangeArrowheads="1"/>
                      </p:cNvPicPr>
                      <p:nvPr/>
                    </p:nvPicPr>
                    <p:blipFill>
                      <a:blip r:embed="rId4"/>
                      <a:srcRect/>
                      <a:stretch>
                        <a:fillRect/>
                      </a:stretch>
                    </p:blipFill>
                    <p:spPr bwMode="auto">
                      <a:xfrm>
                        <a:off x="427113" y="4660371"/>
                        <a:ext cx="8672513" cy="585788"/>
                      </a:xfrm>
                      <a:prstGeom prst="rect">
                        <a:avLst/>
                      </a:prstGeom>
                      <a:noFill/>
                    </p:spPr>
                  </p:pic>
                </p:oleObj>
              </mc:Fallback>
            </mc:AlternateContent>
          </a:graphicData>
        </a:graphic>
      </p:graphicFrame>
      <p:sp>
        <p:nvSpPr>
          <p:cNvPr id="6" name="Rectangle 5">
            <a:extLst>
              <a:ext uri="{FF2B5EF4-FFF2-40B4-BE49-F238E27FC236}">
                <a16:creationId xmlns:a16="http://schemas.microsoft.com/office/drawing/2014/main" id="{4DA8CC06-6D27-4C48-BD4B-44A9E262AB89}"/>
              </a:ext>
            </a:extLst>
          </p:cNvPr>
          <p:cNvSpPr/>
          <p:nvPr/>
        </p:nvSpPr>
        <p:spPr>
          <a:xfrm>
            <a:off x="398833" y="5406083"/>
            <a:ext cx="7962742" cy="523220"/>
          </a:xfrm>
          <a:prstGeom prst="rect">
            <a:avLst/>
          </a:prstGeom>
        </p:spPr>
        <p:txBody>
          <a:bodyPr wrap="square">
            <a:spAutoFit/>
          </a:bodyPr>
          <a:lstStyle/>
          <a:p>
            <a:pPr eaLnBrk="0" fontAlgn="base" hangingPunct="0">
              <a:spcBef>
                <a:spcPct val="0"/>
              </a:spcBef>
              <a:spcAft>
                <a:spcPct val="0"/>
              </a:spcAft>
            </a:pPr>
            <a:r>
              <a:rPr lang="en-US" sz="1400"/>
              <a:t>We can either try to solve the integral equation for the Diffuson, or just add up the ladder rungs one at a time and try to pick out a pattern.  Either way, we end up with the familiar semi-classical result this time.  </a:t>
            </a:r>
            <a:endParaRPr lang="en-US" sz="1200"/>
          </a:p>
        </p:txBody>
      </p:sp>
      <p:graphicFrame>
        <p:nvGraphicFramePr>
          <p:cNvPr id="11" name="Object 10">
            <a:extLst>
              <a:ext uri="{FF2B5EF4-FFF2-40B4-BE49-F238E27FC236}">
                <a16:creationId xmlns:a16="http://schemas.microsoft.com/office/drawing/2014/main" id="{62D0BC81-6AD3-41AC-B5B0-C169031572C8}"/>
              </a:ext>
            </a:extLst>
          </p:cNvPr>
          <p:cNvGraphicFramePr>
            <a:graphicFrameLocks noChangeAspect="1"/>
          </p:cNvGraphicFramePr>
          <p:nvPr>
            <p:extLst>
              <p:ext uri="{D42A27DB-BD31-4B8C-83A1-F6EECF244321}">
                <p14:modId xmlns:p14="http://schemas.microsoft.com/office/powerpoint/2010/main" val="2201922936"/>
              </p:ext>
            </p:extLst>
          </p:nvPr>
        </p:nvGraphicFramePr>
        <p:xfrm>
          <a:off x="466309" y="2018282"/>
          <a:ext cx="4724400" cy="914400"/>
        </p:xfrm>
        <a:graphic>
          <a:graphicData uri="http://schemas.openxmlformats.org/presentationml/2006/ole">
            <mc:AlternateContent xmlns:mc="http://schemas.openxmlformats.org/markup-compatibility/2006">
              <mc:Choice xmlns:v="urn:schemas-microsoft-com:vml" Requires="v">
                <p:oleObj name="Bitmap Image" r:id="rId5" imgW="3391194" imgH="663138" progId="Paint.Picture">
                  <p:embed/>
                </p:oleObj>
              </mc:Choice>
              <mc:Fallback>
                <p:oleObj name="Bitmap Image" r:id="rId5" imgW="3391194" imgH="663138" progId="Paint.Picture">
                  <p:embed/>
                  <p:pic>
                    <p:nvPicPr>
                      <p:cNvPr id="0" name="Object 110"/>
                      <p:cNvPicPr>
                        <a:picLocks noChangeAspect="1" noChangeArrowheads="1"/>
                      </p:cNvPicPr>
                      <p:nvPr/>
                    </p:nvPicPr>
                    <p:blipFill>
                      <a:blip r:embed="rId6">
                        <a:extLst>
                          <a:ext uri="{28A0092B-C50C-407E-A947-70E740481C1C}">
                            <a14:useLocalDpi xmlns:a14="http://schemas.microsoft.com/office/drawing/2010/main" val="0"/>
                          </a:ext>
                        </a:extLst>
                      </a:blip>
                      <a:srcRect l="1527" r="3656" b="3743"/>
                      <a:stretch>
                        <a:fillRect/>
                      </a:stretch>
                    </p:blipFill>
                    <p:spPr bwMode="auto">
                      <a:xfrm>
                        <a:off x="466309" y="2018282"/>
                        <a:ext cx="4724400" cy="914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 name="Object 12">
            <a:extLst>
              <a:ext uri="{FF2B5EF4-FFF2-40B4-BE49-F238E27FC236}">
                <a16:creationId xmlns:a16="http://schemas.microsoft.com/office/drawing/2014/main" id="{4CCB7DC5-1ED7-4763-913E-232A078D9549}"/>
              </a:ext>
            </a:extLst>
          </p:cNvPr>
          <p:cNvGraphicFramePr>
            <a:graphicFrameLocks noChangeAspect="1"/>
          </p:cNvGraphicFramePr>
          <p:nvPr>
            <p:extLst>
              <p:ext uri="{D42A27DB-BD31-4B8C-83A1-F6EECF244321}">
                <p14:modId xmlns:p14="http://schemas.microsoft.com/office/powerpoint/2010/main" val="2421334074"/>
              </p:ext>
            </p:extLst>
          </p:nvPr>
        </p:nvGraphicFramePr>
        <p:xfrm>
          <a:off x="5708715" y="1808180"/>
          <a:ext cx="6224588" cy="2197100"/>
        </p:xfrm>
        <a:graphic>
          <a:graphicData uri="http://schemas.openxmlformats.org/presentationml/2006/ole">
            <mc:AlternateContent xmlns:mc="http://schemas.openxmlformats.org/markup-compatibility/2006">
              <mc:Choice xmlns:v="urn:schemas-microsoft-com:vml" Requires="v">
                <p:oleObj name="Bitmap Image" r:id="rId7" imgW="5204520" imgH="1775520" progId="Paint.Picture">
                  <p:embed/>
                </p:oleObj>
              </mc:Choice>
              <mc:Fallback>
                <p:oleObj name="Bitmap Image" r:id="rId7" imgW="5204520" imgH="1775520" progId="Paint.Picture">
                  <p:embed/>
                  <p:pic>
                    <p:nvPicPr>
                      <p:cNvPr id="0" name="Object 112"/>
                      <p:cNvPicPr>
                        <a:picLocks noChangeAspect="1" noChangeArrowheads="1"/>
                      </p:cNvPicPr>
                      <p:nvPr/>
                    </p:nvPicPr>
                    <p:blipFill>
                      <a:blip r:embed="rId8"/>
                      <a:srcRect r="3656" b="975"/>
                      <a:stretch>
                        <a:fillRect/>
                      </a:stretch>
                    </p:blipFill>
                    <p:spPr bwMode="auto">
                      <a:xfrm>
                        <a:off x="5708715" y="1808180"/>
                        <a:ext cx="6224588" cy="2197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 name="Rectangle 16">
            <a:extLst>
              <a:ext uri="{FF2B5EF4-FFF2-40B4-BE49-F238E27FC236}">
                <a16:creationId xmlns:a16="http://schemas.microsoft.com/office/drawing/2014/main" id="{F5482C3D-77C1-4785-91CA-2D28365B6C7D}"/>
              </a:ext>
            </a:extLst>
          </p:cNvPr>
          <p:cNvSpPr>
            <a:spLocks noChangeArrowheads="1"/>
          </p:cNvSpPr>
          <p:nvPr/>
        </p:nvSpPr>
        <p:spPr bwMode="auto">
          <a:xfrm>
            <a:off x="398834" y="4192670"/>
            <a:ext cx="1108831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US" sz="1400"/>
              <a:t>Recursive equation for the Diffuson is:</a:t>
            </a:r>
            <a:endParaRPr lang="en-US" sz="1200"/>
          </a:p>
        </p:txBody>
      </p:sp>
    </p:spTree>
    <p:extLst>
      <p:ext uri="{BB962C8B-B14F-4D97-AF65-F5344CB8AC3E}">
        <p14:creationId xmlns:p14="http://schemas.microsoft.com/office/powerpoint/2010/main" val="180048006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1555845" y="162383"/>
            <a:ext cx="9200244" cy="621596"/>
          </a:xfrm>
        </p:spPr>
        <p:txBody>
          <a:bodyPr>
            <a:noAutofit/>
          </a:bodyPr>
          <a:lstStyle/>
          <a:p>
            <a:r>
              <a:rPr lang="en-US" sz="3600" b="1" u="sng">
                <a:latin typeface="+mn-lt"/>
              </a:rPr>
              <a:t>Conduction (Quantum Weak Localization)</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398834" y="958886"/>
            <a:ext cx="11328110"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400"/>
              <a:t>We can step up and include the next order of terms.  Electron wave behavior begins to dominate in the case of high impurity density/strength.  In this case, the next order contribution, smaller by 1/k</a:t>
            </a:r>
            <a:r>
              <a:rPr lang="en-US" altLang="en-US" sz="1400" baseline="-25000"/>
              <a:t>F</a:t>
            </a:r>
            <a:r>
              <a:rPr lang="en-US" altLang="en-US" sz="1400"/>
              <a:t>ℓ (should this be (1/k</a:t>
            </a:r>
            <a:r>
              <a:rPr lang="en-US" altLang="en-US" sz="1400" baseline="-25000"/>
              <a:t>F</a:t>
            </a:r>
            <a:r>
              <a:rPr lang="en-US" altLang="en-US" sz="1400"/>
              <a:t>ℓ)</a:t>
            </a:r>
            <a:r>
              <a:rPr lang="en-US" altLang="en-US" sz="1400" baseline="30000"/>
              <a:t>d-1</a:t>
            </a:r>
            <a:r>
              <a:rPr lang="en-US" altLang="en-US" sz="1400"/>
              <a:t>?) to the conductivity would be crossed diagrams.  Apparently all crossed diagrams are of the same order.  Note the dark circles are symbol for the diffuson (called the dressed vertex).</a:t>
            </a:r>
            <a:endParaRPr lang="en-US" altLang="en-US" sz="1200"/>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8">
            <a:extLst>
              <a:ext uri="{FF2B5EF4-FFF2-40B4-BE49-F238E27FC236}">
                <a16:creationId xmlns:a16="http://schemas.microsoft.com/office/drawing/2014/main" id="{39EBBC63-9DE7-440B-86FD-3A9CA8EA729E}"/>
              </a:ext>
            </a:extLst>
          </p:cNvPr>
          <p:cNvSpPr>
            <a:spLocks noChangeArrowheads="1"/>
          </p:cNvSpPr>
          <p:nvPr/>
        </p:nvSpPr>
        <p:spPr bwMode="auto">
          <a:xfrm>
            <a:off x="398834" y="174786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TextBox 12">
            <a:extLst>
              <a:ext uri="{FF2B5EF4-FFF2-40B4-BE49-F238E27FC236}">
                <a16:creationId xmlns:a16="http://schemas.microsoft.com/office/drawing/2014/main" id="{EFDADDC2-19A4-42C1-9DE6-99DA25FBE3B8}"/>
              </a:ext>
            </a:extLst>
          </p:cNvPr>
          <p:cNvSpPr txBox="1"/>
          <p:nvPr/>
        </p:nvSpPr>
        <p:spPr>
          <a:xfrm>
            <a:off x="488949" y="3657600"/>
            <a:ext cx="11124874" cy="523220"/>
          </a:xfrm>
          <a:prstGeom prst="rect">
            <a:avLst/>
          </a:prstGeom>
          <a:noFill/>
        </p:spPr>
        <p:txBody>
          <a:bodyPr wrap="square" rtlCol="0">
            <a:spAutoFit/>
          </a:bodyPr>
          <a:lstStyle/>
          <a:p>
            <a:r>
              <a:rPr lang="en-US" sz="1400"/>
              <a:t>We can begin to develop a recursion relation by defining the Cooperon, which is basically the maximally crossed diagram sum + a single impurity line (note Q = k + k’ + q).  </a:t>
            </a:r>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1" name="Object 10">
            <a:extLst>
              <a:ext uri="{FF2B5EF4-FFF2-40B4-BE49-F238E27FC236}">
                <a16:creationId xmlns:a16="http://schemas.microsoft.com/office/drawing/2014/main" id="{D6F5B0AA-2ACE-4940-97C2-D8A575A6DC37}"/>
              </a:ext>
            </a:extLst>
          </p:cNvPr>
          <p:cNvGraphicFramePr>
            <a:graphicFrameLocks noChangeAspect="1"/>
          </p:cNvGraphicFramePr>
          <p:nvPr>
            <p:extLst>
              <p:ext uri="{D42A27DB-BD31-4B8C-83A1-F6EECF244321}">
                <p14:modId xmlns:p14="http://schemas.microsoft.com/office/powerpoint/2010/main" val="3786909624"/>
              </p:ext>
            </p:extLst>
          </p:nvPr>
        </p:nvGraphicFramePr>
        <p:xfrm>
          <a:off x="487360" y="1960285"/>
          <a:ext cx="4106862" cy="1406688"/>
        </p:xfrm>
        <a:graphic>
          <a:graphicData uri="http://schemas.openxmlformats.org/presentationml/2006/ole">
            <mc:AlternateContent xmlns:mc="http://schemas.openxmlformats.org/markup-compatibility/2006">
              <mc:Choice xmlns:v="urn:schemas-microsoft-com:vml" Requires="v">
                <p:oleObj name="Bitmap Image" r:id="rId3" imgW="3215238" imgH="1203810" progId="Paint.Picture">
                  <p:embed/>
                </p:oleObj>
              </mc:Choice>
              <mc:Fallback>
                <p:oleObj name="Bitmap Image" r:id="rId3" imgW="3215238" imgH="1203810" progId="Paint.Picture">
                  <p:embed/>
                  <p:pic>
                    <p:nvPicPr>
                      <p:cNvPr id="0" name="Object 272"/>
                      <p:cNvPicPr>
                        <a:picLocks noChangeAspect="1" noChangeArrowheads="1"/>
                      </p:cNvPicPr>
                      <p:nvPr/>
                    </p:nvPicPr>
                    <p:blipFill>
                      <a:blip r:embed="rId4">
                        <a:extLst>
                          <a:ext uri="{28A0092B-C50C-407E-A947-70E740481C1C}">
                            <a14:useLocalDpi xmlns:a14="http://schemas.microsoft.com/office/drawing/2010/main" val="0"/>
                          </a:ext>
                        </a:extLst>
                      </a:blip>
                      <a:srcRect l="-157" t="10324" r="3847" b="2159"/>
                      <a:stretch>
                        <a:fillRect/>
                      </a:stretch>
                    </p:blipFill>
                    <p:spPr bwMode="auto">
                      <a:xfrm>
                        <a:off x="487360" y="1960285"/>
                        <a:ext cx="4106862" cy="1406688"/>
                      </a:xfrm>
                      <a:prstGeom prst="rect">
                        <a:avLst/>
                      </a:prstGeom>
                      <a:noFill/>
                    </p:spPr>
                  </p:pic>
                </p:oleObj>
              </mc:Fallback>
            </mc:AlternateContent>
          </a:graphicData>
        </a:graphic>
      </p:graphicFrame>
      <p:graphicFrame>
        <p:nvGraphicFramePr>
          <p:cNvPr id="16" name="Object 15">
            <a:extLst>
              <a:ext uri="{FF2B5EF4-FFF2-40B4-BE49-F238E27FC236}">
                <a16:creationId xmlns:a16="http://schemas.microsoft.com/office/drawing/2014/main" id="{8EBEF347-3969-40AA-9A50-3DF28C0CE854}"/>
              </a:ext>
            </a:extLst>
          </p:cNvPr>
          <p:cNvGraphicFramePr>
            <a:graphicFrameLocks noChangeAspect="1"/>
          </p:cNvGraphicFramePr>
          <p:nvPr>
            <p:extLst>
              <p:ext uri="{D42A27DB-BD31-4B8C-83A1-F6EECF244321}">
                <p14:modId xmlns:p14="http://schemas.microsoft.com/office/powerpoint/2010/main" val="741795055"/>
              </p:ext>
            </p:extLst>
          </p:nvPr>
        </p:nvGraphicFramePr>
        <p:xfrm>
          <a:off x="5081047" y="1988177"/>
          <a:ext cx="6847441" cy="1293689"/>
        </p:xfrm>
        <a:graphic>
          <a:graphicData uri="http://schemas.openxmlformats.org/presentationml/2006/ole">
            <mc:AlternateContent xmlns:mc="http://schemas.openxmlformats.org/markup-compatibility/2006">
              <mc:Choice xmlns:v="urn:schemas-microsoft-com:vml" Requires="v">
                <p:oleObj name="Bitmap Image" r:id="rId5" imgW="7566840" imgH="1470600" progId="Paint.Picture">
                  <p:embed/>
                </p:oleObj>
              </mc:Choice>
              <mc:Fallback>
                <p:oleObj name="Bitmap Image" r:id="rId5" imgW="7566840" imgH="1470600" progId="Paint.Picture">
                  <p:embed/>
                  <p:pic>
                    <p:nvPicPr>
                      <p:cNvPr id="0" name="Object 274"/>
                      <p:cNvPicPr>
                        <a:picLocks noChangeAspect="1" noChangeArrowheads="1"/>
                      </p:cNvPicPr>
                      <p:nvPr/>
                    </p:nvPicPr>
                    <p:blipFill>
                      <a:blip r:embed="rId6"/>
                      <a:srcRect l="46" t="3223" r="7069" b="6364"/>
                      <a:stretch>
                        <a:fillRect/>
                      </a:stretch>
                    </p:blipFill>
                    <p:spPr bwMode="auto">
                      <a:xfrm>
                        <a:off x="5081047" y="1988177"/>
                        <a:ext cx="6847441" cy="1293689"/>
                      </a:xfrm>
                      <a:prstGeom prst="rect">
                        <a:avLst/>
                      </a:prstGeom>
                      <a:noFill/>
                    </p:spPr>
                  </p:pic>
                </p:oleObj>
              </mc:Fallback>
            </mc:AlternateContent>
          </a:graphicData>
        </a:graphic>
      </p:graphicFrame>
      <p:graphicFrame>
        <p:nvGraphicFramePr>
          <p:cNvPr id="24" name="Object 23">
            <a:extLst>
              <a:ext uri="{FF2B5EF4-FFF2-40B4-BE49-F238E27FC236}">
                <a16:creationId xmlns:a16="http://schemas.microsoft.com/office/drawing/2014/main" id="{52C1C224-3BC5-4FE9-B2C9-6CC8B570CB88}"/>
              </a:ext>
            </a:extLst>
          </p:cNvPr>
          <p:cNvGraphicFramePr>
            <a:graphicFrameLocks noChangeAspect="1"/>
          </p:cNvGraphicFramePr>
          <p:nvPr>
            <p:extLst>
              <p:ext uri="{D42A27DB-BD31-4B8C-83A1-F6EECF244321}">
                <p14:modId xmlns:p14="http://schemas.microsoft.com/office/powerpoint/2010/main" val="2841723147"/>
              </p:ext>
            </p:extLst>
          </p:nvPr>
        </p:nvGraphicFramePr>
        <p:xfrm>
          <a:off x="530813" y="4259263"/>
          <a:ext cx="9728200" cy="2019300"/>
        </p:xfrm>
        <a:graphic>
          <a:graphicData uri="http://schemas.openxmlformats.org/presentationml/2006/ole">
            <mc:AlternateContent xmlns:mc="http://schemas.openxmlformats.org/markup-compatibility/2006">
              <mc:Choice xmlns:v="urn:schemas-microsoft-com:vml" Requires="v">
                <p:oleObj name="Bitmap Image" r:id="rId7" imgW="9243000" imgH="1950840" progId="Paint.Picture">
                  <p:embed/>
                </p:oleObj>
              </mc:Choice>
              <mc:Fallback>
                <p:oleObj name="Bitmap Image" r:id="rId7" imgW="9243000" imgH="1950840" progId="Paint.Picture">
                  <p:embed/>
                  <p:pic>
                    <p:nvPicPr>
                      <p:cNvPr id="0" name="Object 278"/>
                      <p:cNvPicPr>
                        <a:picLocks noChangeAspect="1" noChangeArrowheads="1"/>
                      </p:cNvPicPr>
                      <p:nvPr/>
                    </p:nvPicPr>
                    <p:blipFill>
                      <a:blip r:embed="rId8"/>
                      <a:srcRect l="742" t="5617" r="7704" b="4219"/>
                      <a:stretch>
                        <a:fillRect/>
                      </a:stretch>
                    </p:blipFill>
                    <p:spPr bwMode="auto">
                      <a:xfrm>
                        <a:off x="530813" y="4259263"/>
                        <a:ext cx="9728200" cy="2019300"/>
                      </a:xfrm>
                      <a:prstGeom prst="rect">
                        <a:avLst/>
                      </a:prstGeom>
                      <a:noFill/>
                    </p:spPr>
                  </p:pic>
                </p:oleObj>
              </mc:Fallback>
            </mc:AlternateContent>
          </a:graphicData>
        </a:graphic>
      </p:graphicFrame>
    </p:spTree>
    <p:extLst>
      <p:ext uri="{BB962C8B-B14F-4D97-AF65-F5344CB8AC3E}">
        <p14:creationId xmlns:p14="http://schemas.microsoft.com/office/powerpoint/2010/main" val="81637624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1537855" y="233973"/>
            <a:ext cx="8963889" cy="621596"/>
          </a:xfrm>
        </p:spPr>
        <p:txBody>
          <a:bodyPr>
            <a:noAutofit/>
          </a:bodyPr>
          <a:lstStyle/>
          <a:p>
            <a:r>
              <a:rPr lang="en-US" sz="3600" b="1" u="sng">
                <a:latin typeface="+mn-lt"/>
              </a:rPr>
              <a:t>Conduction (Quantum Weak Localization)</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398834" y="1172133"/>
            <a:ext cx="629419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400"/>
              <a:t>If we untwist the cooperon, </a:t>
            </a:r>
            <a:endParaRPr lang="en-US" altLang="en-US" sz="1200"/>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0" name="Object 29">
            <a:extLst>
              <a:ext uri="{FF2B5EF4-FFF2-40B4-BE49-F238E27FC236}">
                <a16:creationId xmlns:a16="http://schemas.microsoft.com/office/drawing/2014/main" id="{33DED0C9-7D37-4003-98F4-0D42DACBBF66}"/>
              </a:ext>
            </a:extLst>
          </p:cNvPr>
          <p:cNvGraphicFramePr>
            <a:graphicFrameLocks noChangeAspect="1"/>
          </p:cNvGraphicFramePr>
          <p:nvPr>
            <p:extLst>
              <p:ext uri="{D42A27DB-BD31-4B8C-83A1-F6EECF244321}">
                <p14:modId xmlns:p14="http://schemas.microsoft.com/office/powerpoint/2010/main" val="3358986419"/>
              </p:ext>
            </p:extLst>
          </p:nvPr>
        </p:nvGraphicFramePr>
        <p:xfrm>
          <a:off x="388938" y="3409950"/>
          <a:ext cx="10414000" cy="652463"/>
        </p:xfrm>
        <a:graphic>
          <a:graphicData uri="http://schemas.openxmlformats.org/presentationml/2006/ole">
            <mc:AlternateContent xmlns:mc="http://schemas.openxmlformats.org/markup-compatibility/2006">
              <mc:Choice xmlns:v="urn:schemas-microsoft-com:vml" Requires="v">
                <p:oleObj name="Equation" r:id="rId3" imgW="7289640" imgH="457200" progId="Equation.DSMT4">
                  <p:embed/>
                </p:oleObj>
              </mc:Choice>
              <mc:Fallback>
                <p:oleObj name="Equation" r:id="rId3" imgW="7289640" imgH="457200" progId="Equation.DSMT4">
                  <p:embed/>
                  <p:pic>
                    <p:nvPicPr>
                      <p:cNvPr id="30" name="Object 29">
                        <a:extLst>
                          <a:ext uri="{FF2B5EF4-FFF2-40B4-BE49-F238E27FC236}">
                            <a16:creationId xmlns:a16="http://schemas.microsoft.com/office/drawing/2014/main" id="{33DED0C9-7D37-4003-98F4-0D42DACBBF66}"/>
                          </a:ext>
                        </a:extLst>
                      </p:cNvPr>
                      <p:cNvPicPr>
                        <a:picLocks noChangeAspect="1" noChangeArrowheads="1"/>
                      </p:cNvPicPr>
                      <p:nvPr/>
                    </p:nvPicPr>
                    <p:blipFill>
                      <a:blip r:embed="rId4"/>
                      <a:srcRect/>
                      <a:stretch>
                        <a:fillRect/>
                      </a:stretch>
                    </p:blipFill>
                    <p:spPr bwMode="auto">
                      <a:xfrm>
                        <a:off x="388938" y="3409950"/>
                        <a:ext cx="10414000" cy="652463"/>
                      </a:xfrm>
                      <a:prstGeom prst="rect">
                        <a:avLst/>
                      </a:prstGeom>
                      <a:noFill/>
                    </p:spPr>
                  </p:pic>
                </p:oleObj>
              </mc:Fallback>
            </mc:AlternateContent>
          </a:graphicData>
        </a:graphic>
      </p:graphicFrame>
      <p:graphicFrame>
        <p:nvGraphicFramePr>
          <p:cNvPr id="9" name="Object 8">
            <a:extLst>
              <a:ext uri="{FF2B5EF4-FFF2-40B4-BE49-F238E27FC236}">
                <a16:creationId xmlns:a16="http://schemas.microsoft.com/office/drawing/2014/main" id="{9236D1F4-8C42-44BA-80BB-2F7A36D80820}"/>
              </a:ext>
            </a:extLst>
          </p:cNvPr>
          <p:cNvGraphicFramePr>
            <a:graphicFrameLocks noChangeAspect="1"/>
          </p:cNvGraphicFramePr>
          <p:nvPr>
            <p:extLst>
              <p:ext uri="{D42A27DB-BD31-4B8C-83A1-F6EECF244321}">
                <p14:modId xmlns:p14="http://schemas.microsoft.com/office/powerpoint/2010/main" val="1881085074"/>
              </p:ext>
            </p:extLst>
          </p:nvPr>
        </p:nvGraphicFramePr>
        <p:xfrm>
          <a:off x="398834" y="1528918"/>
          <a:ext cx="9117865" cy="1434927"/>
        </p:xfrm>
        <a:graphic>
          <a:graphicData uri="http://schemas.openxmlformats.org/presentationml/2006/ole">
            <mc:AlternateContent xmlns:mc="http://schemas.openxmlformats.org/markup-compatibility/2006">
              <mc:Choice xmlns:v="urn:schemas-microsoft-com:vml" Requires="v">
                <p:oleObj name="Bitmap Image" r:id="rId5" imgW="9197280" imgH="1501200" progId="Paint.Picture">
                  <p:embed/>
                </p:oleObj>
              </mc:Choice>
              <mc:Fallback>
                <p:oleObj name="Bitmap Image" r:id="rId5" imgW="9197280" imgH="1501200" progId="Paint.Picture">
                  <p:embed/>
                  <p:pic>
                    <p:nvPicPr>
                      <p:cNvPr id="0" name="Object 164"/>
                      <p:cNvPicPr>
                        <a:picLocks noChangeAspect="1" noChangeArrowheads="1"/>
                      </p:cNvPicPr>
                      <p:nvPr/>
                    </p:nvPicPr>
                    <p:blipFill>
                      <a:blip r:embed="rId6"/>
                      <a:srcRect l="2733" t="5165" r="2223" b="2444"/>
                      <a:stretch>
                        <a:fillRect/>
                      </a:stretch>
                    </p:blipFill>
                    <p:spPr bwMode="auto">
                      <a:xfrm>
                        <a:off x="398834" y="1528918"/>
                        <a:ext cx="9117865" cy="1434927"/>
                      </a:xfrm>
                      <a:prstGeom prst="rect">
                        <a:avLst/>
                      </a:prstGeom>
                      <a:noFill/>
                    </p:spPr>
                  </p:pic>
                </p:oleObj>
              </mc:Fallback>
            </mc:AlternateContent>
          </a:graphicData>
        </a:graphic>
      </p:graphicFrame>
      <p:sp>
        <p:nvSpPr>
          <p:cNvPr id="11" name="Rectangle 10">
            <a:extLst>
              <a:ext uri="{FF2B5EF4-FFF2-40B4-BE49-F238E27FC236}">
                <a16:creationId xmlns:a16="http://schemas.microsoft.com/office/drawing/2014/main" id="{6624F6CE-DED1-4A40-96D6-74A356792C28}"/>
              </a:ext>
            </a:extLst>
          </p:cNvPr>
          <p:cNvSpPr/>
          <p:nvPr/>
        </p:nvSpPr>
        <p:spPr>
          <a:xfrm>
            <a:off x="342555" y="2963845"/>
            <a:ext cx="3203377" cy="307777"/>
          </a:xfrm>
          <a:prstGeom prst="rect">
            <a:avLst/>
          </a:prstGeom>
        </p:spPr>
        <p:txBody>
          <a:bodyPr wrap="none">
            <a:spAutoFit/>
          </a:bodyPr>
          <a:lstStyle/>
          <a:p>
            <a:r>
              <a:rPr lang="en-US" altLang="en-US" sz="1400"/>
              <a:t>then we can see a nice recursion relation </a:t>
            </a:r>
            <a:endParaRPr lang="en-US" sz="1400"/>
          </a:p>
        </p:txBody>
      </p:sp>
    </p:spTree>
    <p:extLst>
      <p:ext uri="{BB962C8B-B14F-4D97-AF65-F5344CB8AC3E}">
        <p14:creationId xmlns:p14="http://schemas.microsoft.com/office/powerpoint/2010/main" val="225279021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1607127" y="233973"/>
            <a:ext cx="8672946" cy="621596"/>
          </a:xfrm>
        </p:spPr>
        <p:txBody>
          <a:bodyPr>
            <a:noAutofit/>
          </a:bodyPr>
          <a:lstStyle/>
          <a:p>
            <a:r>
              <a:rPr lang="en-US" sz="3600" b="1" u="sng">
                <a:latin typeface="+mn-lt"/>
              </a:rPr>
              <a:t>Conduction (Quantum Weak Localization)</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345532" y="1253438"/>
            <a:ext cx="10951038"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400"/>
              <a:t>There is another way to write this, at least in the q = 0 limit.  The box is called a Hikami box.  Another illustration to the right…   </a:t>
            </a:r>
            <a:endParaRPr lang="en-US" altLang="en-US" sz="1200"/>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 name="Object 3">
            <a:extLst>
              <a:ext uri="{FF2B5EF4-FFF2-40B4-BE49-F238E27FC236}">
                <a16:creationId xmlns:a16="http://schemas.microsoft.com/office/drawing/2014/main" id="{FF3C4EB6-8BAC-4F18-952F-2FB4D1F244A9}"/>
              </a:ext>
            </a:extLst>
          </p:cNvPr>
          <p:cNvGraphicFramePr>
            <a:graphicFrameLocks noChangeAspect="1"/>
          </p:cNvGraphicFramePr>
          <p:nvPr/>
        </p:nvGraphicFramePr>
        <p:xfrm>
          <a:off x="488049" y="1933723"/>
          <a:ext cx="4213225" cy="1889125"/>
        </p:xfrm>
        <a:graphic>
          <a:graphicData uri="http://schemas.openxmlformats.org/presentationml/2006/ole">
            <mc:AlternateContent xmlns:mc="http://schemas.openxmlformats.org/markup-compatibility/2006">
              <mc:Choice xmlns:v="urn:schemas-microsoft-com:vml" Requires="v">
                <p:oleObj name="Bitmap Image" r:id="rId3" imgW="4213800" imgH="1889640" progId="Paint.Picture">
                  <p:embed/>
                </p:oleObj>
              </mc:Choice>
              <mc:Fallback>
                <p:oleObj name="Bitmap Image" r:id="rId3" imgW="4213800" imgH="1889640" progId="Paint.Picture">
                  <p:embed/>
                  <p:pic>
                    <p:nvPicPr>
                      <p:cNvPr id="4" name="Object 3">
                        <a:extLst>
                          <a:ext uri="{FF2B5EF4-FFF2-40B4-BE49-F238E27FC236}">
                            <a16:creationId xmlns:a16="http://schemas.microsoft.com/office/drawing/2014/main" id="{FF3C4EB6-8BAC-4F18-952F-2FB4D1F244A9}"/>
                          </a:ext>
                        </a:extLst>
                      </p:cNvPr>
                      <p:cNvPicPr/>
                      <p:nvPr/>
                    </p:nvPicPr>
                    <p:blipFill>
                      <a:blip r:embed="rId4"/>
                      <a:stretch>
                        <a:fillRect/>
                      </a:stretch>
                    </p:blipFill>
                    <p:spPr>
                      <a:xfrm>
                        <a:off x="488049" y="1933723"/>
                        <a:ext cx="4213225" cy="1889125"/>
                      </a:xfrm>
                      <a:prstGeom prst="rect">
                        <a:avLst/>
                      </a:prstGeom>
                    </p:spPr>
                  </p:pic>
                </p:oleObj>
              </mc:Fallback>
            </mc:AlternateContent>
          </a:graphicData>
        </a:graphic>
      </p:graphicFrame>
      <p:pic>
        <p:nvPicPr>
          <p:cNvPr id="12" name="Picture 11">
            <a:extLst>
              <a:ext uri="{FF2B5EF4-FFF2-40B4-BE49-F238E27FC236}">
                <a16:creationId xmlns:a16="http://schemas.microsoft.com/office/drawing/2014/main" id="{5F57D283-DFF2-426C-99FE-9AAAAD3C546E}"/>
              </a:ext>
            </a:extLst>
          </p:cNvPr>
          <p:cNvPicPr>
            <a:picLocks noChangeAspect="1"/>
          </p:cNvPicPr>
          <p:nvPr/>
        </p:nvPicPr>
        <p:blipFill>
          <a:blip r:embed="rId5"/>
          <a:stretch>
            <a:fillRect/>
          </a:stretch>
        </p:blipFill>
        <p:spPr>
          <a:xfrm>
            <a:off x="506903" y="5452272"/>
            <a:ext cx="1600200" cy="1190625"/>
          </a:xfrm>
          <a:prstGeom prst="rect">
            <a:avLst/>
          </a:prstGeom>
        </p:spPr>
      </p:pic>
      <p:sp>
        <p:nvSpPr>
          <p:cNvPr id="14" name="TextBox 13">
            <a:extLst>
              <a:ext uri="{FF2B5EF4-FFF2-40B4-BE49-F238E27FC236}">
                <a16:creationId xmlns:a16="http://schemas.microsoft.com/office/drawing/2014/main" id="{C835FF7F-0EC5-491C-A3EF-8E20930CF1C6}"/>
              </a:ext>
            </a:extLst>
          </p:cNvPr>
          <p:cNvSpPr txBox="1"/>
          <p:nvPr/>
        </p:nvSpPr>
        <p:spPr>
          <a:xfrm>
            <a:off x="506903" y="4019963"/>
            <a:ext cx="10789667" cy="1169551"/>
          </a:xfrm>
          <a:prstGeom prst="rect">
            <a:avLst/>
          </a:prstGeom>
          <a:noFill/>
        </p:spPr>
        <p:txBody>
          <a:bodyPr wrap="square" rtlCol="0">
            <a:spAutoFit/>
          </a:bodyPr>
          <a:lstStyle/>
          <a:p>
            <a:r>
              <a:rPr lang="en-US" sz="1400"/>
              <a:t>Note the wavey line (the sum of maximally crossed diagrams, right?) is the so-called particle-hole propagator.  Same thing below?  So evidently the sum of these maximally crossed diagrams gives a result that looks like this below.  And P. Lee notes that the singularity, uncurable in d &lt;= 2 I guess, comes from processes where p’ = -p, obviously.  This describes 180⁰  backscattering, which is, interestingly, a 1D process (note this is also analogous to how TR paths make a singular contribution to the single particle GF – non disorder averaged).  So it seems to suggest that localization is a fundamentally 1D process?  But of course this is just the WL correction so who knows.  </a:t>
            </a:r>
            <a:endParaRPr lang="en-US" sz="1600"/>
          </a:p>
        </p:txBody>
      </p:sp>
      <p:pic>
        <p:nvPicPr>
          <p:cNvPr id="16" name="Picture 15">
            <a:extLst>
              <a:ext uri="{FF2B5EF4-FFF2-40B4-BE49-F238E27FC236}">
                <a16:creationId xmlns:a16="http://schemas.microsoft.com/office/drawing/2014/main" id="{B67BF8AD-3ACD-4739-90B0-BBE6F6648F6E}"/>
              </a:ext>
            </a:extLst>
          </p:cNvPr>
          <p:cNvPicPr>
            <a:picLocks noChangeAspect="1"/>
          </p:cNvPicPr>
          <p:nvPr/>
        </p:nvPicPr>
        <p:blipFill>
          <a:blip r:embed="rId6"/>
          <a:stretch>
            <a:fillRect/>
          </a:stretch>
        </p:blipFill>
        <p:spPr>
          <a:xfrm>
            <a:off x="4773428" y="5728104"/>
            <a:ext cx="2600325" cy="714375"/>
          </a:xfrm>
          <a:prstGeom prst="rect">
            <a:avLst/>
          </a:prstGeom>
        </p:spPr>
      </p:pic>
      <p:pic>
        <p:nvPicPr>
          <p:cNvPr id="21" name="Picture 20">
            <a:extLst>
              <a:ext uri="{FF2B5EF4-FFF2-40B4-BE49-F238E27FC236}">
                <a16:creationId xmlns:a16="http://schemas.microsoft.com/office/drawing/2014/main" id="{57DAAD40-4DE8-41BD-9F5B-619AD09657B6}"/>
              </a:ext>
            </a:extLst>
          </p:cNvPr>
          <p:cNvPicPr>
            <a:picLocks noChangeAspect="1"/>
          </p:cNvPicPr>
          <p:nvPr/>
        </p:nvPicPr>
        <p:blipFill>
          <a:blip r:embed="rId7"/>
          <a:stretch>
            <a:fillRect/>
          </a:stretch>
        </p:blipFill>
        <p:spPr>
          <a:xfrm>
            <a:off x="2775717" y="5566866"/>
            <a:ext cx="1447800" cy="1047750"/>
          </a:xfrm>
          <a:prstGeom prst="rect">
            <a:avLst/>
          </a:prstGeom>
        </p:spPr>
      </p:pic>
      <p:graphicFrame>
        <p:nvGraphicFramePr>
          <p:cNvPr id="22" name="Object 21">
            <a:extLst>
              <a:ext uri="{FF2B5EF4-FFF2-40B4-BE49-F238E27FC236}">
                <a16:creationId xmlns:a16="http://schemas.microsoft.com/office/drawing/2014/main" id="{994B2CAE-654F-4001-9C58-08A37C5AF51F}"/>
              </a:ext>
            </a:extLst>
          </p:cNvPr>
          <p:cNvGraphicFramePr>
            <a:graphicFrameLocks noChangeAspect="1"/>
          </p:cNvGraphicFramePr>
          <p:nvPr/>
        </p:nvGraphicFramePr>
        <p:xfrm>
          <a:off x="2288159" y="5954737"/>
          <a:ext cx="306502" cy="275852"/>
        </p:xfrm>
        <a:graphic>
          <a:graphicData uri="http://schemas.openxmlformats.org/presentationml/2006/ole">
            <mc:AlternateContent xmlns:mc="http://schemas.openxmlformats.org/markup-compatibility/2006">
              <mc:Choice xmlns:v="urn:schemas-microsoft-com:vml" Requires="v">
                <p:oleObj name="Equation" r:id="rId8" imgW="126720" imgH="114120" progId="Equation.DSMT4">
                  <p:embed/>
                </p:oleObj>
              </mc:Choice>
              <mc:Fallback>
                <p:oleObj name="Equation" r:id="rId8" imgW="126720" imgH="114120" progId="Equation.DSMT4">
                  <p:embed/>
                  <p:pic>
                    <p:nvPicPr>
                      <p:cNvPr id="22" name="Object 21">
                        <a:extLst>
                          <a:ext uri="{FF2B5EF4-FFF2-40B4-BE49-F238E27FC236}">
                            <a16:creationId xmlns:a16="http://schemas.microsoft.com/office/drawing/2014/main" id="{994B2CAE-654F-4001-9C58-08A37C5AF51F}"/>
                          </a:ext>
                        </a:extLst>
                      </p:cNvPr>
                      <p:cNvPicPr/>
                      <p:nvPr/>
                    </p:nvPicPr>
                    <p:blipFill>
                      <a:blip r:embed="rId9"/>
                      <a:stretch>
                        <a:fillRect/>
                      </a:stretch>
                    </p:blipFill>
                    <p:spPr>
                      <a:xfrm>
                        <a:off x="2288159" y="5954737"/>
                        <a:ext cx="306502" cy="275852"/>
                      </a:xfrm>
                      <a:prstGeom prst="rect">
                        <a:avLst/>
                      </a:prstGeom>
                    </p:spPr>
                  </p:pic>
                </p:oleObj>
              </mc:Fallback>
            </mc:AlternateContent>
          </a:graphicData>
        </a:graphic>
      </p:graphicFrame>
      <p:pic>
        <p:nvPicPr>
          <p:cNvPr id="23" name="Picture 22">
            <a:extLst>
              <a:ext uri="{FF2B5EF4-FFF2-40B4-BE49-F238E27FC236}">
                <a16:creationId xmlns:a16="http://schemas.microsoft.com/office/drawing/2014/main" id="{9CFD3485-66C6-4D91-8D4A-95404FDA12B4}"/>
              </a:ext>
            </a:extLst>
          </p:cNvPr>
          <p:cNvPicPr>
            <a:picLocks noChangeAspect="1"/>
          </p:cNvPicPr>
          <p:nvPr/>
        </p:nvPicPr>
        <p:blipFill>
          <a:blip r:embed="rId10"/>
          <a:stretch>
            <a:fillRect/>
          </a:stretch>
        </p:blipFill>
        <p:spPr>
          <a:xfrm>
            <a:off x="6362679" y="2061781"/>
            <a:ext cx="3678860" cy="1685444"/>
          </a:xfrm>
          <a:prstGeom prst="rect">
            <a:avLst/>
          </a:prstGeom>
        </p:spPr>
      </p:pic>
    </p:spTree>
    <p:extLst>
      <p:ext uri="{BB962C8B-B14F-4D97-AF65-F5344CB8AC3E}">
        <p14:creationId xmlns:p14="http://schemas.microsoft.com/office/powerpoint/2010/main" val="171969900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1593273" y="198690"/>
            <a:ext cx="8506691" cy="621596"/>
          </a:xfrm>
        </p:spPr>
        <p:txBody>
          <a:bodyPr>
            <a:noAutofit/>
          </a:bodyPr>
          <a:lstStyle/>
          <a:p>
            <a:r>
              <a:rPr lang="en-US" sz="3600" b="1" u="sng">
                <a:latin typeface="+mn-lt"/>
              </a:rPr>
              <a:t>Conduction (Quantum Weak Localization)</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6" name="Rectangle 25">
            <a:extLst>
              <a:ext uri="{FF2B5EF4-FFF2-40B4-BE49-F238E27FC236}">
                <a16:creationId xmlns:a16="http://schemas.microsoft.com/office/drawing/2014/main" id="{393518AB-A7A2-420A-9CEC-9A082B69F39A}"/>
              </a:ext>
            </a:extLst>
          </p:cNvPr>
          <p:cNvSpPr/>
          <p:nvPr/>
        </p:nvSpPr>
        <p:spPr>
          <a:xfrm>
            <a:off x="398834" y="1018118"/>
            <a:ext cx="11215903" cy="523220"/>
          </a:xfrm>
          <a:prstGeom prst="rect">
            <a:avLst/>
          </a:prstGeom>
        </p:spPr>
        <p:txBody>
          <a:bodyPr wrap="square">
            <a:spAutoFit/>
          </a:bodyPr>
          <a:lstStyle/>
          <a:p>
            <a:pPr lvl="0" eaLnBrk="0" fontAlgn="base" hangingPunct="0">
              <a:spcBef>
                <a:spcPct val="0"/>
              </a:spcBef>
              <a:spcAft>
                <a:spcPct val="0"/>
              </a:spcAft>
            </a:pPr>
            <a:r>
              <a:rPr lang="en-US" altLang="en-US" sz="1400"/>
              <a:t>In any event, when we solve for the conductivity correction, in the simplest case of a delta function potential (which actually reduces the dressed vertex to the bare vertex), keeping highest order terms in L, we get the following set of terms, which compares well to the semi-classical results derived earlier.</a:t>
            </a:r>
            <a:endParaRPr lang="en-US" altLang="en-US" sz="1200"/>
          </a:p>
        </p:txBody>
      </p:sp>
      <p:graphicFrame>
        <p:nvGraphicFramePr>
          <p:cNvPr id="20" name="Object 19">
            <a:extLst>
              <a:ext uri="{FF2B5EF4-FFF2-40B4-BE49-F238E27FC236}">
                <a16:creationId xmlns:a16="http://schemas.microsoft.com/office/drawing/2014/main" id="{351EFEA0-1F37-4E2B-B65C-EAF3DF453D33}"/>
              </a:ext>
            </a:extLst>
          </p:cNvPr>
          <p:cNvGraphicFramePr>
            <a:graphicFrameLocks noChangeAspect="1"/>
          </p:cNvGraphicFramePr>
          <p:nvPr/>
        </p:nvGraphicFramePr>
        <p:xfrm>
          <a:off x="503923" y="1678816"/>
          <a:ext cx="3297238" cy="1785938"/>
        </p:xfrm>
        <a:graphic>
          <a:graphicData uri="http://schemas.openxmlformats.org/presentationml/2006/ole">
            <mc:AlternateContent xmlns:mc="http://schemas.openxmlformats.org/markup-compatibility/2006">
              <mc:Choice xmlns:v="urn:schemas-microsoft-com:vml" Requires="v">
                <p:oleObj name="Equation" r:id="rId3" imgW="2616120" imgH="1396800" progId="Equation.DSMT4">
                  <p:embed/>
                </p:oleObj>
              </mc:Choice>
              <mc:Fallback>
                <p:oleObj name="Equation" r:id="rId3" imgW="2616120" imgH="1396800" progId="Equation.DSMT4">
                  <p:embed/>
                  <p:pic>
                    <p:nvPicPr>
                      <p:cNvPr id="20" name="Object 19">
                        <a:extLst>
                          <a:ext uri="{FF2B5EF4-FFF2-40B4-BE49-F238E27FC236}">
                            <a16:creationId xmlns:a16="http://schemas.microsoft.com/office/drawing/2014/main" id="{351EFEA0-1F37-4E2B-B65C-EAF3DF453D33}"/>
                          </a:ext>
                        </a:extLst>
                      </p:cNvPr>
                      <p:cNvPicPr>
                        <a:picLocks noChangeAspect="1" noChangeArrowheads="1"/>
                      </p:cNvPicPr>
                      <p:nvPr/>
                    </p:nvPicPr>
                    <p:blipFill>
                      <a:blip r:embed="rId4"/>
                      <a:srcRect/>
                      <a:stretch>
                        <a:fillRect/>
                      </a:stretch>
                    </p:blipFill>
                    <p:spPr bwMode="auto">
                      <a:xfrm>
                        <a:off x="503923" y="1678816"/>
                        <a:ext cx="3297238" cy="1785938"/>
                      </a:xfrm>
                      <a:prstGeom prst="rect">
                        <a:avLst/>
                      </a:prstGeom>
                      <a:noFill/>
                    </p:spPr>
                  </p:pic>
                </p:oleObj>
              </mc:Fallback>
            </mc:AlternateContent>
          </a:graphicData>
        </a:graphic>
      </p:graphicFrame>
      <p:graphicFrame>
        <p:nvGraphicFramePr>
          <p:cNvPr id="25" name="Object 24">
            <a:extLst>
              <a:ext uri="{FF2B5EF4-FFF2-40B4-BE49-F238E27FC236}">
                <a16:creationId xmlns:a16="http://schemas.microsoft.com/office/drawing/2014/main" id="{05D76322-A960-4EC5-A3AA-653CBEBA62A4}"/>
              </a:ext>
            </a:extLst>
          </p:cNvPr>
          <p:cNvGraphicFramePr>
            <a:graphicFrameLocks noChangeAspect="1"/>
          </p:cNvGraphicFramePr>
          <p:nvPr/>
        </p:nvGraphicFramePr>
        <p:xfrm>
          <a:off x="503923" y="4333350"/>
          <a:ext cx="3905250" cy="1785937"/>
        </p:xfrm>
        <a:graphic>
          <a:graphicData uri="http://schemas.openxmlformats.org/presentationml/2006/ole">
            <mc:AlternateContent xmlns:mc="http://schemas.openxmlformats.org/markup-compatibility/2006">
              <mc:Choice xmlns:v="urn:schemas-microsoft-com:vml" Requires="v">
                <p:oleObj name="Equation" r:id="rId5" imgW="3098520" imgH="1396800" progId="Equation.DSMT4">
                  <p:embed/>
                </p:oleObj>
              </mc:Choice>
              <mc:Fallback>
                <p:oleObj name="Equation" r:id="rId5" imgW="3098520" imgH="1396800" progId="Equation.DSMT4">
                  <p:embed/>
                  <p:pic>
                    <p:nvPicPr>
                      <p:cNvPr id="25" name="Object 24">
                        <a:extLst>
                          <a:ext uri="{FF2B5EF4-FFF2-40B4-BE49-F238E27FC236}">
                            <a16:creationId xmlns:a16="http://schemas.microsoft.com/office/drawing/2014/main" id="{05D76322-A960-4EC5-A3AA-653CBEBA62A4}"/>
                          </a:ext>
                        </a:extLst>
                      </p:cNvPr>
                      <p:cNvPicPr>
                        <a:picLocks noChangeAspect="1" noChangeArrowheads="1"/>
                      </p:cNvPicPr>
                      <p:nvPr/>
                    </p:nvPicPr>
                    <p:blipFill>
                      <a:blip r:embed="rId6"/>
                      <a:srcRect/>
                      <a:stretch>
                        <a:fillRect/>
                      </a:stretch>
                    </p:blipFill>
                    <p:spPr bwMode="auto">
                      <a:xfrm>
                        <a:off x="503923" y="4333350"/>
                        <a:ext cx="3905250" cy="1785937"/>
                      </a:xfrm>
                      <a:prstGeom prst="rect">
                        <a:avLst/>
                      </a:prstGeom>
                      <a:noFill/>
                    </p:spPr>
                  </p:pic>
                </p:oleObj>
              </mc:Fallback>
            </mc:AlternateContent>
          </a:graphicData>
        </a:graphic>
      </p:graphicFrame>
      <p:sp>
        <p:nvSpPr>
          <p:cNvPr id="11" name="Rectangle 10">
            <a:extLst>
              <a:ext uri="{FF2B5EF4-FFF2-40B4-BE49-F238E27FC236}">
                <a16:creationId xmlns:a16="http://schemas.microsoft.com/office/drawing/2014/main" id="{37CDD448-D055-4CC6-AC2E-CCCF1748FE4C}"/>
              </a:ext>
            </a:extLst>
          </p:cNvPr>
          <p:cNvSpPr/>
          <p:nvPr/>
        </p:nvSpPr>
        <p:spPr>
          <a:xfrm>
            <a:off x="456788" y="3539045"/>
            <a:ext cx="11107051" cy="738664"/>
          </a:xfrm>
          <a:prstGeom prst="rect">
            <a:avLst/>
          </a:prstGeom>
        </p:spPr>
        <p:txBody>
          <a:bodyPr wrap="square">
            <a:spAutoFit/>
          </a:bodyPr>
          <a:lstStyle/>
          <a:p>
            <a:pPr lvl="0" eaLnBrk="0" fontAlgn="base" hangingPunct="0">
              <a:spcBef>
                <a:spcPct val="0"/>
              </a:spcBef>
              <a:spcAft>
                <a:spcPct val="0"/>
              </a:spcAft>
            </a:pPr>
            <a:r>
              <a:rPr lang="en-US" altLang="en-US" sz="1400"/>
              <a:t>We can solve for the conductance correction too.  I’ll write it in a special form, that will be relevant later.  Note I’ve used the approximate formula for </a:t>
            </a:r>
            <a:r>
              <a:rPr lang="el-GR" altLang="en-US" sz="1400"/>
              <a:t>σ</a:t>
            </a:r>
            <a:r>
              <a:rPr lang="en-US" altLang="en-US" sz="1400" baseline="-25000"/>
              <a:t>0</a:t>
            </a:r>
            <a:r>
              <a:rPr lang="en-US" altLang="en-US" sz="1400"/>
              <a:t> found couple pages ago, and so the formula here should be taken with salt grains…but of course we’ll find this to lay down with the predictions of the single parameter scaling theory.  And it’s nice to see from the 3D formula that we need a minimum disorder for the localization length to make sense. </a:t>
            </a:r>
            <a:endParaRPr lang="en-US" altLang="en-US" sz="1200"/>
          </a:p>
        </p:txBody>
      </p:sp>
      <p:sp>
        <p:nvSpPr>
          <p:cNvPr id="13" name="TextBox 12">
            <a:extLst>
              <a:ext uri="{FF2B5EF4-FFF2-40B4-BE49-F238E27FC236}">
                <a16:creationId xmlns:a16="http://schemas.microsoft.com/office/drawing/2014/main" id="{7A650EFF-6850-46A2-AA54-A5B29B8E9355}"/>
              </a:ext>
            </a:extLst>
          </p:cNvPr>
          <p:cNvSpPr txBox="1"/>
          <p:nvPr/>
        </p:nvSpPr>
        <p:spPr>
          <a:xfrm>
            <a:off x="4693329" y="4740061"/>
            <a:ext cx="1429928" cy="954107"/>
          </a:xfrm>
          <a:prstGeom prst="rect">
            <a:avLst/>
          </a:prstGeom>
          <a:noFill/>
        </p:spPr>
        <p:txBody>
          <a:bodyPr wrap="square" rtlCol="0">
            <a:spAutoFit/>
          </a:bodyPr>
          <a:lstStyle/>
          <a:p>
            <a:r>
              <a:rPr lang="en-US" sz="1400"/>
              <a:t>Evidently, if this were done correctly, I’d have gotten…?</a:t>
            </a:r>
          </a:p>
        </p:txBody>
      </p:sp>
      <p:graphicFrame>
        <p:nvGraphicFramePr>
          <p:cNvPr id="27" name="Object 26">
            <a:extLst>
              <a:ext uri="{FF2B5EF4-FFF2-40B4-BE49-F238E27FC236}">
                <a16:creationId xmlns:a16="http://schemas.microsoft.com/office/drawing/2014/main" id="{88E72598-AB81-40E8-AF25-25048EEDF4F8}"/>
              </a:ext>
            </a:extLst>
          </p:cNvPr>
          <p:cNvGraphicFramePr>
            <a:graphicFrameLocks noChangeAspect="1"/>
          </p:cNvGraphicFramePr>
          <p:nvPr>
            <p:extLst>
              <p:ext uri="{D42A27DB-BD31-4B8C-83A1-F6EECF244321}">
                <p14:modId xmlns:p14="http://schemas.microsoft.com/office/powerpoint/2010/main" val="190652271"/>
              </p:ext>
            </p:extLst>
          </p:nvPr>
        </p:nvGraphicFramePr>
        <p:xfrm>
          <a:off x="6407413" y="4333350"/>
          <a:ext cx="3057525" cy="1754187"/>
        </p:xfrm>
        <a:graphic>
          <a:graphicData uri="http://schemas.openxmlformats.org/presentationml/2006/ole">
            <mc:AlternateContent xmlns:mc="http://schemas.openxmlformats.org/markup-compatibility/2006">
              <mc:Choice xmlns:v="urn:schemas-microsoft-com:vml" Requires="v">
                <p:oleObj name="Equation" r:id="rId7" imgW="2425680" imgH="1371600" progId="Equation.DSMT4">
                  <p:embed/>
                </p:oleObj>
              </mc:Choice>
              <mc:Fallback>
                <p:oleObj name="Equation" r:id="rId7" imgW="2425680" imgH="1371600" progId="Equation.DSMT4">
                  <p:embed/>
                  <p:pic>
                    <p:nvPicPr>
                      <p:cNvPr id="27" name="Object 26">
                        <a:extLst>
                          <a:ext uri="{FF2B5EF4-FFF2-40B4-BE49-F238E27FC236}">
                            <a16:creationId xmlns:a16="http://schemas.microsoft.com/office/drawing/2014/main" id="{88E72598-AB81-40E8-AF25-25048EEDF4F8}"/>
                          </a:ext>
                        </a:extLst>
                      </p:cNvPr>
                      <p:cNvPicPr>
                        <a:picLocks noChangeAspect="1" noChangeArrowheads="1"/>
                      </p:cNvPicPr>
                      <p:nvPr/>
                    </p:nvPicPr>
                    <p:blipFill>
                      <a:blip r:embed="rId8"/>
                      <a:srcRect/>
                      <a:stretch>
                        <a:fillRect/>
                      </a:stretch>
                    </p:blipFill>
                    <p:spPr bwMode="auto">
                      <a:xfrm>
                        <a:off x="6407413" y="4333350"/>
                        <a:ext cx="3057525" cy="1754187"/>
                      </a:xfrm>
                      <a:prstGeom prst="rect">
                        <a:avLst/>
                      </a:prstGeom>
                      <a:noFill/>
                    </p:spPr>
                  </p:pic>
                </p:oleObj>
              </mc:Fallback>
            </mc:AlternateContent>
          </a:graphicData>
        </a:graphic>
      </p:graphicFrame>
      <p:sp>
        <p:nvSpPr>
          <p:cNvPr id="21" name="Rectangle 20">
            <a:extLst>
              <a:ext uri="{FF2B5EF4-FFF2-40B4-BE49-F238E27FC236}">
                <a16:creationId xmlns:a16="http://schemas.microsoft.com/office/drawing/2014/main" id="{C0547156-5AF4-45F1-9CD7-B496EB9F08E7}"/>
              </a:ext>
            </a:extLst>
          </p:cNvPr>
          <p:cNvSpPr/>
          <p:nvPr/>
        </p:nvSpPr>
        <p:spPr>
          <a:xfrm>
            <a:off x="440913" y="6154991"/>
            <a:ext cx="8792300" cy="523220"/>
          </a:xfrm>
          <a:prstGeom prst="rect">
            <a:avLst/>
          </a:prstGeom>
        </p:spPr>
        <p:txBody>
          <a:bodyPr wrap="square">
            <a:spAutoFit/>
          </a:bodyPr>
          <a:lstStyle/>
          <a:p>
            <a:pPr lvl="0" eaLnBrk="0" fontAlgn="base" hangingPunct="0">
              <a:spcBef>
                <a:spcPct val="0"/>
              </a:spcBef>
              <a:spcAft>
                <a:spcPct val="0"/>
              </a:spcAft>
            </a:pPr>
            <a:r>
              <a:rPr lang="en-US" altLang="en-US" sz="1400"/>
              <a:t>P. Lee says that we could go to order 1/(k</a:t>
            </a:r>
            <a:r>
              <a:rPr lang="en-US" altLang="en-US" sz="1400" baseline="-25000"/>
              <a:t>F</a:t>
            </a:r>
            <a:r>
              <a:rPr lang="en-US" altLang="en-US" sz="1400"/>
              <a:t>ℓ)</a:t>
            </a:r>
            <a:r>
              <a:rPr lang="en-US" altLang="en-US" sz="1400" baseline="30000"/>
              <a:t>2</a:t>
            </a:r>
            <a:r>
              <a:rPr lang="en-US" altLang="en-US" sz="1400"/>
              <a:t>, but that these diagrams have no singular backscattering contributions (so no large L divergences); therefore our estimates of the localization lengths are essentially correct.  </a:t>
            </a:r>
            <a:endParaRPr lang="en-US" altLang="en-US" sz="1200"/>
          </a:p>
        </p:txBody>
      </p:sp>
    </p:spTree>
    <p:extLst>
      <p:ext uri="{BB962C8B-B14F-4D97-AF65-F5344CB8AC3E}">
        <p14:creationId xmlns:p14="http://schemas.microsoft.com/office/powerpoint/2010/main" val="349577593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105891" y="233973"/>
            <a:ext cx="8271164" cy="621596"/>
          </a:xfrm>
        </p:spPr>
        <p:txBody>
          <a:bodyPr>
            <a:noAutofit/>
          </a:bodyPr>
          <a:lstStyle/>
          <a:p>
            <a:r>
              <a:rPr lang="en-US" sz="3600" b="1" u="sng">
                <a:latin typeface="+mn-lt"/>
              </a:rPr>
              <a:t>Conduction (Quantum Weak Localization)</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6" name="Rectangle 25">
            <a:extLst>
              <a:ext uri="{FF2B5EF4-FFF2-40B4-BE49-F238E27FC236}">
                <a16:creationId xmlns:a16="http://schemas.microsoft.com/office/drawing/2014/main" id="{393518AB-A7A2-420A-9CEC-9A082B69F39A}"/>
              </a:ext>
            </a:extLst>
          </p:cNvPr>
          <p:cNvSpPr/>
          <p:nvPr/>
        </p:nvSpPr>
        <p:spPr>
          <a:xfrm>
            <a:off x="398834" y="1272645"/>
            <a:ext cx="11215903" cy="523220"/>
          </a:xfrm>
          <a:prstGeom prst="rect">
            <a:avLst/>
          </a:prstGeom>
        </p:spPr>
        <p:txBody>
          <a:bodyPr wrap="square">
            <a:spAutoFit/>
          </a:bodyPr>
          <a:lstStyle/>
          <a:p>
            <a:pPr lvl="0" eaLnBrk="0" fontAlgn="base" hangingPunct="0">
              <a:spcBef>
                <a:spcPct val="0"/>
              </a:spcBef>
              <a:spcAft>
                <a:spcPct val="0"/>
              </a:spcAft>
            </a:pPr>
            <a:r>
              <a:rPr lang="en-US" altLang="en-US" sz="1400"/>
              <a:t>If we add magnetic fields, then we get a set of different results.  I presume that the </a:t>
            </a:r>
            <a:r>
              <a:rPr lang="el-GR" altLang="en-US" sz="1400"/>
              <a:t>σ</a:t>
            </a:r>
            <a:r>
              <a:rPr lang="en-US" altLang="en-US" sz="1400"/>
              <a:t> we’re talking about here is actually 1/</a:t>
            </a:r>
            <a:r>
              <a:rPr lang="el-GR" altLang="en-US" sz="1400"/>
              <a:t>ρ</a:t>
            </a:r>
            <a:r>
              <a:rPr lang="en-US" altLang="en-US" sz="1400" baseline="-25000"/>
              <a:t>xx</a:t>
            </a:r>
            <a:r>
              <a:rPr lang="en-US" altLang="en-US" sz="1400"/>
              <a:t>?  Because otherwise there would be classical level corrections to it which aren’t being included (since if we take ħ </a:t>
            </a:r>
            <a:r>
              <a:rPr lang="en-US" altLang="en-US" sz="1400">
                <a:sym typeface="Wingdings" panose="05000000000000000000" pitchFamily="2" charset="2"/>
              </a:rPr>
              <a:t> 0 we get no correction). </a:t>
            </a:r>
            <a:r>
              <a:rPr lang="en-US" altLang="en-US" sz="1400"/>
              <a:t> Here’s what I know so far…</a:t>
            </a:r>
            <a:endParaRPr lang="en-US" altLang="en-US" sz="1200"/>
          </a:p>
        </p:txBody>
      </p:sp>
      <p:graphicFrame>
        <p:nvGraphicFramePr>
          <p:cNvPr id="20" name="Object 19">
            <a:extLst>
              <a:ext uri="{FF2B5EF4-FFF2-40B4-BE49-F238E27FC236}">
                <a16:creationId xmlns:a16="http://schemas.microsoft.com/office/drawing/2014/main" id="{351EFEA0-1F37-4E2B-B65C-EAF3DF453D33}"/>
              </a:ext>
            </a:extLst>
          </p:cNvPr>
          <p:cNvGraphicFramePr>
            <a:graphicFrameLocks noChangeAspect="1"/>
          </p:cNvGraphicFramePr>
          <p:nvPr>
            <p:extLst>
              <p:ext uri="{D42A27DB-BD31-4B8C-83A1-F6EECF244321}">
                <p14:modId xmlns:p14="http://schemas.microsoft.com/office/powerpoint/2010/main" val="4039864352"/>
              </p:ext>
            </p:extLst>
          </p:nvPr>
        </p:nvGraphicFramePr>
        <p:xfrm>
          <a:off x="497473" y="2001247"/>
          <a:ext cx="5251450" cy="1330325"/>
        </p:xfrm>
        <a:graphic>
          <a:graphicData uri="http://schemas.openxmlformats.org/presentationml/2006/ole">
            <mc:AlternateContent xmlns:mc="http://schemas.openxmlformats.org/markup-compatibility/2006">
              <mc:Choice xmlns:v="urn:schemas-microsoft-com:vml" Requires="v">
                <p:oleObj name="Equation" r:id="rId3" imgW="4165560" imgH="1041120" progId="Equation.DSMT4">
                  <p:embed/>
                </p:oleObj>
              </mc:Choice>
              <mc:Fallback>
                <p:oleObj name="Equation" r:id="rId3" imgW="4165560" imgH="1041120" progId="Equation.DSMT4">
                  <p:embed/>
                  <p:pic>
                    <p:nvPicPr>
                      <p:cNvPr id="20" name="Object 19">
                        <a:extLst>
                          <a:ext uri="{FF2B5EF4-FFF2-40B4-BE49-F238E27FC236}">
                            <a16:creationId xmlns:a16="http://schemas.microsoft.com/office/drawing/2014/main" id="{351EFEA0-1F37-4E2B-B65C-EAF3DF453D33}"/>
                          </a:ext>
                        </a:extLst>
                      </p:cNvPr>
                      <p:cNvPicPr>
                        <a:picLocks noChangeAspect="1" noChangeArrowheads="1"/>
                      </p:cNvPicPr>
                      <p:nvPr/>
                    </p:nvPicPr>
                    <p:blipFill>
                      <a:blip r:embed="rId4"/>
                      <a:srcRect/>
                      <a:stretch>
                        <a:fillRect/>
                      </a:stretch>
                    </p:blipFill>
                    <p:spPr bwMode="auto">
                      <a:xfrm>
                        <a:off x="497473" y="2001247"/>
                        <a:ext cx="5251450" cy="1330325"/>
                      </a:xfrm>
                      <a:prstGeom prst="rect">
                        <a:avLst/>
                      </a:prstGeom>
                      <a:noFill/>
                    </p:spPr>
                  </p:pic>
                </p:oleObj>
              </mc:Fallback>
            </mc:AlternateContent>
          </a:graphicData>
        </a:graphic>
      </p:graphicFrame>
      <p:sp>
        <p:nvSpPr>
          <p:cNvPr id="9" name="TextBox 8">
            <a:extLst>
              <a:ext uri="{FF2B5EF4-FFF2-40B4-BE49-F238E27FC236}">
                <a16:creationId xmlns:a16="http://schemas.microsoft.com/office/drawing/2014/main" id="{D88D471A-B4B9-46F5-BA98-2B924467CC4B}"/>
              </a:ext>
            </a:extLst>
          </p:cNvPr>
          <p:cNvSpPr txBox="1"/>
          <p:nvPr/>
        </p:nvSpPr>
        <p:spPr>
          <a:xfrm>
            <a:off x="398834" y="3511422"/>
            <a:ext cx="10083772" cy="523220"/>
          </a:xfrm>
          <a:prstGeom prst="rect">
            <a:avLst/>
          </a:prstGeom>
          <a:noFill/>
        </p:spPr>
        <p:txBody>
          <a:bodyPr wrap="square" rtlCol="0">
            <a:spAutoFit/>
          </a:bodyPr>
          <a:lstStyle/>
          <a:p>
            <a:r>
              <a:rPr lang="en-US" sz="1400"/>
              <a:t>Here’s the correction to the Q1D conductivity (P. Lee)…but the correction to the conductance is commonly stated to be 0.  So I don’t know how these results jive?  </a:t>
            </a:r>
            <a:endParaRPr lang="en-US"/>
          </a:p>
        </p:txBody>
      </p:sp>
      <p:graphicFrame>
        <p:nvGraphicFramePr>
          <p:cNvPr id="12" name="Object 11">
            <a:extLst>
              <a:ext uri="{FF2B5EF4-FFF2-40B4-BE49-F238E27FC236}">
                <a16:creationId xmlns:a16="http://schemas.microsoft.com/office/drawing/2014/main" id="{49672898-99E0-4967-A739-9E3D50A8543A}"/>
              </a:ext>
            </a:extLst>
          </p:cNvPr>
          <p:cNvGraphicFramePr>
            <a:graphicFrameLocks noChangeAspect="1"/>
          </p:cNvGraphicFramePr>
          <p:nvPr/>
        </p:nvGraphicFramePr>
        <p:xfrm>
          <a:off x="440911" y="4111791"/>
          <a:ext cx="3270251" cy="876300"/>
        </p:xfrm>
        <a:graphic>
          <a:graphicData uri="http://schemas.openxmlformats.org/presentationml/2006/ole">
            <mc:AlternateContent xmlns:mc="http://schemas.openxmlformats.org/markup-compatibility/2006">
              <mc:Choice xmlns:v="urn:schemas-microsoft-com:vml" Requires="v">
                <p:oleObj name="Equation" r:id="rId5" imgW="2654280" imgH="711000" progId="Equation.DSMT4">
                  <p:embed/>
                </p:oleObj>
              </mc:Choice>
              <mc:Fallback>
                <p:oleObj name="Equation" r:id="rId5" imgW="2654280" imgH="711000" progId="Equation.DSMT4">
                  <p:embed/>
                  <p:pic>
                    <p:nvPicPr>
                      <p:cNvPr id="12" name="Object 11">
                        <a:extLst>
                          <a:ext uri="{FF2B5EF4-FFF2-40B4-BE49-F238E27FC236}">
                            <a16:creationId xmlns:a16="http://schemas.microsoft.com/office/drawing/2014/main" id="{49672898-99E0-4967-A739-9E3D50A8543A}"/>
                          </a:ext>
                        </a:extLst>
                      </p:cNvPr>
                      <p:cNvPicPr/>
                      <p:nvPr/>
                    </p:nvPicPr>
                    <p:blipFill>
                      <a:blip r:embed="rId6"/>
                      <a:stretch>
                        <a:fillRect/>
                      </a:stretch>
                    </p:blipFill>
                    <p:spPr>
                      <a:xfrm>
                        <a:off x="440911" y="4111791"/>
                        <a:ext cx="3270251" cy="876300"/>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FEC6E749-1F1D-4D93-91E7-5B6524C6D7DF}"/>
              </a:ext>
            </a:extLst>
          </p:cNvPr>
          <p:cNvGraphicFramePr>
            <a:graphicFrameLocks noChangeAspect="1"/>
          </p:cNvGraphicFramePr>
          <p:nvPr>
            <p:extLst>
              <p:ext uri="{D42A27DB-BD31-4B8C-83A1-F6EECF244321}">
                <p14:modId xmlns:p14="http://schemas.microsoft.com/office/powerpoint/2010/main" val="2070526096"/>
              </p:ext>
            </p:extLst>
          </p:nvPr>
        </p:nvGraphicFramePr>
        <p:xfrm>
          <a:off x="6443079" y="2393536"/>
          <a:ext cx="3508510" cy="656673"/>
        </p:xfrm>
        <a:graphic>
          <a:graphicData uri="http://schemas.openxmlformats.org/presentationml/2006/ole">
            <mc:AlternateContent xmlns:mc="http://schemas.openxmlformats.org/markup-compatibility/2006">
              <mc:Choice xmlns:v="urn:schemas-microsoft-com:vml" Requires="v">
                <p:oleObj name="Equation" r:id="rId7" imgW="2374560" imgH="444240" progId="Equation.DSMT4">
                  <p:embed/>
                </p:oleObj>
              </mc:Choice>
              <mc:Fallback>
                <p:oleObj name="Equation" r:id="rId7" imgW="2374560" imgH="444240" progId="Equation.DSMT4">
                  <p:embed/>
                  <p:pic>
                    <p:nvPicPr>
                      <p:cNvPr id="16" name="Object 15">
                        <a:extLst>
                          <a:ext uri="{FF2B5EF4-FFF2-40B4-BE49-F238E27FC236}">
                            <a16:creationId xmlns:a16="http://schemas.microsoft.com/office/drawing/2014/main" id="{FEC6E749-1F1D-4D93-91E7-5B6524C6D7DF}"/>
                          </a:ext>
                        </a:extLst>
                      </p:cNvPr>
                      <p:cNvPicPr/>
                      <p:nvPr/>
                    </p:nvPicPr>
                    <p:blipFill>
                      <a:blip r:embed="rId8"/>
                      <a:stretch>
                        <a:fillRect/>
                      </a:stretch>
                    </p:blipFill>
                    <p:spPr>
                      <a:xfrm>
                        <a:off x="6443079" y="2393536"/>
                        <a:ext cx="3508510" cy="656673"/>
                      </a:xfrm>
                      <a:prstGeom prst="rect">
                        <a:avLst/>
                      </a:prstGeom>
                    </p:spPr>
                  </p:pic>
                </p:oleObj>
              </mc:Fallback>
            </mc:AlternateContent>
          </a:graphicData>
        </a:graphic>
      </p:graphicFrame>
      <p:sp>
        <p:nvSpPr>
          <p:cNvPr id="18" name="Rectangle 17">
            <a:extLst>
              <a:ext uri="{FF2B5EF4-FFF2-40B4-BE49-F238E27FC236}">
                <a16:creationId xmlns:a16="http://schemas.microsoft.com/office/drawing/2014/main" id="{A69812F6-0A43-48B6-B929-4FADE1B7126C}"/>
              </a:ext>
            </a:extLst>
          </p:cNvPr>
          <p:cNvSpPr/>
          <p:nvPr/>
        </p:nvSpPr>
        <p:spPr>
          <a:xfrm>
            <a:off x="357040" y="5032395"/>
            <a:ext cx="11073587" cy="523220"/>
          </a:xfrm>
          <a:prstGeom prst="rect">
            <a:avLst/>
          </a:prstGeom>
        </p:spPr>
        <p:txBody>
          <a:bodyPr wrap="square">
            <a:spAutoFit/>
          </a:bodyPr>
          <a:lstStyle/>
          <a:p>
            <a:pPr lvl="0" eaLnBrk="0" fontAlgn="base" hangingPunct="0">
              <a:spcBef>
                <a:spcPct val="0"/>
              </a:spcBef>
              <a:spcAft>
                <a:spcPct val="0"/>
              </a:spcAft>
            </a:pPr>
            <a:r>
              <a:rPr lang="en-US" altLang="en-US" sz="1400"/>
              <a:t>In the presence of SO scattering (TRS present), P. Lee says that for lengths larger than both ℓ and L</a:t>
            </a:r>
            <a:r>
              <a:rPr lang="en-US" altLang="en-US" sz="1400" baseline="-25000"/>
              <a:t>SO</a:t>
            </a:r>
            <a:r>
              <a:rPr lang="en-US" altLang="en-US" sz="1400"/>
              <a:t> = √D</a:t>
            </a:r>
            <a:r>
              <a:rPr lang="el-GR" altLang="en-US" sz="1400"/>
              <a:t>τ</a:t>
            </a:r>
            <a:r>
              <a:rPr lang="en-US" altLang="en-US" sz="1400" baseline="-25000"/>
              <a:t>SO</a:t>
            </a:r>
            <a:r>
              <a:rPr lang="en-US" altLang="en-US" sz="1400"/>
              <a:t>, the conductivity has a ~ ln(L) increase in value – this is related to the change in sign of the associated scaling function </a:t>
            </a:r>
            <a:r>
              <a:rPr lang="el-GR" altLang="en-US" sz="1400"/>
              <a:t>β</a:t>
            </a:r>
            <a:r>
              <a:rPr lang="en-US" altLang="en-US" sz="1400"/>
              <a:t>(g).  Here’s the correction in Q1D to the conductance:</a:t>
            </a:r>
            <a:endParaRPr lang="en-US" altLang="en-US" sz="1200"/>
          </a:p>
        </p:txBody>
      </p:sp>
      <p:graphicFrame>
        <p:nvGraphicFramePr>
          <p:cNvPr id="19" name="Object 18">
            <a:extLst>
              <a:ext uri="{FF2B5EF4-FFF2-40B4-BE49-F238E27FC236}">
                <a16:creationId xmlns:a16="http://schemas.microsoft.com/office/drawing/2014/main" id="{F6EDCBE2-16DA-4012-AB49-410BD24143D0}"/>
              </a:ext>
            </a:extLst>
          </p:cNvPr>
          <p:cNvGraphicFramePr>
            <a:graphicFrameLocks noChangeAspect="1"/>
          </p:cNvGraphicFramePr>
          <p:nvPr/>
        </p:nvGraphicFramePr>
        <p:xfrm>
          <a:off x="440911" y="5589942"/>
          <a:ext cx="985838" cy="515937"/>
        </p:xfrm>
        <a:graphic>
          <a:graphicData uri="http://schemas.openxmlformats.org/presentationml/2006/ole">
            <mc:AlternateContent xmlns:mc="http://schemas.openxmlformats.org/markup-compatibility/2006">
              <mc:Choice xmlns:v="urn:schemas-microsoft-com:vml" Requires="v">
                <p:oleObj name="Equation" r:id="rId9" imgW="799920" imgH="419040" progId="Equation.DSMT4">
                  <p:embed/>
                </p:oleObj>
              </mc:Choice>
              <mc:Fallback>
                <p:oleObj name="Equation" r:id="rId9" imgW="799920" imgH="419040" progId="Equation.DSMT4">
                  <p:embed/>
                  <p:pic>
                    <p:nvPicPr>
                      <p:cNvPr id="19" name="Object 18">
                        <a:extLst>
                          <a:ext uri="{FF2B5EF4-FFF2-40B4-BE49-F238E27FC236}">
                            <a16:creationId xmlns:a16="http://schemas.microsoft.com/office/drawing/2014/main" id="{F6EDCBE2-16DA-4012-AB49-410BD24143D0}"/>
                          </a:ext>
                        </a:extLst>
                      </p:cNvPr>
                      <p:cNvPicPr/>
                      <p:nvPr/>
                    </p:nvPicPr>
                    <p:blipFill>
                      <a:blip r:embed="rId10"/>
                      <a:stretch>
                        <a:fillRect/>
                      </a:stretch>
                    </p:blipFill>
                    <p:spPr>
                      <a:xfrm>
                        <a:off x="440911" y="5589942"/>
                        <a:ext cx="985838" cy="515937"/>
                      </a:xfrm>
                      <a:prstGeom prst="rect">
                        <a:avLst/>
                      </a:prstGeom>
                    </p:spPr>
                  </p:pic>
                </p:oleObj>
              </mc:Fallback>
            </mc:AlternateContent>
          </a:graphicData>
        </a:graphic>
      </p:graphicFrame>
      <p:sp>
        <p:nvSpPr>
          <p:cNvPr id="21" name="TextBox 20">
            <a:extLst>
              <a:ext uri="{FF2B5EF4-FFF2-40B4-BE49-F238E27FC236}">
                <a16:creationId xmlns:a16="http://schemas.microsoft.com/office/drawing/2014/main" id="{C9D69F3F-DC97-4AED-AAAF-44B1F0DF7F69}"/>
              </a:ext>
            </a:extLst>
          </p:cNvPr>
          <p:cNvSpPr txBox="1"/>
          <p:nvPr/>
        </p:nvSpPr>
        <p:spPr>
          <a:xfrm>
            <a:off x="357040" y="6234301"/>
            <a:ext cx="7712304" cy="307777"/>
          </a:xfrm>
          <a:prstGeom prst="rect">
            <a:avLst/>
          </a:prstGeom>
          <a:noFill/>
        </p:spPr>
        <p:txBody>
          <a:bodyPr wrap="none" rtlCol="0">
            <a:spAutoFit/>
          </a:bodyPr>
          <a:lstStyle/>
          <a:p>
            <a:r>
              <a:rPr lang="en-US" sz="1400"/>
              <a:t>If both SO interaction and B fields are present, then not sure, but P. Lee says this has been worked out…</a:t>
            </a:r>
            <a:endParaRPr lang="en-US"/>
          </a:p>
        </p:txBody>
      </p:sp>
    </p:spTree>
    <p:extLst>
      <p:ext uri="{BB962C8B-B14F-4D97-AF65-F5344CB8AC3E}">
        <p14:creationId xmlns:p14="http://schemas.microsoft.com/office/powerpoint/2010/main" val="197697978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438400" y="164700"/>
            <a:ext cx="5630945" cy="621596"/>
          </a:xfrm>
        </p:spPr>
        <p:txBody>
          <a:bodyPr>
            <a:noAutofit/>
          </a:bodyPr>
          <a:lstStyle/>
          <a:p>
            <a:r>
              <a:rPr lang="en-US" sz="3600" b="1" u="sng">
                <a:latin typeface="+mn-lt"/>
              </a:rPr>
              <a:t>Conduction (Quantum Hall)</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60637" y="892990"/>
            <a:ext cx="8289975"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a:ln>
                  <a:noFill/>
                </a:ln>
                <a:solidFill>
                  <a:schemeClr val="tx1"/>
                </a:solidFill>
                <a:effectLst/>
                <a:ea typeface="Times New Roman" panose="02020603050405020304" pitchFamily="18" charset="0"/>
              </a:rPr>
              <a:t>If we make a plot of </a:t>
            </a:r>
            <a:r>
              <a:rPr kumimoji="0" lang="el-GR" altLang="en-US" sz="1400" b="0" i="0" u="none" strike="noStrike" cap="none" normalizeH="0" baseline="0">
                <a:ln>
                  <a:noFill/>
                </a:ln>
                <a:solidFill>
                  <a:schemeClr val="tx1"/>
                </a:solidFill>
                <a:effectLst/>
                <a:ea typeface="Times New Roman" panose="02020603050405020304" pitchFamily="18" charset="0"/>
              </a:rPr>
              <a:t>ρ</a:t>
            </a:r>
            <a:r>
              <a:rPr lang="en-US" altLang="en-US" sz="1400" baseline="-25000">
                <a:ea typeface="Times New Roman" panose="02020603050405020304" pitchFamily="18" charset="0"/>
              </a:rPr>
              <a:t>yx</a:t>
            </a:r>
            <a:r>
              <a:rPr kumimoji="0" lang="en-US" altLang="en-US" sz="1400" b="0" i="0" u="none" strike="noStrike" cap="none" normalizeH="0">
                <a:ln>
                  <a:noFill/>
                </a:ln>
                <a:solidFill>
                  <a:schemeClr val="tx1"/>
                </a:solidFill>
                <a:effectLst/>
                <a:ea typeface="Times New Roman" panose="02020603050405020304" pitchFamily="18" charset="0"/>
              </a:rPr>
              <a:t> vs. B we get that plot over there – the one with the plateaus is ρ</a:t>
            </a:r>
            <a:r>
              <a:rPr kumimoji="0" lang="en-US" altLang="en-US" sz="1400" b="0" i="0" u="none" strike="noStrike" cap="none" normalizeH="0" baseline="-25000">
                <a:ln>
                  <a:noFill/>
                </a:ln>
                <a:solidFill>
                  <a:schemeClr val="tx1"/>
                </a:solidFill>
                <a:effectLst/>
                <a:ea typeface="Times New Roman" panose="02020603050405020304" pitchFamily="18" charset="0"/>
              </a:rPr>
              <a:t>yx</a:t>
            </a:r>
            <a:r>
              <a:rPr kumimoji="0" lang="en-US" altLang="en-US" sz="1400" b="0" i="0" u="none" strike="noStrike" cap="none" normalizeH="0">
                <a:ln>
                  <a:noFill/>
                </a:ln>
                <a:solidFill>
                  <a:schemeClr val="tx1"/>
                </a:solidFill>
                <a:effectLst/>
                <a:ea typeface="Times New Roman" panose="02020603050405020304" pitchFamily="18" charset="0"/>
              </a:rPr>
              <a:t>, and the peaks are </a:t>
            </a:r>
            <a:r>
              <a:rPr kumimoji="0" lang="el-GR" altLang="en-US" sz="1400" b="0" i="0" u="none" strike="noStrike" cap="none" normalizeH="0">
                <a:ln>
                  <a:noFill/>
                </a:ln>
                <a:solidFill>
                  <a:schemeClr val="tx1"/>
                </a:solidFill>
                <a:effectLst/>
                <a:ea typeface="Times New Roman" panose="02020603050405020304" pitchFamily="18" charset="0"/>
              </a:rPr>
              <a:t>ρ</a:t>
            </a:r>
            <a:r>
              <a:rPr kumimoji="0" lang="en-US" altLang="en-US" sz="1400" b="0" i="0" u="none" strike="noStrike" cap="none" normalizeH="0" baseline="-25000">
                <a:ln>
                  <a:noFill/>
                </a:ln>
                <a:solidFill>
                  <a:schemeClr val="tx1"/>
                </a:solidFill>
                <a:effectLst/>
                <a:ea typeface="Times New Roman" panose="02020603050405020304" pitchFamily="18" charset="0"/>
              </a:rPr>
              <a:t>xx</a:t>
            </a:r>
            <a:r>
              <a:rPr kumimoji="0" lang="en-US" altLang="en-US" sz="1400" b="0" i="0" u="none" strike="noStrike" cap="none" normalizeH="0">
                <a:ln>
                  <a:noFill/>
                </a:ln>
                <a:solidFill>
                  <a:schemeClr val="tx1"/>
                </a:solidFill>
                <a:effectLst/>
                <a:ea typeface="Times New Roman" panose="02020603050405020304" pitchFamily="18" charset="0"/>
              </a:rPr>
              <a:t>.  Anyway, </a:t>
            </a:r>
            <a:r>
              <a:rPr lang="en-US" altLang="en-US" sz="1400">
                <a:ea typeface="Times New Roman" panose="02020603050405020304" pitchFamily="18" charset="0"/>
              </a:rPr>
              <a:t>classically, we’d expect a constant slope lines (which we have for small B).  So the question is why the plateaus, with the below stated value of resistivities.  Let’s go back to that 2D Hamiltonian of particle in magnetic field with disorder and confining potential, and let’s add an E</a:t>
            </a:r>
            <a:r>
              <a:rPr lang="en-US" altLang="en-US" sz="1400" baseline="-25000">
                <a:ea typeface="Times New Roman" panose="02020603050405020304" pitchFamily="18" charset="0"/>
              </a:rPr>
              <a:t>x</a:t>
            </a:r>
            <a:r>
              <a:rPr lang="en-US" altLang="en-US" sz="1400">
                <a:ea typeface="Times New Roman" panose="02020603050405020304" pitchFamily="18" charset="0"/>
              </a:rPr>
              <a:t> field.  </a:t>
            </a:r>
            <a:endParaRPr kumimoji="0" lang="en-US" altLang="en-US" sz="2000" b="0" i="0" u="none" strike="noStrike" cap="none" normalizeH="0" baseline="0">
              <a:ln>
                <a:noFill/>
              </a:ln>
              <a:solidFill>
                <a:schemeClr val="tx1"/>
              </a:solidFill>
              <a:effectLst/>
            </a:endParaRP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7" name="Picture 6">
            <a:extLst>
              <a:ext uri="{FF2B5EF4-FFF2-40B4-BE49-F238E27FC236}">
                <a16:creationId xmlns:a16="http://schemas.microsoft.com/office/drawing/2014/main" id="{A5FB81BD-9114-48AB-B98D-24639C945EB8}"/>
              </a:ext>
            </a:extLst>
          </p:cNvPr>
          <p:cNvPicPr>
            <a:picLocks noChangeAspect="1"/>
          </p:cNvPicPr>
          <p:nvPr/>
        </p:nvPicPr>
        <p:blipFill>
          <a:blip r:embed="rId3"/>
          <a:stretch>
            <a:fillRect/>
          </a:stretch>
        </p:blipFill>
        <p:spPr>
          <a:xfrm>
            <a:off x="8876989" y="416615"/>
            <a:ext cx="3141923" cy="2229982"/>
          </a:xfrm>
          <a:prstGeom prst="rect">
            <a:avLst/>
          </a:prstGeom>
        </p:spPr>
      </p:pic>
      <p:graphicFrame>
        <p:nvGraphicFramePr>
          <p:cNvPr id="12" name="Object 11">
            <a:extLst>
              <a:ext uri="{FF2B5EF4-FFF2-40B4-BE49-F238E27FC236}">
                <a16:creationId xmlns:a16="http://schemas.microsoft.com/office/drawing/2014/main" id="{FFE0162E-89EE-49D0-9389-2D2BE2482915}"/>
              </a:ext>
            </a:extLst>
          </p:cNvPr>
          <p:cNvGraphicFramePr>
            <a:graphicFrameLocks noChangeAspect="1"/>
          </p:cNvGraphicFramePr>
          <p:nvPr>
            <p:extLst>
              <p:ext uri="{D42A27DB-BD31-4B8C-83A1-F6EECF244321}">
                <p14:modId xmlns:p14="http://schemas.microsoft.com/office/powerpoint/2010/main" val="2358910380"/>
              </p:ext>
            </p:extLst>
          </p:nvPr>
        </p:nvGraphicFramePr>
        <p:xfrm>
          <a:off x="358366" y="1936882"/>
          <a:ext cx="7678737" cy="523875"/>
        </p:xfrm>
        <a:graphic>
          <a:graphicData uri="http://schemas.openxmlformats.org/presentationml/2006/ole">
            <mc:AlternateContent xmlns:mc="http://schemas.openxmlformats.org/markup-compatibility/2006">
              <mc:Choice xmlns:v="urn:schemas-microsoft-com:vml" Requires="v">
                <p:oleObj name="Equation" r:id="rId4" imgW="6858000" imgH="457200" progId="Equation.DSMT4">
                  <p:embed/>
                </p:oleObj>
              </mc:Choice>
              <mc:Fallback>
                <p:oleObj name="Equation" r:id="rId4" imgW="6858000" imgH="457200" progId="Equation.DSMT4">
                  <p:embed/>
                  <p:pic>
                    <p:nvPicPr>
                      <p:cNvPr id="0" name="Object 20"/>
                      <p:cNvPicPr>
                        <a:picLocks noChangeAspect="1" noChangeArrowheads="1"/>
                      </p:cNvPicPr>
                      <p:nvPr/>
                    </p:nvPicPr>
                    <p:blipFill>
                      <a:blip r:embed="rId5"/>
                      <a:srcRect/>
                      <a:stretch>
                        <a:fillRect/>
                      </a:stretch>
                    </p:blipFill>
                    <p:spPr bwMode="auto">
                      <a:xfrm>
                        <a:off x="358366" y="1936882"/>
                        <a:ext cx="7678737" cy="523875"/>
                      </a:xfrm>
                      <a:prstGeom prst="rect">
                        <a:avLst/>
                      </a:prstGeom>
                      <a:noFill/>
                    </p:spPr>
                  </p:pic>
                </p:oleObj>
              </mc:Fallback>
            </mc:AlternateContent>
          </a:graphicData>
        </a:graphic>
      </p:graphicFrame>
      <p:graphicFrame>
        <p:nvGraphicFramePr>
          <p:cNvPr id="14" name="Object 13">
            <a:extLst>
              <a:ext uri="{FF2B5EF4-FFF2-40B4-BE49-F238E27FC236}">
                <a16:creationId xmlns:a16="http://schemas.microsoft.com/office/drawing/2014/main" id="{A1F9CA1C-2D6F-4E1A-9E3A-E9FDE811F5C3}"/>
              </a:ext>
            </a:extLst>
          </p:cNvPr>
          <p:cNvGraphicFramePr>
            <a:graphicFrameLocks noChangeAspect="1"/>
          </p:cNvGraphicFramePr>
          <p:nvPr>
            <p:extLst>
              <p:ext uri="{D42A27DB-BD31-4B8C-83A1-F6EECF244321}">
                <p14:modId xmlns:p14="http://schemas.microsoft.com/office/powerpoint/2010/main" val="1219763061"/>
              </p:ext>
            </p:extLst>
          </p:nvPr>
        </p:nvGraphicFramePr>
        <p:xfrm>
          <a:off x="358366" y="2547205"/>
          <a:ext cx="6507816" cy="535653"/>
        </p:xfrm>
        <a:graphic>
          <a:graphicData uri="http://schemas.openxmlformats.org/presentationml/2006/ole">
            <mc:AlternateContent xmlns:mc="http://schemas.openxmlformats.org/markup-compatibility/2006">
              <mc:Choice xmlns:v="urn:schemas-microsoft-com:vml" Requires="v">
                <p:oleObj name="Equation" r:id="rId6" imgW="5555245" imgH="457088" progId="Equation.DSMT4">
                  <p:embed/>
                </p:oleObj>
              </mc:Choice>
              <mc:Fallback>
                <p:oleObj name="Equation" r:id="rId6" imgW="5555245" imgH="457088" progId="Equation.DSMT4">
                  <p:embed/>
                  <p:pic>
                    <p:nvPicPr>
                      <p:cNvPr id="0" name=""/>
                      <p:cNvPicPr/>
                      <p:nvPr/>
                    </p:nvPicPr>
                    <p:blipFill>
                      <a:blip r:embed="rId7"/>
                      <a:stretch>
                        <a:fillRect/>
                      </a:stretch>
                    </p:blipFill>
                    <p:spPr>
                      <a:xfrm>
                        <a:off x="358366" y="2547205"/>
                        <a:ext cx="6507816" cy="535653"/>
                      </a:xfrm>
                      <a:prstGeom prst="rect">
                        <a:avLst/>
                      </a:prstGeom>
                    </p:spPr>
                  </p:pic>
                </p:oleObj>
              </mc:Fallback>
            </mc:AlternateContent>
          </a:graphicData>
        </a:graphic>
      </p:graphicFrame>
      <p:pic>
        <p:nvPicPr>
          <p:cNvPr id="21" name="Picture 20">
            <a:extLst>
              <a:ext uri="{FF2B5EF4-FFF2-40B4-BE49-F238E27FC236}">
                <a16:creationId xmlns:a16="http://schemas.microsoft.com/office/drawing/2014/main" id="{A097CD7D-F617-4920-B536-E5FC229DB4DD}"/>
              </a:ext>
            </a:extLst>
          </p:cNvPr>
          <p:cNvPicPr>
            <a:picLocks noChangeAspect="1"/>
          </p:cNvPicPr>
          <p:nvPr/>
        </p:nvPicPr>
        <p:blipFill>
          <a:blip r:embed="rId8"/>
          <a:stretch>
            <a:fillRect/>
          </a:stretch>
        </p:blipFill>
        <p:spPr>
          <a:xfrm>
            <a:off x="9329261" y="3015963"/>
            <a:ext cx="2504373" cy="2390882"/>
          </a:xfrm>
          <a:prstGeom prst="rect">
            <a:avLst/>
          </a:prstGeom>
        </p:spPr>
      </p:pic>
      <mc:AlternateContent xmlns:mc="http://schemas.openxmlformats.org/markup-compatibility/2006" xmlns:p14="http://schemas.microsoft.com/office/powerpoint/2010/main">
        <mc:Choice Requires="p14">
          <p:contentPart p14:bwMode="auto" r:id="rId9">
            <p14:nvContentPartPr>
              <p14:cNvPr id="23" name="Ink 22">
                <a:extLst>
                  <a:ext uri="{FF2B5EF4-FFF2-40B4-BE49-F238E27FC236}">
                    <a16:creationId xmlns:a16="http://schemas.microsoft.com/office/drawing/2014/main" id="{FFF911DD-EAC7-41D5-8A3E-3588F973C186}"/>
                  </a:ext>
                </a:extLst>
              </p14:cNvPr>
              <p14:cNvContentPartPr/>
              <p14:nvPr/>
            </p14:nvContentPartPr>
            <p14:xfrm>
              <a:off x="7187736" y="2879922"/>
              <a:ext cx="2122855" cy="1156680"/>
            </p14:xfrm>
          </p:contentPart>
        </mc:Choice>
        <mc:Fallback xmlns="">
          <p:pic>
            <p:nvPicPr>
              <p:cNvPr id="23" name="Ink 22">
                <a:extLst>
                  <a:ext uri="{FF2B5EF4-FFF2-40B4-BE49-F238E27FC236}">
                    <a16:creationId xmlns:a16="http://schemas.microsoft.com/office/drawing/2014/main" id="{FFF911DD-EAC7-41D5-8A3E-3588F973C186}"/>
                  </a:ext>
                </a:extLst>
              </p:cNvPr>
              <p:cNvPicPr/>
              <p:nvPr/>
            </p:nvPicPr>
            <p:blipFill>
              <a:blip r:embed="rId11"/>
              <a:stretch>
                <a:fillRect/>
              </a:stretch>
            </p:blipFill>
            <p:spPr>
              <a:xfrm>
                <a:off x="7178736" y="2870922"/>
                <a:ext cx="2140494" cy="1174320"/>
              </a:xfrm>
              <a:prstGeom prst="rect">
                <a:avLst/>
              </a:prstGeom>
            </p:spPr>
          </p:pic>
        </mc:Fallback>
      </mc:AlternateContent>
      <p:sp>
        <p:nvSpPr>
          <p:cNvPr id="26" name="TextBox 25">
            <a:extLst>
              <a:ext uri="{FF2B5EF4-FFF2-40B4-BE49-F238E27FC236}">
                <a16:creationId xmlns:a16="http://schemas.microsoft.com/office/drawing/2014/main" id="{9996623B-3AB7-44BA-9CEA-A49DEF2FD2D9}"/>
              </a:ext>
            </a:extLst>
          </p:cNvPr>
          <p:cNvSpPr txBox="1"/>
          <p:nvPr/>
        </p:nvSpPr>
        <p:spPr>
          <a:xfrm>
            <a:off x="8311351" y="2844602"/>
            <a:ext cx="1397863" cy="523220"/>
          </a:xfrm>
          <a:prstGeom prst="rect">
            <a:avLst/>
          </a:prstGeom>
          <a:noFill/>
        </p:spPr>
        <p:txBody>
          <a:bodyPr wrap="square" rtlCol="0">
            <a:spAutoFit/>
          </a:bodyPr>
          <a:lstStyle/>
          <a:p>
            <a:r>
              <a:rPr lang="en-US" sz="1400"/>
              <a:t>First two levels illustrated </a:t>
            </a:r>
          </a:p>
        </p:txBody>
      </p:sp>
      <p:graphicFrame>
        <p:nvGraphicFramePr>
          <p:cNvPr id="27" name="Object 26">
            <a:extLst>
              <a:ext uri="{FF2B5EF4-FFF2-40B4-BE49-F238E27FC236}">
                <a16:creationId xmlns:a16="http://schemas.microsoft.com/office/drawing/2014/main" id="{EF861192-94BC-4911-8176-1A75EF6F6526}"/>
              </a:ext>
            </a:extLst>
          </p:cNvPr>
          <p:cNvGraphicFramePr>
            <a:graphicFrameLocks noChangeAspect="1"/>
          </p:cNvGraphicFramePr>
          <p:nvPr>
            <p:extLst>
              <p:ext uri="{D42A27DB-BD31-4B8C-83A1-F6EECF244321}">
                <p14:modId xmlns:p14="http://schemas.microsoft.com/office/powerpoint/2010/main" val="3583850673"/>
              </p:ext>
            </p:extLst>
          </p:nvPr>
        </p:nvGraphicFramePr>
        <p:xfrm>
          <a:off x="419948" y="4085927"/>
          <a:ext cx="6084887" cy="1122363"/>
        </p:xfrm>
        <a:graphic>
          <a:graphicData uri="http://schemas.openxmlformats.org/presentationml/2006/ole">
            <mc:AlternateContent xmlns:mc="http://schemas.openxmlformats.org/markup-compatibility/2006">
              <mc:Choice xmlns:v="urn:schemas-microsoft-com:vml" Requires="v">
                <p:oleObj name="Equation" r:id="rId12" imgW="5092560" imgH="939600" progId="Equation.DSMT4">
                  <p:embed/>
                </p:oleObj>
              </mc:Choice>
              <mc:Fallback>
                <p:oleObj name="Equation" r:id="rId12" imgW="5092560" imgH="939600" progId="Equation.DSMT4">
                  <p:embed/>
                  <p:pic>
                    <p:nvPicPr>
                      <p:cNvPr id="0" name=""/>
                      <p:cNvPicPr/>
                      <p:nvPr/>
                    </p:nvPicPr>
                    <p:blipFill>
                      <a:blip r:embed="rId13"/>
                      <a:stretch>
                        <a:fillRect/>
                      </a:stretch>
                    </p:blipFill>
                    <p:spPr>
                      <a:xfrm>
                        <a:off x="419948" y="4085927"/>
                        <a:ext cx="6084887" cy="1122363"/>
                      </a:xfrm>
                      <a:prstGeom prst="rect">
                        <a:avLst/>
                      </a:prstGeom>
                    </p:spPr>
                  </p:pic>
                </p:oleObj>
              </mc:Fallback>
            </mc:AlternateContent>
          </a:graphicData>
        </a:graphic>
      </p:graphicFrame>
      <p:sp>
        <p:nvSpPr>
          <p:cNvPr id="28" name="TextBox 27">
            <a:extLst>
              <a:ext uri="{FF2B5EF4-FFF2-40B4-BE49-F238E27FC236}">
                <a16:creationId xmlns:a16="http://schemas.microsoft.com/office/drawing/2014/main" id="{4C598306-AB2D-4213-9DFD-564839DF84B2}"/>
              </a:ext>
            </a:extLst>
          </p:cNvPr>
          <p:cNvSpPr txBox="1"/>
          <p:nvPr/>
        </p:nvSpPr>
        <p:spPr>
          <a:xfrm>
            <a:off x="280544" y="3221880"/>
            <a:ext cx="7788801" cy="738664"/>
          </a:xfrm>
          <a:prstGeom prst="rect">
            <a:avLst/>
          </a:prstGeom>
          <a:noFill/>
        </p:spPr>
        <p:txBody>
          <a:bodyPr wrap="square" rtlCol="0">
            <a:spAutoFit/>
          </a:bodyPr>
          <a:lstStyle/>
          <a:p>
            <a:r>
              <a:rPr lang="en-US" sz="1400"/>
              <a:t>Can get the current of a band.  Note that only extended states (green, in middle of band) contribute to the current.  But it is argued that we can extend the sum over extended states to all states, because localization of a state should be reflected in the field.  </a:t>
            </a:r>
            <a:endParaRPr lang="en-US"/>
          </a:p>
        </p:txBody>
      </p:sp>
      <p:graphicFrame>
        <p:nvGraphicFramePr>
          <p:cNvPr id="29" name="Object 28">
            <a:extLst>
              <a:ext uri="{FF2B5EF4-FFF2-40B4-BE49-F238E27FC236}">
                <a16:creationId xmlns:a16="http://schemas.microsoft.com/office/drawing/2014/main" id="{CFA386D2-A3A3-41BE-8570-9A398B3DB923}"/>
              </a:ext>
            </a:extLst>
          </p:cNvPr>
          <p:cNvGraphicFramePr>
            <a:graphicFrameLocks noChangeAspect="1"/>
          </p:cNvGraphicFramePr>
          <p:nvPr>
            <p:extLst>
              <p:ext uri="{D42A27DB-BD31-4B8C-83A1-F6EECF244321}">
                <p14:modId xmlns:p14="http://schemas.microsoft.com/office/powerpoint/2010/main" val="3927477858"/>
              </p:ext>
            </p:extLst>
          </p:nvPr>
        </p:nvGraphicFramePr>
        <p:xfrm>
          <a:off x="4596267" y="5232529"/>
          <a:ext cx="1580129" cy="588137"/>
        </p:xfrm>
        <a:graphic>
          <a:graphicData uri="http://schemas.openxmlformats.org/presentationml/2006/ole">
            <mc:AlternateContent xmlns:mc="http://schemas.openxmlformats.org/markup-compatibility/2006">
              <mc:Choice xmlns:v="urn:schemas-microsoft-com:vml" Requires="v">
                <p:oleObj name="Equation" r:id="rId14" imgW="1278872" imgH="476163" progId="Equation.DSMT4">
                  <p:embed/>
                </p:oleObj>
              </mc:Choice>
              <mc:Fallback>
                <p:oleObj name="Equation" r:id="rId14" imgW="1278872" imgH="476163" progId="Equation.DSMT4">
                  <p:embed/>
                  <p:pic>
                    <p:nvPicPr>
                      <p:cNvPr id="0" name=""/>
                      <p:cNvPicPr/>
                      <p:nvPr/>
                    </p:nvPicPr>
                    <p:blipFill>
                      <a:blip r:embed="rId15"/>
                      <a:stretch>
                        <a:fillRect/>
                      </a:stretch>
                    </p:blipFill>
                    <p:spPr>
                      <a:xfrm>
                        <a:off x="4596267" y="5232529"/>
                        <a:ext cx="1580129" cy="588137"/>
                      </a:xfrm>
                      <a:prstGeom prst="rect">
                        <a:avLst/>
                      </a:prstGeom>
                    </p:spPr>
                  </p:pic>
                </p:oleObj>
              </mc:Fallback>
            </mc:AlternateContent>
          </a:graphicData>
        </a:graphic>
      </p:graphicFrame>
      <p:sp>
        <p:nvSpPr>
          <p:cNvPr id="30" name="TextBox 29">
            <a:extLst>
              <a:ext uri="{FF2B5EF4-FFF2-40B4-BE49-F238E27FC236}">
                <a16:creationId xmlns:a16="http://schemas.microsoft.com/office/drawing/2014/main" id="{A31B8D65-07F4-4A0E-952F-DFC2363AD248}"/>
              </a:ext>
            </a:extLst>
          </p:cNvPr>
          <p:cNvSpPr txBox="1"/>
          <p:nvPr/>
        </p:nvSpPr>
        <p:spPr>
          <a:xfrm>
            <a:off x="299202" y="5372710"/>
            <a:ext cx="4278395" cy="307777"/>
          </a:xfrm>
          <a:prstGeom prst="rect">
            <a:avLst/>
          </a:prstGeom>
          <a:noFill/>
        </p:spPr>
        <p:txBody>
          <a:bodyPr wrap="square" rtlCol="0">
            <a:spAutoFit/>
          </a:bodyPr>
          <a:lstStyle/>
          <a:p>
            <a:r>
              <a:rPr lang="en-US" sz="1400"/>
              <a:t>So total current, adding up all Landau levels, would be:</a:t>
            </a:r>
            <a:endParaRPr lang="en-US"/>
          </a:p>
        </p:txBody>
      </p:sp>
      <p:sp>
        <p:nvSpPr>
          <p:cNvPr id="31" name="TextBox 30">
            <a:extLst>
              <a:ext uri="{FF2B5EF4-FFF2-40B4-BE49-F238E27FC236}">
                <a16:creationId xmlns:a16="http://schemas.microsoft.com/office/drawing/2014/main" id="{B94BD316-A2F3-4534-9AEB-2B538EBD407A}"/>
              </a:ext>
            </a:extLst>
          </p:cNvPr>
          <p:cNvSpPr txBox="1"/>
          <p:nvPr/>
        </p:nvSpPr>
        <p:spPr>
          <a:xfrm>
            <a:off x="6411414" y="5337309"/>
            <a:ext cx="4278395" cy="307777"/>
          </a:xfrm>
          <a:prstGeom prst="rect">
            <a:avLst/>
          </a:prstGeom>
          <a:noFill/>
        </p:spPr>
        <p:txBody>
          <a:bodyPr wrap="square" rtlCol="0">
            <a:spAutoFit/>
          </a:bodyPr>
          <a:lstStyle/>
          <a:p>
            <a:r>
              <a:rPr lang="en-US" sz="1400"/>
              <a:t>where </a:t>
            </a:r>
            <a:r>
              <a:rPr lang="el-GR" sz="1400">
                <a:latin typeface="Calibri" panose="020F0502020204030204" pitchFamily="34" charset="0"/>
                <a:cs typeface="Calibri" panose="020F0502020204030204" pitchFamily="34" charset="0"/>
              </a:rPr>
              <a:t>ν</a:t>
            </a:r>
            <a:r>
              <a:rPr lang="en-US" sz="1400" baseline="-25000">
                <a:latin typeface="Calibri" panose="020F0502020204030204" pitchFamily="34" charset="0"/>
                <a:cs typeface="Calibri" panose="020F0502020204030204" pitchFamily="34" charset="0"/>
              </a:rPr>
              <a:t>1/2</a:t>
            </a:r>
            <a:r>
              <a:rPr lang="en-US" sz="1400">
                <a:latin typeface="Calibri" panose="020F0502020204030204" pitchFamily="34" charset="0"/>
                <a:cs typeface="Calibri" panose="020F0502020204030204" pitchFamily="34" charset="0"/>
              </a:rPr>
              <a:t> is number of levels greater than half-filled.</a:t>
            </a:r>
            <a:r>
              <a:rPr lang="en-US" sz="1400"/>
              <a:t> </a:t>
            </a:r>
            <a:endParaRPr lang="en-US"/>
          </a:p>
        </p:txBody>
      </p:sp>
      <p:graphicFrame>
        <p:nvGraphicFramePr>
          <p:cNvPr id="32" name="Object 31">
            <a:extLst>
              <a:ext uri="{FF2B5EF4-FFF2-40B4-BE49-F238E27FC236}">
                <a16:creationId xmlns:a16="http://schemas.microsoft.com/office/drawing/2014/main" id="{B57692B9-2F81-4160-AC1E-BA76C24CFCCF}"/>
              </a:ext>
            </a:extLst>
          </p:cNvPr>
          <p:cNvGraphicFramePr>
            <a:graphicFrameLocks noChangeAspect="1"/>
          </p:cNvGraphicFramePr>
          <p:nvPr>
            <p:extLst>
              <p:ext uri="{D42A27DB-BD31-4B8C-83A1-F6EECF244321}">
                <p14:modId xmlns:p14="http://schemas.microsoft.com/office/powerpoint/2010/main" val="3594220005"/>
              </p:ext>
            </p:extLst>
          </p:nvPr>
        </p:nvGraphicFramePr>
        <p:xfrm>
          <a:off x="6504835" y="5672390"/>
          <a:ext cx="3400243" cy="583843"/>
        </p:xfrm>
        <a:graphic>
          <a:graphicData uri="http://schemas.openxmlformats.org/presentationml/2006/ole">
            <mc:AlternateContent xmlns:mc="http://schemas.openxmlformats.org/markup-compatibility/2006">
              <mc:Choice xmlns:v="urn:schemas-microsoft-com:vml" Requires="v">
                <p:oleObj name="Equation" r:id="rId16" imgW="2939781" imgH="504596" progId="Equation.DSMT4">
                  <p:embed/>
                </p:oleObj>
              </mc:Choice>
              <mc:Fallback>
                <p:oleObj name="Equation" r:id="rId16" imgW="2939781" imgH="504596" progId="Equation.DSMT4">
                  <p:embed/>
                  <p:pic>
                    <p:nvPicPr>
                      <p:cNvPr id="0" name=""/>
                      <p:cNvPicPr/>
                      <p:nvPr/>
                    </p:nvPicPr>
                    <p:blipFill>
                      <a:blip r:embed="rId17"/>
                      <a:stretch>
                        <a:fillRect/>
                      </a:stretch>
                    </p:blipFill>
                    <p:spPr>
                      <a:xfrm>
                        <a:off x="6504835" y="5672390"/>
                        <a:ext cx="3400243" cy="583843"/>
                      </a:xfrm>
                      <a:prstGeom prst="rect">
                        <a:avLst/>
                      </a:prstGeom>
                    </p:spPr>
                  </p:pic>
                </p:oleObj>
              </mc:Fallback>
            </mc:AlternateContent>
          </a:graphicData>
        </a:graphic>
      </p:graphicFrame>
      <p:graphicFrame>
        <p:nvGraphicFramePr>
          <p:cNvPr id="33" name="Object 32">
            <a:extLst>
              <a:ext uri="{FF2B5EF4-FFF2-40B4-BE49-F238E27FC236}">
                <a16:creationId xmlns:a16="http://schemas.microsoft.com/office/drawing/2014/main" id="{0B156215-58EE-4FE0-89A8-395316875F35}"/>
              </a:ext>
            </a:extLst>
          </p:cNvPr>
          <p:cNvGraphicFramePr>
            <a:graphicFrameLocks noChangeAspect="1"/>
          </p:cNvGraphicFramePr>
          <p:nvPr>
            <p:extLst>
              <p:ext uri="{D42A27DB-BD31-4B8C-83A1-F6EECF244321}">
                <p14:modId xmlns:p14="http://schemas.microsoft.com/office/powerpoint/2010/main" val="3523687792"/>
              </p:ext>
            </p:extLst>
          </p:nvPr>
        </p:nvGraphicFramePr>
        <p:xfrm>
          <a:off x="358366" y="6040724"/>
          <a:ext cx="3056043" cy="742277"/>
        </p:xfrm>
        <a:graphic>
          <a:graphicData uri="http://schemas.openxmlformats.org/presentationml/2006/ole">
            <mc:AlternateContent xmlns:mc="http://schemas.openxmlformats.org/markup-compatibility/2006">
              <mc:Choice xmlns:v="urn:schemas-microsoft-com:vml" Requires="v">
                <p:oleObj name="Equation" r:id="rId18" imgW="2901541" imgH="704707" progId="Equation.DSMT4">
                  <p:embed/>
                </p:oleObj>
              </mc:Choice>
              <mc:Fallback>
                <p:oleObj name="Equation" r:id="rId18" imgW="2901541" imgH="704707" progId="Equation.DSMT4">
                  <p:embed/>
                  <p:pic>
                    <p:nvPicPr>
                      <p:cNvPr id="0" name=""/>
                      <p:cNvPicPr/>
                      <p:nvPr/>
                    </p:nvPicPr>
                    <p:blipFill>
                      <a:blip r:embed="rId19"/>
                      <a:stretch>
                        <a:fillRect/>
                      </a:stretch>
                    </p:blipFill>
                    <p:spPr>
                      <a:xfrm>
                        <a:off x="358366" y="6040724"/>
                        <a:ext cx="3056043" cy="742277"/>
                      </a:xfrm>
                      <a:prstGeom prst="rect">
                        <a:avLst/>
                      </a:prstGeom>
                    </p:spPr>
                  </p:pic>
                </p:oleObj>
              </mc:Fallback>
            </mc:AlternateContent>
          </a:graphicData>
        </a:graphic>
      </p:graphicFrame>
      <p:sp>
        <p:nvSpPr>
          <p:cNvPr id="34" name="TextBox 33">
            <a:extLst>
              <a:ext uri="{FF2B5EF4-FFF2-40B4-BE49-F238E27FC236}">
                <a16:creationId xmlns:a16="http://schemas.microsoft.com/office/drawing/2014/main" id="{E7E52C6A-2CA2-4C6C-BAB5-47F0EFC02821}"/>
              </a:ext>
            </a:extLst>
          </p:cNvPr>
          <p:cNvSpPr txBox="1"/>
          <p:nvPr/>
        </p:nvSpPr>
        <p:spPr>
          <a:xfrm>
            <a:off x="290273" y="5661254"/>
            <a:ext cx="2530750" cy="307777"/>
          </a:xfrm>
          <a:prstGeom prst="rect">
            <a:avLst/>
          </a:prstGeom>
          <a:noFill/>
        </p:spPr>
        <p:txBody>
          <a:bodyPr wrap="square" rtlCol="0">
            <a:spAutoFit/>
          </a:bodyPr>
          <a:lstStyle/>
          <a:p>
            <a:r>
              <a:rPr lang="en-US" sz="1400"/>
              <a:t>Filling in </a:t>
            </a:r>
            <a:r>
              <a:rPr lang="el-GR" sz="1400">
                <a:latin typeface="Calibri" panose="020F0502020204030204" pitchFamily="34" charset="0"/>
                <a:cs typeface="Calibri" panose="020F0502020204030204" pitchFamily="34" charset="0"/>
              </a:rPr>
              <a:t>ΔΦ</a:t>
            </a:r>
            <a:r>
              <a:rPr lang="en-US" sz="1400">
                <a:latin typeface="Calibri" panose="020F0502020204030204" pitchFamily="34" charset="0"/>
                <a:cs typeface="Calibri" panose="020F0502020204030204" pitchFamily="34" charset="0"/>
              </a:rPr>
              <a:t> = -eE</a:t>
            </a:r>
            <a:r>
              <a:rPr lang="en-US" sz="1400" baseline="-25000">
                <a:latin typeface="Calibri" panose="020F0502020204030204" pitchFamily="34" charset="0"/>
                <a:cs typeface="Calibri" panose="020F0502020204030204" pitchFamily="34" charset="0"/>
              </a:rPr>
              <a:t>x</a:t>
            </a:r>
            <a:r>
              <a:rPr lang="en-US" sz="1400">
                <a:latin typeface="Calibri" panose="020F0502020204030204" pitchFamily="34" charset="0"/>
                <a:cs typeface="Calibri" panose="020F0502020204030204" pitchFamily="34" charset="0"/>
              </a:rPr>
              <a:t>x, we have:</a:t>
            </a:r>
            <a:endParaRPr lang="en-US"/>
          </a:p>
        </p:txBody>
      </p:sp>
      <mc:AlternateContent xmlns:mc="http://schemas.openxmlformats.org/markup-compatibility/2006" xmlns:p14="http://schemas.microsoft.com/office/powerpoint/2010/main">
        <mc:Choice Requires="p14">
          <p:contentPart p14:bwMode="auto" r:id="rId20">
            <p14:nvContentPartPr>
              <p14:cNvPr id="35" name="Ink 34">
                <a:extLst>
                  <a:ext uri="{FF2B5EF4-FFF2-40B4-BE49-F238E27FC236}">
                    <a16:creationId xmlns:a16="http://schemas.microsoft.com/office/drawing/2014/main" id="{C2FB8686-CC2C-4D9E-9F21-5932B88D1B92}"/>
                  </a:ext>
                </a:extLst>
              </p14:cNvPr>
              <p14:cNvContentPartPr/>
              <p14:nvPr/>
            </p14:nvContentPartPr>
            <p14:xfrm>
              <a:off x="3676711" y="6453245"/>
              <a:ext cx="349560" cy="135360"/>
            </p14:xfrm>
          </p:contentPart>
        </mc:Choice>
        <mc:Fallback xmlns="">
          <p:pic>
            <p:nvPicPr>
              <p:cNvPr id="35" name="Ink 34">
                <a:extLst>
                  <a:ext uri="{FF2B5EF4-FFF2-40B4-BE49-F238E27FC236}">
                    <a16:creationId xmlns:a16="http://schemas.microsoft.com/office/drawing/2014/main" id="{C2FB8686-CC2C-4D9E-9F21-5932B88D1B92}"/>
                  </a:ext>
                </a:extLst>
              </p:cNvPr>
              <p:cNvPicPr/>
              <p:nvPr/>
            </p:nvPicPr>
            <p:blipFill>
              <a:blip r:embed="rId21"/>
              <a:stretch>
                <a:fillRect/>
              </a:stretch>
            </p:blipFill>
            <p:spPr>
              <a:xfrm>
                <a:off x="3668071" y="6444245"/>
                <a:ext cx="367200" cy="153000"/>
              </a:xfrm>
              <a:prstGeom prst="rect">
                <a:avLst/>
              </a:prstGeom>
            </p:spPr>
          </p:pic>
        </mc:Fallback>
      </mc:AlternateContent>
      <p:graphicFrame>
        <p:nvGraphicFramePr>
          <p:cNvPr id="36" name="Object 35">
            <a:extLst>
              <a:ext uri="{FF2B5EF4-FFF2-40B4-BE49-F238E27FC236}">
                <a16:creationId xmlns:a16="http://schemas.microsoft.com/office/drawing/2014/main" id="{06F914EF-4F2B-4311-BE87-A06E338D9E3D}"/>
              </a:ext>
            </a:extLst>
          </p:cNvPr>
          <p:cNvGraphicFramePr>
            <a:graphicFrameLocks noChangeAspect="1"/>
          </p:cNvGraphicFramePr>
          <p:nvPr>
            <p:extLst>
              <p:ext uri="{D42A27DB-BD31-4B8C-83A1-F6EECF244321}">
                <p14:modId xmlns:p14="http://schemas.microsoft.com/office/powerpoint/2010/main" val="4076000780"/>
              </p:ext>
            </p:extLst>
          </p:nvPr>
        </p:nvGraphicFramePr>
        <p:xfrm>
          <a:off x="4307519" y="6170440"/>
          <a:ext cx="1544403" cy="588137"/>
        </p:xfrm>
        <a:graphic>
          <a:graphicData uri="http://schemas.openxmlformats.org/presentationml/2006/ole">
            <mc:AlternateContent xmlns:mc="http://schemas.openxmlformats.org/markup-compatibility/2006">
              <mc:Choice xmlns:v="urn:schemas-microsoft-com:vml" Requires="v">
                <p:oleObj name="Equation" r:id="rId22" imgW="1126273" imgH="428655" progId="Equation.DSMT4">
                  <p:embed/>
                </p:oleObj>
              </mc:Choice>
              <mc:Fallback>
                <p:oleObj name="Equation" r:id="rId22" imgW="1126273" imgH="428655" progId="Equation.DSMT4">
                  <p:embed/>
                  <p:pic>
                    <p:nvPicPr>
                      <p:cNvPr id="0" name=""/>
                      <p:cNvPicPr/>
                      <p:nvPr/>
                    </p:nvPicPr>
                    <p:blipFill>
                      <a:blip r:embed="rId23"/>
                      <a:stretch>
                        <a:fillRect/>
                      </a:stretch>
                    </p:blipFill>
                    <p:spPr>
                      <a:xfrm>
                        <a:off x="4307519" y="6170440"/>
                        <a:ext cx="1544403" cy="588137"/>
                      </a:xfrm>
                      <a:prstGeom prst="rect">
                        <a:avLst/>
                      </a:prstGeom>
                      <a:solidFill>
                        <a:srgbClr val="CCFFCC"/>
                      </a:solidFill>
                    </p:spPr>
                  </p:pic>
                </p:oleObj>
              </mc:Fallback>
            </mc:AlternateContent>
          </a:graphicData>
        </a:graphic>
      </p:graphicFrame>
    </p:spTree>
    <p:extLst>
      <p:ext uri="{BB962C8B-B14F-4D97-AF65-F5344CB8AC3E}">
        <p14:creationId xmlns:p14="http://schemas.microsoft.com/office/powerpoint/2010/main" val="122762267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757055" y="233973"/>
            <a:ext cx="7287490" cy="621596"/>
          </a:xfrm>
        </p:spPr>
        <p:txBody>
          <a:bodyPr>
            <a:noAutofit/>
          </a:bodyPr>
          <a:lstStyle/>
          <a:p>
            <a:r>
              <a:rPr lang="en-US" sz="3600" b="1" u="sng">
                <a:latin typeface="+mn-lt"/>
              </a:rPr>
              <a:t>Conduction (Quantum Fluctuations)</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398835" y="1148985"/>
            <a:ext cx="460620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400"/>
              <a:t>We can go on to calculate the variance of the conductivity:</a:t>
            </a:r>
            <a:endParaRPr lang="en-US" altLang="en-US" sz="1200"/>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6" name="Rectangle 25">
            <a:extLst>
              <a:ext uri="{FF2B5EF4-FFF2-40B4-BE49-F238E27FC236}">
                <a16:creationId xmlns:a16="http://schemas.microsoft.com/office/drawing/2014/main" id="{393518AB-A7A2-420A-9CEC-9A082B69F39A}"/>
              </a:ext>
            </a:extLst>
          </p:cNvPr>
          <p:cNvSpPr/>
          <p:nvPr/>
        </p:nvSpPr>
        <p:spPr>
          <a:xfrm>
            <a:off x="437885" y="4355804"/>
            <a:ext cx="11373901" cy="738664"/>
          </a:xfrm>
          <a:prstGeom prst="rect">
            <a:avLst/>
          </a:prstGeom>
        </p:spPr>
        <p:txBody>
          <a:bodyPr wrap="square">
            <a:spAutoFit/>
          </a:bodyPr>
          <a:lstStyle/>
          <a:p>
            <a:pPr lvl="0" eaLnBrk="0" fontAlgn="base" hangingPunct="0">
              <a:spcBef>
                <a:spcPct val="0"/>
              </a:spcBef>
              <a:spcAft>
                <a:spcPct val="0"/>
              </a:spcAft>
            </a:pPr>
            <a:r>
              <a:rPr lang="en-US" altLang="en-US" sz="1400"/>
              <a:t>This sum would be different things for different geometries.  At least in Q1D, we find (think this suffers from g-definition issue, and should divide g by 2, to get 2/15).  Beenaker says that diffusons and Cooperons contribute equally in the case of TRS.  Without TRS, only the diffusons do, and so we get ½ the TRS value, which is why we divide by </a:t>
            </a:r>
            <a:r>
              <a:rPr lang="el-GR" altLang="en-US" sz="1400"/>
              <a:t>β</a:t>
            </a:r>
            <a:r>
              <a:rPr lang="en-US" altLang="en-US" sz="1400"/>
              <a:t>.</a:t>
            </a:r>
            <a:endParaRPr lang="en-US" altLang="en-US" sz="1200"/>
          </a:p>
        </p:txBody>
      </p:sp>
      <p:pic>
        <p:nvPicPr>
          <p:cNvPr id="6" name="Picture 5">
            <a:extLst>
              <a:ext uri="{FF2B5EF4-FFF2-40B4-BE49-F238E27FC236}">
                <a16:creationId xmlns:a16="http://schemas.microsoft.com/office/drawing/2014/main" id="{944025C7-8782-43DE-AA8E-640C37413C47}"/>
              </a:ext>
            </a:extLst>
          </p:cNvPr>
          <p:cNvPicPr>
            <a:picLocks noChangeAspect="1"/>
          </p:cNvPicPr>
          <p:nvPr/>
        </p:nvPicPr>
        <p:blipFill>
          <a:blip r:embed="rId3"/>
          <a:stretch>
            <a:fillRect/>
          </a:stretch>
        </p:blipFill>
        <p:spPr>
          <a:xfrm>
            <a:off x="1672014" y="1552183"/>
            <a:ext cx="2584038" cy="1388920"/>
          </a:xfrm>
          <a:prstGeom prst="rect">
            <a:avLst/>
          </a:prstGeom>
        </p:spPr>
      </p:pic>
      <p:graphicFrame>
        <p:nvGraphicFramePr>
          <p:cNvPr id="9" name="Object 8">
            <a:extLst>
              <a:ext uri="{FF2B5EF4-FFF2-40B4-BE49-F238E27FC236}">
                <a16:creationId xmlns:a16="http://schemas.microsoft.com/office/drawing/2014/main" id="{E13D9B34-67B6-46A2-A2A8-0E9A9D66218A}"/>
              </a:ext>
            </a:extLst>
          </p:cNvPr>
          <p:cNvGraphicFramePr>
            <a:graphicFrameLocks noChangeAspect="1"/>
          </p:cNvGraphicFramePr>
          <p:nvPr>
            <p:extLst>
              <p:ext uri="{D42A27DB-BD31-4B8C-83A1-F6EECF244321}">
                <p14:modId xmlns:p14="http://schemas.microsoft.com/office/powerpoint/2010/main" val="1611574272"/>
              </p:ext>
            </p:extLst>
          </p:nvPr>
        </p:nvGraphicFramePr>
        <p:xfrm>
          <a:off x="427141" y="2030445"/>
          <a:ext cx="1112602" cy="489545"/>
        </p:xfrm>
        <a:graphic>
          <a:graphicData uri="http://schemas.openxmlformats.org/presentationml/2006/ole">
            <mc:AlternateContent xmlns:mc="http://schemas.openxmlformats.org/markup-compatibility/2006">
              <mc:Choice xmlns:v="urn:schemas-microsoft-com:vml" Requires="v">
                <p:oleObj name="Equation" r:id="rId4" imgW="634680" imgH="279360" progId="Equation.DSMT4">
                  <p:embed/>
                </p:oleObj>
              </mc:Choice>
              <mc:Fallback>
                <p:oleObj name="Equation" r:id="rId4" imgW="634680" imgH="279360" progId="Equation.DSMT4">
                  <p:embed/>
                  <p:pic>
                    <p:nvPicPr>
                      <p:cNvPr id="9" name="Object 8">
                        <a:extLst>
                          <a:ext uri="{FF2B5EF4-FFF2-40B4-BE49-F238E27FC236}">
                            <a16:creationId xmlns:a16="http://schemas.microsoft.com/office/drawing/2014/main" id="{E13D9B34-67B6-46A2-A2A8-0E9A9D66218A}"/>
                          </a:ext>
                        </a:extLst>
                      </p:cNvPr>
                      <p:cNvPicPr/>
                      <p:nvPr/>
                    </p:nvPicPr>
                    <p:blipFill>
                      <a:blip r:embed="rId5"/>
                      <a:stretch>
                        <a:fillRect/>
                      </a:stretch>
                    </p:blipFill>
                    <p:spPr>
                      <a:xfrm>
                        <a:off x="427141" y="2030445"/>
                        <a:ext cx="1112602" cy="489545"/>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629F5FB1-FAB7-453B-B148-42FF30F3E102}"/>
              </a:ext>
            </a:extLst>
          </p:cNvPr>
          <p:cNvGraphicFramePr>
            <a:graphicFrameLocks noChangeAspect="1"/>
          </p:cNvGraphicFramePr>
          <p:nvPr>
            <p:extLst>
              <p:ext uri="{D42A27DB-BD31-4B8C-83A1-F6EECF244321}">
                <p14:modId xmlns:p14="http://schemas.microsoft.com/office/powerpoint/2010/main" val="1319903039"/>
              </p:ext>
            </p:extLst>
          </p:nvPr>
        </p:nvGraphicFramePr>
        <p:xfrm>
          <a:off x="493693" y="3527372"/>
          <a:ext cx="2592611" cy="691363"/>
        </p:xfrm>
        <a:graphic>
          <a:graphicData uri="http://schemas.openxmlformats.org/presentationml/2006/ole">
            <mc:AlternateContent xmlns:mc="http://schemas.openxmlformats.org/markup-compatibility/2006">
              <mc:Choice xmlns:v="urn:schemas-microsoft-com:vml" Requires="v">
                <p:oleObj name="Equation" r:id="rId6" imgW="1904760" imgH="507960" progId="Equation.DSMT4">
                  <p:embed/>
                </p:oleObj>
              </mc:Choice>
              <mc:Fallback>
                <p:oleObj name="Equation" r:id="rId6" imgW="1904760" imgH="507960" progId="Equation.DSMT4">
                  <p:embed/>
                  <p:pic>
                    <p:nvPicPr>
                      <p:cNvPr id="12" name="Object 11">
                        <a:extLst>
                          <a:ext uri="{FF2B5EF4-FFF2-40B4-BE49-F238E27FC236}">
                            <a16:creationId xmlns:a16="http://schemas.microsoft.com/office/drawing/2014/main" id="{629F5FB1-FAB7-453B-B148-42FF30F3E102}"/>
                          </a:ext>
                        </a:extLst>
                      </p:cNvPr>
                      <p:cNvPicPr/>
                      <p:nvPr/>
                    </p:nvPicPr>
                    <p:blipFill>
                      <a:blip r:embed="rId7"/>
                      <a:stretch>
                        <a:fillRect/>
                      </a:stretch>
                    </p:blipFill>
                    <p:spPr>
                      <a:xfrm>
                        <a:off x="493693" y="3527372"/>
                        <a:ext cx="2592611" cy="691363"/>
                      </a:xfrm>
                      <a:prstGeom prst="rect">
                        <a:avLst/>
                      </a:prstGeom>
                    </p:spPr>
                  </p:pic>
                </p:oleObj>
              </mc:Fallback>
            </mc:AlternateContent>
          </a:graphicData>
        </a:graphic>
      </p:graphicFrame>
      <p:sp>
        <p:nvSpPr>
          <p:cNvPr id="19" name="Rectangle 18">
            <a:extLst>
              <a:ext uri="{FF2B5EF4-FFF2-40B4-BE49-F238E27FC236}">
                <a16:creationId xmlns:a16="http://schemas.microsoft.com/office/drawing/2014/main" id="{683A7A2C-1245-42CD-9ADA-D3D2AAF706EA}"/>
              </a:ext>
            </a:extLst>
          </p:cNvPr>
          <p:cNvSpPr/>
          <p:nvPr/>
        </p:nvSpPr>
        <p:spPr>
          <a:xfrm>
            <a:off x="428458" y="3114175"/>
            <a:ext cx="5383625" cy="307777"/>
          </a:xfrm>
          <a:prstGeom prst="rect">
            <a:avLst/>
          </a:prstGeom>
        </p:spPr>
        <p:txBody>
          <a:bodyPr wrap="square">
            <a:spAutoFit/>
          </a:bodyPr>
          <a:lstStyle/>
          <a:p>
            <a:pPr lvl="0" eaLnBrk="0" fontAlgn="base" hangingPunct="0">
              <a:spcBef>
                <a:spcPct val="0"/>
              </a:spcBef>
              <a:spcAft>
                <a:spcPct val="0"/>
              </a:spcAft>
            </a:pPr>
            <a:r>
              <a:rPr lang="en-US" altLang="en-US" sz="1400"/>
              <a:t>In this case we find, evidently (q is a wavevector)</a:t>
            </a:r>
            <a:endParaRPr lang="en-US" altLang="en-US" sz="1200"/>
          </a:p>
        </p:txBody>
      </p:sp>
      <p:pic>
        <p:nvPicPr>
          <p:cNvPr id="11" name="Picture 10">
            <a:extLst>
              <a:ext uri="{FF2B5EF4-FFF2-40B4-BE49-F238E27FC236}">
                <a16:creationId xmlns:a16="http://schemas.microsoft.com/office/drawing/2014/main" id="{B486CFD1-CED0-461D-ABB3-34D03F3C365A}"/>
              </a:ext>
            </a:extLst>
          </p:cNvPr>
          <p:cNvPicPr>
            <a:picLocks noChangeAspect="1"/>
          </p:cNvPicPr>
          <p:nvPr/>
        </p:nvPicPr>
        <p:blipFill>
          <a:blip r:embed="rId8"/>
          <a:stretch>
            <a:fillRect/>
          </a:stretch>
        </p:blipFill>
        <p:spPr>
          <a:xfrm>
            <a:off x="5208242" y="1757086"/>
            <a:ext cx="2891279" cy="1204699"/>
          </a:xfrm>
          <a:prstGeom prst="rect">
            <a:avLst/>
          </a:prstGeom>
        </p:spPr>
      </p:pic>
      <p:graphicFrame>
        <p:nvGraphicFramePr>
          <p:cNvPr id="14" name="Object 13">
            <a:extLst>
              <a:ext uri="{FF2B5EF4-FFF2-40B4-BE49-F238E27FC236}">
                <a16:creationId xmlns:a16="http://schemas.microsoft.com/office/drawing/2014/main" id="{D998E5D4-C12A-4ECB-A277-BA223A3D2C36}"/>
              </a:ext>
            </a:extLst>
          </p:cNvPr>
          <p:cNvGraphicFramePr>
            <a:graphicFrameLocks noChangeAspect="1"/>
          </p:cNvGraphicFramePr>
          <p:nvPr>
            <p:extLst>
              <p:ext uri="{D42A27DB-BD31-4B8C-83A1-F6EECF244321}">
                <p14:modId xmlns:p14="http://schemas.microsoft.com/office/powerpoint/2010/main" val="23038349"/>
              </p:ext>
            </p:extLst>
          </p:nvPr>
        </p:nvGraphicFramePr>
        <p:xfrm>
          <a:off x="4612721" y="2198887"/>
          <a:ext cx="203200" cy="203200"/>
        </p:xfrm>
        <a:graphic>
          <a:graphicData uri="http://schemas.openxmlformats.org/presentationml/2006/ole">
            <mc:AlternateContent xmlns:mc="http://schemas.openxmlformats.org/markup-compatibility/2006">
              <mc:Choice xmlns:v="urn:schemas-microsoft-com:vml" Requires="v">
                <p:oleObj name="Equation" r:id="rId9" imgW="203040" imgH="203040" progId="Equation.DSMT4">
                  <p:embed/>
                </p:oleObj>
              </mc:Choice>
              <mc:Fallback>
                <p:oleObj name="Equation" r:id="rId9" imgW="203040" imgH="203040" progId="Equation.DSMT4">
                  <p:embed/>
                  <p:pic>
                    <p:nvPicPr>
                      <p:cNvPr id="14" name="Object 13">
                        <a:extLst>
                          <a:ext uri="{FF2B5EF4-FFF2-40B4-BE49-F238E27FC236}">
                            <a16:creationId xmlns:a16="http://schemas.microsoft.com/office/drawing/2014/main" id="{D998E5D4-C12A-4ECB-A277-BA223A3D2C36}"/>
                          </a:ext>
                        </a:extLst>
                      </p:cNvPr>
                      <p:cNvPicPr/>
                      <p:nvPr/>
                    </p:nvPicPr>
                    <p:blipFill>
                      <a:blip r:embed="rId10"/>
                      <a:stretch>
                        <a:fillRect/>
                      </a:stretch>
                    </p:blipFill>
                    <p:spPr>
                      <a:xfrm>
                        <a:off x="4612721" y="2198887"/>
                        <a:ext cx="203200" cy="203200"/>
                      </a:xfrm>
                      <a:prstGeom prst="rect">
                        <a:avLst/>
                      </a:prstGeom>
                    </p:spPr>
                  </p:pic>
                </p:oleObj>
              </mc:Fallback>
            </mc:AlternateContent>
          </a:graphicData>
        </a:graphic>
      </p:graphicFrame>
      <p:graphicFrame>
        <p:nvGraphicFramePr>
          <p:cNvPr id="16" name="Object 15">
            <a:extLst>
              <a:ext uri="{FF2B5EF4-FFF2-40B4-BE49-F238E27FC236}">
                <a16:creationId xmlns:a16="http://schemas.microsoft.com/office/drawing/2014/main" id="{AD020745-2753-4CA7-A5DF-C08608CF0AA0}"/>
              </a:ext>
            </a:extLst>
          </p:cNvPr>
          <p:cNvGraphicFramePr>
            <a:graphicFrameLocks noChangeAspect="1"/>
          </p:cNvGraphicFramePr>
          <p:nvPr>
            <p:extLst>
              <p:ext uri="{D42A27DB-BD31-4B8C-83A1-F6EECF244321}">
                <p14:modId xmlns:p14="http://schemas.microsoft.com/office/powerpoint/2010/main" val="34803486"/>
              </p:ext>
            </p:extLst>
          </p:nvPr>
        </p:nvGraphicFramePr>
        <p:xfrm>
          <a:off x="8709245" y="2167137"/>
          <a:ext cx="152400" cy="266700"/>
        </p:xfrm>
        <a:graphic>
          <a:graphicData uri="http://schemas.openxmlformats.org/presentationml/2006/ole">
            <mc:AlternateContent xmlns:mc="http://schemas.openxmlformats.org/markup-compatibility/2006">
              <mc:Choice xmlns:v="urn:schemas-microsoft-com:vml" Requires="v">
                <p:oleObj name="Equation" r:id="rId11" imgW="152280" imgH="266400" progId="Equation.DSMT4">
                  <p:embed/>
                </p:oleObj>
              </mc:Choice>
              <mc:Fallback>
                <p:oleObj name="Equation" r:id="rId11" imgW="152280" imgH="266400" progId="Equation.DSMT4">
                  <p:embed/>
                  <p:pic>
                    <p:nvPicPr>
                      <p:cNvPr id="16" name="Object 15">
                        <a:extLst>
                          <a:ext uri="{FF2B5EF4-FFF2-40B4-BE49-F238E27FC236}">
                            <a16:creationId xmlns:a16="http://schemas.microsoft.com/office/drawing/2014/main" id="{AD020745-2753-4CA7-A5DF-C08608CF0AA0}"/>
                          </a:ext>
                        </a:extLst>
                      </p:cNvPr>
                      <p:cNvPicPr/>
                      <p:nvPr/>
                    </p:nvPicPr>
                    <p:blipFill>
                      <a:blip r:embed="rId12"/>
                      <a:stretch>
                        <a:fillRect/>
                      </a:stretch>
                    </p:blipFill>
                    <p:spPr>
                      <a:xfrm>
                        <a:off x="8709245" y="2167137"/>
                        <a:ext cx="152400" cy="266700"/>
                      </a:xfrm>
                      <a:prstGeom prst="rect">
                        <a:avLst/>
                      </a:prstGeom>
                    </p:spPr>
                  </p:pic>
                </p:oleObj>
              </mc:Fallback>
            </mc:AlternateContent>
          </a:graphicData>
        </a:graphic>
      </p:graphicFrame>
      <p:graphicFrame>
        <p:nvGraphicFramePr>
          <p:cNvPr id="20" name="Object 19">
            <a:extLst>
              <a:ext uri="{FF2B5EF4-FFF2-40B4-BE49-F238E27FC236}">
                <a16:creationId xmlns:a16="http://schemas.microsoft.com/office/drawing/2014/main" id="{E2294B78-57FC-4618-8EB5-54B1BCC47E46}"/>
              </a:ext>
            </a:extLst>
          </p:cNvPr>
          <p:cNvGraphicFramePr>
            <a:graphicFrameLocks noChangeAspect="1"/>
          </p:cNvGraphicFramePr>
          <p:nvPr>
            <p:extLst>
              <p:ext uri="{D42A27DB-BD31-4B8C-83A1-F6EECF244321}">
                <p14:modId xmlns:p14="http://schemas.microsoft.com/office/powerpoint/2010/main" val="3860887442"/>
              </p:ext>
            </p:extLst>
          </p:nvPr>
        </p:nvGraphicFramePr>
        <p:xfrm>
          <a:off x="493693" y="5119717"/>
          <a:ext cx="1003300" cy="569913"/>
        </p:xfrm>
        <a:graphic>
          <a:graphicData uri="http://schemas.openxmlformats.org/presentationml/2006/ole">
            <mc:AlternateContent xmlns:mc="http://schemas.openxmlformats.org/markup-compatibility/2006">
              <mc:Choice xmlns:v="urn:schemas-microsoft-com:vml" Requires="v">
                <p:oleObj name="Equation" r:id="rId13" imgW="736560" imgH="419040" progId="Equation.DSMT4">
                  <p:embed/>
                </p:oleObj>
              </mc:Choice>
              <mc:Fallback>
                <p:oleObj name="Equation" r:id="rId13" imgW="736560" imgH="419040" progId="Equation.DSMT4">
                  <p:embed/>
                  <p:pic>
                    <p:nvPicPr>
                      <p:cNvPr id="20" name="Object 19">
                        <a:extLst>
                          <a:ext uri="{FF2B5EF4-FFF2-40B4-BE49-F238E27FC236}">
                            <a16:creationId xmlns:a16="http://schemas.microsoft.com/office/drawing/2014/main" id="{E2294B78-57FC-4618-8EB5-54B1BCC47E46}"/>
                          </a:ext>
                        </a:extLst>
                      </p:cNvPr>
                      <p:cNvPicPr/>
                      <p:nvPr/>
                    </p:nvPicPr>
                    <p:blipFill>
                      <a:blip r:embed="rId14"/>
                      <a:stretch>
                        <a:fillRect/>
                      </a:stretch>
                    </p:blipFill>
                    <p:spPr>
                      <a:xfrm>
                        <a:off x="493693" y="5119717"/>
                        <a:ext cx="1003300" cy="569913"/>
                      </a:xfrm>
                      <a:prstGeom prst="rect">
                        <a:avLst/>
                      </a:prstGeom>
                    </p:spPr>
                  </p:pic>
                </p:oleObj>
              </mc:Fallback>
            </mc:AlternateContent>
          </a:graphicData>
        </a:graphic>
      </p:graphicFrame>
      <p:sp>
        <p:nvSpPr>
          <p:cNvPr id="21" name="Rectangle 20">
            <a:extLst>
              <a:ext uri="{FF2B5EF4-FFF2-40B4-BE49-F238E27FC236}">
                <a16:creationId xmlns:a16="http://schemas.microsoft.com/office/drawing/2014/main" id="{632B9984-F959-4F29-B127-55410CF7A633}"/>
              </a:ext>
            </a:extLst>
          </p:cNvPr>
          <p:cNvSpPr/>
          <p:nvPr/>
        </p:nvSpPr>
        <p:spPr>
          <a:xfrm>
            <a:off x="411175" y="5752543"/>
            <a:ext cx="10401369" cy="307777"/>
          </a:xfrm>
          <a:prstGeom prst="rect">
            <a:avLst/>
          </a:prstGeom>
        </p:spPr>
        <p:txBody>
          <a:bodyPr wrap="square">
            <a:spAutoFit/>
          </a:bodyPr>
          <a:lstStyle/>
          <a:p>
            <a:pPr lvl="0" eaLnBrk="0" fontAlgn="base" hangingPunct="0">
              <a:spcBef>
                <a:spcPct val="0"/>
              </a:spcBef>
              <a:spcAft>
                <a:spcPct val="0"/>
              </a:spcAft>
            </a:pPr>
            <a:r>
              <a:rPr lang="en-US" altLang="en-US" sz="1400"/>
              <a:t>This universal result accords with our semi-classical calculation done earlier. It seems P. Lee (’87) calculate the variance in 3D and found: </a:t>
            </a:r>
            <a:endParaRPr lang="en-US" altLang="en-US" sz="1200"/>
          </a:p>
        </p:txBody>
      </p:sp>
      <p:graphicFrame>
        <p:nvGraphicFramePr>
          <p:cNvPr id="22" name="Object 21">
            <a:extLst>
              <a:ext uri="{FF2B5EF4-FFF2-40B4-BE49-F238E27FC236}">
                <a16:creationId xmlns:a16="http://schemas.microsoft.com/office/drawing/2014/main" id="{8C19AF95-42CC-4FD7-994D-BC4E865903E6}"/>
              </a:ext>
            </a:extLst>
          </p:cNvPr>
          <p:cNvGraphicFramePr>
            <a:graphicFrameLocks noChangeAspect="1"/>
          </p:cNvGraphicFramePr>
          <p:nvPr>
            <p:extLst>
              <p:ext uri="{D42A27DB-BD31-4B8C-83A1-F6EECF244321}">
                <p14:modId xmlns:p14="http://schemas.microsoft.com/office/powerpoint/2010/main" val="2822344809"/>
              </p:ext>
            </p:extLst>
          </p:nvPr>
        </p:nvGraphicFramePr>
        <p:xfrm>
          <a:off x="505923" y="6107505"/>
          <a:ext cx="1141412" cy="569912"/>
        </p:xfrm>
        <a:graphic>
          <a:graphicData uri="http://schemas.openxmlformats.org/presentationml/2006/ole">
            <mc:AlternateContent xmlns:mc="http://schemas.openxmlformats.org/markup-compatibility/2006">
              <mc:Choice xmlns:v="urn:schemas-microsoft-com:vml" Requires="v">
                <p:oleObj name="Equation" r:id="rId15" imgW="838080" imgH="419040" progId="Equation.DSMT4">
                  <p:embed/>
                </p:oleObj>
              </mc:Choice>
              <mc:Fallback>
                <p:oleObj name="Equation" r:id="rId15" imgW="838080" imgH="419040" progId="Equation.DSMT4">
                  <p:embed/>
                  <p:pic>
                    <p:nvPicPr>
                      <p:cNvPr id="22" name="Object 21">
                        <a:extLst>
                          <a:ext uri="{FF2B5EF4-FFF2-40B4-BE49-F238E27FC236}">
                            <a16:creationId xmlns:a16="http://schemas.microsoft.com/office/drawing/2014/main" id="{8C19AF95-42CC-4FD7-994D-BC4E865903E6}"/>
                          </a:ext>
                        </a:extLst>
                      </p:cNvPr>
                      <p:cNvPicPr/>
                      <p:nvPr/>
                    </p:nvPicPr>
                    <p:blipFill>
                      <a:blip r:embed="rId16"/>
                      <a:stretch>
                        <a:fillRect/>
                      </a:stretch>
                    </p:blipFill>
                    <p:spPr>
                      <a:xfrm>
                        <a:off x="505923" y="6107505"/>
                        <a:ext cx="1141412" cy="569912"/>
                      </a:xfrm>
                      <a:prstGeom prst="rect">
                        <a:avLst/>
                      </a:prstGeom>
                    </p:spPr>
                  </p:pic>
                </p:oleObj>
              </mc:Fallback>
            </mc:AlternateContent>
          </a:graphicData>
        </a:graphic>
      </p:graphicFrame>
    </p:spTree>
    <p:extLst>
      <p:ext uri="{BB962C8B-B14F-4D97-AF65-F5344CB8AC3E}">
        <p14:creationId xmlns:p14="http://schemas.microsoft.com/office/powerpoint/2010/main" val="311432104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1842655" y="233973"/>
            <a:ext cx="7467600" cy="621596"/>
          </a:xfrm>
        </p:spPr>
        <p:txBody>
          <a:bodyPr>
            <a:noAutofit/>
          </a:bodyPr>
          <a:lstStyle/>
          <a:p>
            <a:r>
              <a:rPr lang="en-US" sz="3600" b="1" u="sng">
                <a:latin typeface="+mn-lt"/>
              </a:rPr>
              <a:t>Conduction (Numerical WL Results)</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300617" y="936042"/>
            <a:ext cx="11756265" cy="9848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600" b="1">
                <a:latin typeface="Arial" panose="020B0604020202020204" pitchFamily="34" charset="0"/>
              </a:rPr>
              <a:t>&lt;g&gt;</a:t>
            </a:r>
          </a:p>
          <a:p>
            <a:pPr lvl="0" eaLnBrk="0" fontAlgn="base" hangingPunct="0">
              <a:spcBef>
                <a:spcPct val="0"/>
              </a:spcBef>
              <a:spcAft>
                <a:spcPct val="0"/>
              </a:spcAft>
            </a:pPr>
            <a:r>
              <a:rPr lang="en-US" altLang="en-US" sz="1400"/>
              <a:t>First let’s look at weak localization corrections to the conductivity.  For these we plot g vs. L, but can’t extend L too far because then we’ll be in the exponentially damped region.  The semi-classical formulas predicted a universal intercept for the Q1D conductance, and a universal slope dg/dlnL for the 2D conductance.  NLsM, DMPK predict an intercept of about -1/3, and something predicts slope of about -1/3 too.  </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9" name="Picture 8">
            <a:extLst>
              <a:ext uri="{FF2B5EF4-FFF2-40B4-BE49-F238E27FC236}">
                <a16:creationId xmlns:a16="http://schemas.microsoft.com/office/drawing/2014/main" id="{460E6513-4A49-4D8E-AE38-A56BE67E5AA5}"/>
              </a:ext>
            </a:extLst>
          </p:cNvPr>
          <p:cNvPicPr>
            <a:picLocks noChangeAspect="1"/>
          </p:cNvPicPr>
          <p:nvPr/>
        </p:nvPicPr>
        <p:blipFill>
          <a:blip r:embed="rId3"/>
          <a:stretch>
            <a:fillRect/>
          </a:stretch>
        </p:blipFill>
        <p:spPr>
          <a:xfrm>
            <a:off x="3572759" y="2615922"/>
            <a:ext cx="2877126" cy="2579928"/>
          </a:xfrm>
          <a:prstGeom prst="rect">
            <a:avLst/>
          </a:prstGeom>
        </p:spPr>
      </p:pic>
      <p:pic>
        <p:nvPicPr>
          <p:cNvPr id="19" name="Picture 18">
            <a:extLst>
              <a:ext uri="{FF2B5EF4-FFF2-40B4-BE49-F238E27FC236}">
                <a16:creationId xmlns:a16="http://schemas.microsoft.com/office/drawing/2014/main" id="{DD94B109-580F-4846-8EC0-AACDF0FA5E42}"/>
              </a:ext>
            </a:extLst>
          </p:cNvPr>
          <p:cNvPicPr>
            <a:picLocks noChangeAspect="1"/>
          </p:cNvPicPr>
          <p:nvPr/>
        </p:nvPicPr>
        <p:blipFill>
          <a:blip r:embed="rId4"/>
          <a:stretch>
            <a:fillRect/>
          </a:stretch>
        </p:blipFill>
        <p:spPr>
          <a:xfrm>
            <a:off x="219048" y="2586985"/>
            <a:ext cx="2877127" cy="2591793"/>
          </a:xfrm>
          <a:prstGeom prst="rect">
            <a:avLst/>
          </a:prstGeom>
        </p:spPr>
      </p:pic>
      <p:sp>
        <p:nvSpPr>
          <p:cNvPr id="6" name="TextBox 5">
            <a:extLst>
              <a:ext uri="{FF2B5EF4-FFF2-40B4-BE49-F238E27FC236}">
                <a16:creationId xmlns:a16="http://schemas.microsoft.com/office/drawing/2014/main" id="{B8B63191-FCB4-4F61-B1B4-5B1257881141}"/>
              </a:ext>
            </a:extLst>
          </p:cNvPr>
          <p:cNvSpPr txBox="1"/>
          <p:nvPr/>
        </p:nvSpPr>
        <p:spPr>
          <a:xfrm>
            <a:off x="3936666" y="2200328"/>
            <a:ext cx="2149312" cy="369332"/>
          </a:xfrm>
          <a:prstGeom prst="rect">
            <a:avLst/>
          </a:prstGeom>
          <a:noFill/>
        </p:spPr>
        <p:txBody>
          <a:bodyPr wrap="square" rtlCol="0">
            <a:spAutoFit/>
          </a:bodyPr>
          <a:lstStyle/>
          <a:p>
            <a:r>
              <a:rPr lang="en-US"/>
              <a:t>(</a:t>
            </a:r>
            <a:r>
              <a:rPr lang="el-GR"/>
              <a:t>Β</a:t>
            </a:r>
            <a:r>
              <a:rPr lang="en-US"/>
              <a:t> = 1) 2D</a:t>
            </a:r>
          </a:p>
        </p:txBody>
      </p:sp>
      <p:sp>
        <p:nvSpPr>
          <p:cNvPr id="20" name="TextBox 19">
            <a:extLst>
              <a:ext uri="{FF2B5EF4-FFF2-40B4-BE49-F238E27FC236}">
                <a16:creationId xmlns:a16="http://schemas.microsoft.com/office/drawing/2014/main" id="{01658BB5-F355-491F-AC17-F7FB20786C3A}"/>
              </a:ext>
            </a:extLst>
          </p:cNvPr>
          <p:cNvSpPr txBox="1"/>
          <p:nvPr/>
        </p:nvSpPr>
        <p:spPr>
          <a:xfrm>
            <a:off x="582955" y="2200328"/>
            <a:ext cx="2149312" cy="369332"/>
          </a:xfrm>
          <a:prstGeom prst="rect">
            <a:avLst/>
          </a:prstGeom>
          <a:noFill/>
        </p:spPr>
        <p:txBody>
          <a:bodyPr wrap="square" rtlCol="0">
            <a:spAutoFit/>
          </a:bodyPr>
          <a:lstStyle/>
          <a:p>
            <a:r>
              <a:rPr lang="en-US"/>
              <a:t>(</a:t>
            </a:r>
            <a:r>
              <a:rPr lang="el-GR"/>
              <a:t>Β</a:t>
            </a:r>
            <a:r>
              <a:rPr lang="en-US"/>
              <a:t> = 1) Q1D</a:t>
            </a:r>
          </a:p>
        </p:txBody>
      </p:sp>
    </p:spTree>
    <p:extLst>
      <p:ext uri="{BB962C8B-B14F-4D97-AF65-F5344CB8AC3E}">
        <p14:creationId xmlns:p14="http://schemas.microsoft.com/office/powerpoint/2010/main" val="271585341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171134" y="1089541"/>
            <a:ext cx="11084469"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600" b="1">
                <a:latin typeface="Arial" panose="020B0604020202020204" pitchFamily="34" charset="0"/>
              </a:rPr>
              <a:t>&lt;g&gt;</a:t>
            </a:r>
            <a:r>
              <a:rPr lang="en-US" altLang="en-US" sz="1600" b="1" baseline="-25000">
                <a:latin typeface="Arial" panose="020B0604020202020204" pitchFamily="34" charset="0"/>
              </a:rPr>
              <a:t>2</a:t>
            </a:r>
            <a:endParaRPr lang="en-US" altLang="en-US" sz="1600" b="1">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en-US" altLang="en-US" sz="1400"/>
              <a:t>Q1D conductors have well known variance &lt;g&gt;</a:t>
            </a:r>
            <a:r>
              <a:rPr lang="en-US" altLang="en-US" sz="1400" baseline="-25000"/>
              <a:t>2</a:t>
            </a:r>
            <a:r>
              <a:rPr lang="en-US" altLang="en-US" sz="1400"/>
              <a:t> = 2/15β.  What about 2D, 3D conductors?  I thought 3D was same as Q1D for weak disorder.  But plots below seem to suggest otherwise?  According to Markos…</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6" name="Picture 15">
            <a:extLst>
              <a:ext uri="{FF2B5EF4-FFF2-40B4-BE49-F238E27FC236}">
                <a16:creationId xmlns:a16="http://schemas.microsoft.com/office/drawing/2014/main" id="{31242D09-64E5-4456-ACB0-85F4782D9484}"/>
              </a:ext>
            </a:extLst>
          </p:cNvPr>
          <p:cNvPicPr>
            <a:picLocks noChangeAspect="1"/>
          </p:cNvPicPr>
          <p:nvPr/>
        </p:nvPicPr>
        <p:blipFill>
          <a:blip r:embed="rId3"/>
          <a:stretch>
            <a:fillRect/>
          </a:stretch>
        </p:blipFill>
        <p:spPr>
          <a:xfrm>
            <a:off x="6096000" y="2092954"/>
            <a:ext cx="5672137" cy="3609042"/>
          </a:xfrm>
          <a:prstGeom prst="rect">
            <a:avLst/>
          </a:prstGeom>
        </p:spPr>
      </p:pic>
      <p:pic>
        <p:nvPicPr>
          <p:cNvPr id="12" name="Picture 11">
            <a:extLst>
              <a:ext uri="{FF2B5EF4-FFF2-40B4-BE49-F238E27FC236}">
                <a16:creationId xmlns:a16="http://schemas.microsoft.com/office/drawing/2014/main" id="{3129790E-13CE-4F95-8056-B726786E630A}"/>
              </a:ext>
            </a:extLst>
          </p:cNvPr>
          <p:cNvPicPr>
            <a:picLocks noChangeAspect="1"/>
          </p:cNvPicPr>
          <p:nvPr/>
        </p:nvPicPr>
        <p:blipFill>
          <a:blip r:embed="rId4"/>
          <a:stretch>
            <a:fillRect/>
          </a:stretch>
        </p:blipFill>
        <p:spPr>
          <a:xfrm>
            <a:off x="286661" y="2159417"/>
            <a:ext cx="5672138" cy="1694125"/>
          </a:xfrm>
          <a:prstGeom prst="rect">
            <a:avLst/>
          </a:prstGeom>
        </p:spPr>
      </p:pic>
      <p:sp>
        <p:nvSpPr>
          <p:cNvPr id="4" name="TextBox 3">
            <a:extLst>
              <a:ext uri="{FF2B5EF4-FFF2-40B4-BE49-F238E27FC236}">
                <a16:creationId xmlns:a16="http://schemas.microsoft.com/office/drawing/2014/main" id="{7B083958-95C4-46E2-9A80-3E738396B5E3}"/>
              </a:ext>
            </a:extLst>
          </p:cNvPr>
          <p:cNvSpPr txBox="1"/>
          <p:nvPr/>
        </p:nvSpPr>
        <p:spPr>
          <a:xfrm>
            <a:off x="286661" y="4279769"/>
            <a:ext cx="5473116" cy="1169551"/>
          </a:xfrm>
          <a:prstGeom prst="rect">
            <a:avLst/>
          </a:prstGeom>
          <a:noFill/>
        </p:spPr>
        <p:txBody>
          <a:bodyPr wrap="square" rtlCol="0">
            <a:spAutoFit/>
          </a:bodyPr>
          <a:lstStyle/>
          <a:p>
            <a:r>
              <a:rPr lang="en-US" sz="1400"/>
              <a:t>Markos also says that the UCF values depend on the system’s boundary conditions (Hard Wall, Periodic Wall)…?  So then it’d seem that a generalization of DMPK would have to take boundary conditions into account, at least in the conducting regime?  And these values are a little off from P. Lee’s result quoted earlier.  </a:t>
            </a:r>
          </a:p>
        </p:txBody>
      </p:sp>
      <p:sp>
        <p:nvSpPr>
          <p:cNvPr id="18" name="Title 1">
            <a:extLst>
              <a:ext uri="{FF2B5EF4-FFF2-40B4-BE49-F238E27FC236}">
                <a16:creationId xmlns:a16="http://schemas.microsoft.com/office/drawing/2014/main" id="{3AB1F1C6-FE90-463F-9E13-21BBD66AC24A}"/>
              </a:ext>
            </a:extLst>
          </p:cNvPr>
          <p:cNvSpPr txBox="1">
            <a:spLocks/>
          </p:cNvSpPr>
          <p:nvPr/>
        </p:nvSpPr>
        <p:spPr>
          <a:xfrm>
            <a:off x="2064328" y="167510"/>
            <a:ext cx="7097098" cy="621596"/>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3600" b="1" u="sng">
                <a:latin typeface="+mn-lt"/>
              </a:rPr>
              <a:t>Conduction (Numerical WL Results)</a:t>
            </a:r>
          </a:p>
        </p:txBody>
      </p:sp>
    </p:spTree>
    <p:extLst>
      <p:ext uri="{BB962C8B-B14F-4D97-AF65-F5344CB8AC3E}">
        <p14:creationId xmlns:p14="http://schemas.microsoft.com/office/powerpoint/2010/main" val="3811524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9" name="TextBox 18">
            <a:extLst>
              <a:ext uri="{FF2B5EF4-FFF2-40B4-BE49-F238E27FC236}">
                <a16:creationId xmlns:a16="http://schemas.microsoft.com/office/drawing/2014/main" id="{3A964C75-A32D-4AA5-9081-51CBE94926D2}"/>
              </a:ext>
            </a:extLst>
          </p:cNvPr>
          <p:cNvSpPr txBox="1"/>
          <p:nvPr/>
        </p:nvSpPr>
        <p:spPr>
          <a:xfrm>
            <a:off x="339836" y="1013998"/>
            <a:ext cx="3619770" cy="307777"/>
          </a:xfrm>
          <a:prstGeom prst="rect">
            <a:avLst/>
          </a:prstGeom>
          <a:noFill/>
        </p:spPr>
        <p:txBody>
          <a:bodyPr wrap="square" rtlCol="0">
            <a:spAutoFit/>
          </a:bodyPr>
          <a:lstStyle/>
          <a:p>
            <a:r>
              <a:rPr lang="en-US" sz="1400"/>
              <a:t>So we can see the geneal rules now.</a:t>
            </a:r>
          </a:p>
        </p:txBody>
      </p:sp>
      <p:sp>
        <p:nvSpPr>
          <p:cNvPr id="4" name="TextBox 3">
            <a:extLst>
              <a:ext uri="{FF2B5EF4-FFF2-40B4-BE49-F238E27FC236}">
                <a16:creationId xmlns:a16="http://schemas.microsoft.com/office/drawing/2014/main" id="{ED393E52-D5A5-4304-BC89-744206398EDE}"/>
              </a:ext>
            </a:extLst>
          </p:cNvPr>
          <p:cNvSpPr txBox="1"/>
          <p:nvPr/>
        </p:nvSpPr>
        <p:spPr>
          <a:xfrm>
            <a:off x="362187" y="4461912"/>
            <a:ext cx="3465095" cy="1815882"/>
          </a:xfrm>
          <a:prstGeom prst="rect">
            <a:avLst/>
          </a:prstGeom>
          <a:noFill/>
        </p:spPr>
        <p:txBody>
          <a:bodyPr wrap="square" rtlCol="0">
            <a:spAutoFit/>
          </a:bodyPr>
          <a:lstStyle/>
          <a:p>
            <a:r>
              <a:rPr lang="en-US" sz="1400"/>
              <a:t>General expansion will look like this (it’s been sorted by increasing powers of V, though that may not be the most pertinent expansion).  Expansion is sum of all topologically distinct diagrams.  Diagram can contain any number of impurity circles, and any number of potential lines (well at least two) emanating from a given circle.  </a:t>
            </a:r>
          </a:p>
        </p:txBody>
      </p:sp>
      <p:sp>
        <p:nvSpPr>
          <p:cNvPr id="9" name="TextBox 8">
            <a:extLst>
              <a:ext uri="{FF2B5EF4-FFF2-40B4-BE49-F238E27FC236}">
                <a16:creationId xmlns:a16="http://schemas.microsoft.com/office/drawing/2014/main" id="{1E4F79E6-75A6-4F57-90F3-23937A7E052B}"/>
              </a:ext>
            </a:extLst>
          </p:cNvPr>
          <p:cNvSpPr txBox="1"/>
          <p:nvPr/>
        </p:nvSpPr>
        <p:spPr>
          <a:xfrm>
            <a:off x="5221402" y="4436338"/>
            <a:ext cx="2934265" cy="307777"/>
          </a:xfrm>
          <a:prstGeom prst="rect">
            <a:avLst/>
          </a:prstGeom>
          <a:noFill/>
        </p:spPr>
        <p:txBody>
          <a:bodyPr wrap="none" rtlCol="0">
            <a:spAutoFit/>
          </a:bodyPr>
          <a:lstStyle/>
          <a:p>
            <a:r>
              <a:rPr lang="en-US" sz="1400"/>
              <a:t>Each unbroken lines gets contribution</a:t>
            </a:r>
            <a:endParaRPr lang="en-US" sz="1600"/>
          </a:p>
        </p:txBody>
      </p:sp>
      <p:graphicFrame>
        <p:nvGraphicFramePr>
          <p:cNvPr id="11" name="Object 10">
            <a:extLst>
              <a:ext uri="{FF2B5EF4-FFF2-40B4-BE49-F238E27FC236}">
                <a16:creationId xmlns:a16="http://schemas.microsoft.com/office/drawing/2014/main" id="{25DC7680-C01D-4BD1-A8C3-1D6819F21D70}"/>
              </a:ext>
            </a:extLst>
          </p:cNvPr>
          <p:cNvGraphicFramePr>
            <a:graphicFrameLocks noChangeAspect="1"/>
          </p:cNvGraphicFramePr>
          <p:nvPr>
            <p:extLst>
              <p:ext uri="{D42A27DB-BD31-4B8C-83A1-F6EECF244321}">
                <p14:modId xmlns:p14="http://schemas.microsoft.com/office/powerpoint/2010/main" val="285266360"/>
              </p:ext>
            </p:extLst>
          </p:nvPr>
        </p:nvGraphicFramePr>
        <p:xfrm>
          <a:off x="8250471" y="4455148"/>
          <a:ext cx="831850" cy="282575"/>
        </p:xfrm>
        <a:graphic>
          <a:graphicData uri="http://schemas.openxmlformats.org/presentationml/2006/ole">
            <mc:AlternateContent xmlns:mc="http://schemas.openxmlformats.org/markup-compatibility/2006">
              <mc:Choice xmlns:v="urn:schemas-microsoft-com:vml" Requires="v">
                <p:oleObj name="Equation" r:id="rId3" imgW="723600" imgH="241200" progId="Equation.DSMT4">
                  <p:embed/>
                </p:oleObj>
              </mc:Choice>
              <mc:Fallback>
                <p:oleObj name="Equation" r:id="rId3" imgW="723600" imgH="241200" progId="Equation.DSMT4">
                  <p:embed/>
                  <p:pic>
                    <p:nvPicPr>
                      <p:cNvPr id="11" name="Object 10">
                        <a:extLst>
                          <a:ext uri="{FF2B5EF4-FFF2-40B4-BE49-F238E27FC236}">
                            <a16:creationId xmlns:a16="http://schemas.microsoft.com/office/drawing/2014/main" id="{25DC7680-C01D-4BD1-A8C3-1D6819F21D70}"/>
                          </a:ext>
                        </a:extLst>
                      </p:cNvPr>
                      <p:cNvPicPr>
                        <a:picLocks noChangeAspect="1" noChangeArrowheads="1"/>
                      </p:cNvPicPr>
                      <p:nvPr/>
                    </p:nvPicPr>
                    <p:blipFill>
                      <a:blip r:embed="rId4"/>
                      <a:srcRect/>
                      <a:stretch>
                        <a:fillRect/>
                      </a:stretch>
                    </p:blipFill>
                    <p:spPr bwMode="auto">
                      <a:xfrm>
                        <a:off x="8250471" y="4455148"/>
                        <a:ext cx="831850" cy="282575"/>
                      </a:xfrm>
                      <a:prstGeom prst="rect">
                        <a:avLst/>
                      </a:prstGeom>
                      <a:noFill/>
                    </p:spPr>
                  </p:pic>
                </p:oleObj>
              </mc:Fallback>
            </mc:AlternateContent>
          </a:graphicData>
        </a:graphic>
      </p:graphicFrame>
      <p:sp>
        <p:nvSpPr>
          <p:cNvPr id="17" name="TextBox 16">
            <a:extLst>
              <a:ext uri="{FF2B5EF4-FFF2-40B4-BE49-F238E27FC236}">
                <a16:creationId xmlns:a16="http://schemas.microsoft.com/office/drawing/2014/main" id="{3909098D-C103-4C5E-B411-32EDA9EB3079}"/>
              </a:ext>
            </a:extLst>
          </p:cNvPr>
          <p:cNvSpPr txBox="1"/>
          <p:nvPr/>
        </p:nvSpPr>
        <p:spPr>
          <a:xfrm>
            <a:off x="5232982" y="4856006"/>
            <a:ext cx="5013617" cy="307777"/>
          </a:xfrm>
          <a:prstGeom prst="rect">
            <a:avLst/>
          </a:prstGeom>
          <a:noFill/>
        </p:spPr>
        <p:txBody>
          <a:bodyPr wrap="none" rtlCol="0">
            <a:spAutoFit/>
          </a:bodyPr>
          <a:lstStyle/>
          <a:p>
            <a:r>
              <a:rPr lang="en-US" sz="1400"/>
              <a:t>Each impurity circle gets a factor of (the impurity concentration) n</a:t>
            </a:r>
            <a:r>
              <a:rPr lang="en-US" sz="1400" baseline="-25000"/>
              <a:t>i</a:t>
            </a:r>
            <a:endParaRPr lang="en-US" sz="1600"/>
          </a:p>
        </p:txBody>
      </p:sp>
      <p:sp>
        <p:nvSpPr>
          <p:cNvPr id="20" name="TextBox 19">
            <a:extLst>
              <a:ext uri="{FF2B5EF4-FFF2-40B4-BE49-F238E27FC236}">
                <a16:creationId xmlns:a16="http://schemas.microsoft.com/office/drawing/2014/main" id="{3976CDEE-8D49-4908-854F-9F2F5965CCEE}"/>
              </a:ext>
            </a:extLst>
          </p:cNvPr>
          <p:cNvSpPr txBox="1"/>
          <p:nvPr/>
        </p:nvSpPr>
        <p:spPr>
          <a:xfrm>
            <a:off x="5232982" y="5324936"/>
            <a:ext cx="3127331" cy="307777"/>
          </a:xfrm>
          <a:prstGeom prst="rect">
            <a:avLst/>
          </a:prstGeom>
          <a:noFill/>
        </p:spPr>
        <p:txBody>
          <a:bodyPr wrap="none" rtlCol="0">
            <a:spAutoFit/>
          </a:bodyPr>
          <a:lstStyle/>
          <a:p>
            <a:r>
              <a:rPr lang="en-US" sz="1400"/>
              <a:t>Each broken potential line gets factor of </a:t>
            </a:r>
            <a:endParaRPr lang="en-US" sz="1600"/>
          </a:p>
        </p:txBody>
      </p:sp>
      <p:graphicFrame>
        <p:nvGraphicFramePr>
          <p:cNvPr id="14" name="Object 13">
            <a:extLst>
              <a:ext uri="{FF2B5EF4-FFF2-40B4-BE49-F238E27FC236}">
                <a16:creationId xmlns:a16="http://schemas.microsoft.com/office/drawing/2014/main" id="{9C4C3A0B-126E-491D-A614-3B17CF544E27}"/>
              </a:ext>
            </a:extLst>
          </p:cNvPr>
          <p:cNvGraphicFramePr>
            <a:graphicFrameLocks noChangeAspect="1"/>
          </p:cNvGraphicFramePr>
          <p:nvPr>
            <p:extLst>
              <p:ext uri="{D42A27DB-BD31-4B8C-83A1-F6EECF244321}">
                <p14:modId xmlns:p14="http://schemas.microsoft.com/office/powerpoint/2010/main" val="689760485"/>
              </p:ext>
            </p:extLst>
          </p:nvPr>
        </p:nvGraphicFramePr>
        <p:xfrm>
          <a:off x="8435415" y="5339867"/>
          <a:ext cx="461962" cy="311150"/>
        </p:xfrm>
        <a:graphic>
          <a:graphicData uri="http://schemas.openxmlformats.org/presentationml/2006/ole">
            <mc:AlternateContent xmlns:mc="http://schemas.openxmlformats.org/markup-compatibility/2006">
              <mc:Choice xmlns:v="urn:schemas-microsoft-com:vml" Requires="v">
                <p:oleObj name="Equation" r:id="rId5" imgW="355320" imgH="241200" progId="Equation.DSMT4">
                  <p:embed/>
                </p:oleObj>
              </mc:Choice>
              <mc:Fallback>
                <p:oleObj name="Equation" r:id="rId5" imgW="355320" imgH="241200" progId="Equation.DSMT4">
                  <p:embed/>
                  <p:pic>
                    <p:nvPicPr>
                      <p:cNvPr id="14" name="Object 13">
                        <a:extLst>
                          <a:ext uri="{FF2B5EF4-FFF2-40B4-BE49-F238E27FC236}">
                            <a16:creationId xmlns:a16="http://schemas.microsoft.com/office/drawing/2014/main" id="{9C4C3A0B-126E-491D-A614-3B17CF544E27}"/>
                          </a:ext>
                        </a:extLst>
                      </p:cNvPr>
                      <p:cNvPicPr>
                        <a:picLocks noChangeAspect="1" noChangeArrowheads="1"/>
                      </p:cNvPicPr>
                      <p:nvPr/>
                    </p:nvPicPr>
                    <p:blipFill>
                      <a:blip r:embed="rId6"/>
                      <a:srcRect/>
                      <a:stretch>
                        <a:fillRect/>
                      </a:stretch>
                    </p:blipFill>
                    <p:spPr bwMode="auto">
                      <a:xfrm>
                        <a:off x="8435415" y="5339867"/>
                        <a:ext cx="461962" cy="311150"/>
                      </a:xfrm>
                      <a:prstGeom prst="rect">
                        <a:avLst/>
                      </a:prstGeom>
                      <a:noFill/>
                    </p:spPr>
                  </p:pic>
                </p:oleObj>
              </mc:Fallback>
            </mc:AlternateContent>
          </a:graphicData>
        </a:graphic>
      </p:graphicFrame>
      <p:sp>
        <p:nvSpPr>
          <p:cNvPr id="21" name="TextBox 20">
            <a:extLst>
              <a:ext uri="{FF2B5EF4-FFF2-40B4-BE49-F238E27FC236}">
                <a16:creationId xmlns:a16="http://schemas.microsoft.com/office/drawing/2014/main" id="{528CA3C7-4C99-41F6-BD1E-0D4DF84F3244}"/>
              </a:ext>
            </a:extLst>
          </p:cNvPr>
          <p:cNvSpPr txBox="1"/>
          <p:nvPr/>
        </p:nvSpPr>
        <p:spPr>
          <a:xfrm>
            <a:off x="5271930" y="5777275"/>
            <a:ext cx="5305425" cy="523220"/>
          </a:xfrm>
          <a:prstGeom prst="rect">
            <a:avLst/>
          </a:prstGeom>
          <a:noFill/>
        </p:spPr>
        <p:txBody>
          <a:bodyPr wrap="square" rtlCol="0">
            <a:spAutoFit/>
          </a:bodyPr>
          <a:lstStyle/>
          <a:p>
            <a:r>
              <a:rPr lang="en-US" sz="1400"/>
              <a:t>Conserve momentum at each vertex, and sum over all free momenta with factor 1/(2</a:t>
            </a:r>
            <a:r>
              <a:rPr lang="el-GR" sz="1400"/>
              <a:t>π</a:t>
            </a:r>
            <a:r>
              <a:rPr lang="en-US" sz="1400"/>
              <a:t>)</a:t>
            </a:r>
            <a:r>
              <a:rPr lang="en-US" sz="1400" baseline="30000"/>
              <a:t>3</a:t>
            </a:r>
            <a:r>
              <a:rPr lang="en-US" sz="1400"/>
              <a:t> or 1/V… </a:t>
            </a:r>
            <a:endParaRPr lang="en-US" sz="1600"/>
          </a:p>
        </p:txBody>
      </p:sp>
      <p:sp>
        <p:nvSpPr>
          <p:cNvPr id="3" name="Rectangle 2">
            <a:extLst>
              <a:ext uri="{FF2B5EF4-FFF2-40B4-BE49-F238E27FC236}">
                <a16:creationId xmlns:a16="http://schemas.microsoft.com/office/drawing/2014/main" id="{91BC05CA-D57B-4D65-8B94-600C1FECAC8F}"/>
              </a:ext>
            </a:extLst>
          </p:cNvPr>
          <p:cNvSpPr/>
          <p:nvPr/>
        </p:nvSpPr>
        <p:spPr>
          <a:xfrm>
            <a:off x="272507" y="4267621"/>
            <a:ext cx="10436342" cy="21049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itle 1">
            <a:extLst>
              <a:ext uri="{FF2B5EF4-FFF2-40B4-BE49-F238E27FC236}">
                <a16:creationId xmlns:a16="http://schemas.microsoft.com/office/drawing/2014/main" id="{C05A0D90-CE2D-494E-905D-ACC0E77B05C0}"/>
              </a:ext>
            </a:extLst>
          </p:cNvPr>
          <p:cNvSpPr>
            <a:spLocks noGrp="1"/>
          </p:cNvSpPr>
          <p:nvPr>
            <p:ph type="ctrTitle"/>
          </p:nvPr>
        </p:nvSpPr>
        <p:spPr>
          <a:xfrm>
            <a:off x="2768338" y="236567"/>
            <a:ext cx="6865856" cy="621596"/>
          </a:xfrm>
        </p:spPr>
        <p:txBody>
          <a:bodyPr/>
          <a:lstStyle/>
          <a:p>
            <a:r>
              <a:rPr lang="en-US" sz="3600" b="1" u="sng">
                <a:latin typeface="+mn-lt"/>
              </a:rPr>
              <a:t>Electron-Impurity Interaction</a:t>
            </a:r>
            <a:endParaRPr lang="en-US" b="1" u="sng">
              <a:latin typeface="+mn-lt"/>
            </a:endParaRPr>
          </a:p>
        </p:txBody>
      </p:sp>
      <p:graphicFrame>
        <p:nvGraphicFramePr>
          <p:cNvPr id="5" name="Object 4">
            <a:extLst>
              <a:ext uri="{FF2B5EF4-FFF2-40B4-BE49-F238E27FC236}">
                <a16:creationId xmlns:a16="http://schemas.microsoft.com/office/drawing/2014/main" id="{C1611FF8-C4E6-43D0-9834-C275DEEBDF3D}"/>
              </a:ext>
            </a:extLst>
          </p:cNvPr>
          <p:cNvGraphicFramePr>
            <a:graphicFrameLocks noChangeAspect="1"/>
          </p:cNvGraphicFramePr>
          <p:nvPr>
            <p:extLst>
              <p:ext uri="{D42A27DB-BD31-4B8C-83A1-F6EECF244321}">
                <p14:modId xmlns:p14="http://schemas.microsoft.com/office/powerpoint/2010/main" val="1389232901"/>
              </p:ext>
            </p:extLst>
          </p:nvPr>
        </p:nvGraphicFramePr>
        <p:xfrm>
          <a:off x="272507" y="1505829"/>
          <a:ext cx="7374198" cy="2586629"/>
        </p:xfrm>
        <a:graphic>
          <a:graphicData uri="http://schemas.openxmlformats.org/presentationml/2006/ole">
            <mc:AlternateContent xmlns:mc="http://schemas.openxmlformats.org/markup-compatibility/2006">
              <mc:Choice xmlns:v="urn:schemas-microsoft-com:vml" Requires="v">
                <p:oleObj name="Bitmap Image" r:id="rId7" imgW="5775238" imgH="2026667" progId="Paint.Picture">
                  <p:embed/>
                </p:oleObj>
              </mc:Choice>
              <mc:Fallback>
                <p:oleObj name="Bitmap Image" r:id="rId7" imgW="5775238" imgH="2026667" progId="Paint.Picture">
                  <p:embed/>
                  <p:pic>
                    <p:nvPicPr>
                      <p:cNvPr id="0" name="Object 84"/>
                      <p:cNvPicPr>
                        <a:picLocks noChangeAspect="1" noChangeArrowheads="1"/>
                      </p:cNvPicPr>
                      <p:nvPr/>
                    </p:nvPicPr>
                    <p:blipFill>
                      <a:blip r:embed="rId8">
                        <a:extLst>
                          <a:ext uri="{28A0092B-C50C-407E-A947-70E740481C1C}">
                            <a14:useLocalDpi xmlns:a14="http://schemas.microsoft.com/office/drawing/2010/main" val="0"/>
                          </a:ext>
                        </a:extLst>
                      </a:blip>
                      <a:srcRect r="3244" b="3476"/>
                      <a:stretch>
                        <a:fillRect/>
                      </a:stretch>
                    </p:blipFill>
                    <p:spPr bwMode="auto">
                      <a:xfrm>
                        <a:off x="272507" y="1505829"/>
                        <a:ext cx="7374198" cy="2586629"/>
                      </a:xfrm>
                      <a:prstGeom prst="rect">
                        <a:avLst/>
                      </a:prstGeom>
                      <a:noFill/>
                    </p:spPr>
                  </p:pic>
                </p:oleObj>
              </mc:Fallback>
            </mc:AlternateContent>
          </a:graphicData>
        </a:graphic>
      </p:graphicFrame>
    </p:spTree>
    <p:extLst>
      <p:ext uri="{BB962C8B-B14F-4D97-AF65-F5344CB8AC3E}">
        <p14:creationId xmlns:p14="http://schemas.microsoft.com/office/powerpoint/2010/main" val="325718159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572759" y="233973"/>
            <a:ext cx="4496585" cy="621596"/>
          </a:xfrm>
        </p:spPr>
        <p:txBody>
          <a:bodyPr>
            <a:noAutofit/>
          </a:bodyPr>
          <a:lstStyle/>
          <a:p>
            <a:r>
              <a:rPr lang="en-US" sz="3600" b="1" u="sng">
                <a:latin typeface="+mn-lt"/>
              </a:rPr>
              <a:t>Conduction (SCT)</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74827" y="1033557"/>
            <a:ext cx="11414407"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400"/>
              <a:t>We can go beyond first order PT by using the same self-consistent technique that was used to evaluate the diffusion pole in the density-density propagator.  This will include contributions in all orders of 1/k</a:t>
            </a:r>
            <a:r>
              <a:rPr lang="en-US" altLang="en-US" sz="1400" baseline="-25000"/>
              <a:t>F</a:t>
            </a:r>
            <a:r>
              <a:rPr lang="en-US" altLang="en-US" sz="1400"/>
              <a:t>ℓ (which are all the same order in the strong localization limit), and is equivalent, it seems, to some sort of mean field theory.  Results, in terms W = 1/k</a:t>
            </a:r>
            <a:r>
              <a:rPr lang="en-US" altLang="en-US" sz="1400" baseline="-25000"/>
              <a:t>F</a:t>
            </a:r>
            <a:r>
              <a:rPr lang="en-US" altLang="en-US" sz="1400"/>
              <a:t>ℓ.  We find that the conductivity is zero in the thermodynamic limit, of course, except for in d &gt; 2 dimensions, where a critically high disorder is needed.  We’ll note that infinitesimal disorder localizes in d = 2 + </a:t>
            </a:r>
            <a:r>
              <a:rPr lang="el-GR" altLang="en-US" sz="1400"/>
              <a:t>ε</a:t>
            </a:r>
            <a:r>
              <a:rPr lang="en-US" altLang="en-US" sz="1400"/>
              <a:t> dimensions.</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1" name="Object 20">
            <a:extLst>
              <a:ext uri="{FF2B5EF4-FFF2-40B4-BE49-F238E27FC236}">
                <a16:creationId xmlns:a16="http://schemas.microsoft.com/office/drawing/2014/main" id="{764C7613-5AD8-45E1-90CA-CB371A9D29BF}"/>
              </a:ext>
            </a:extLst>
          </p:cNvPr>
          <p:cNvGraphicFramePr>
            <a:graphicFrameLocks noChangeAspect="1"/>
          </p:cNvGraphicFramePr>
          <p:nvPr/>
        </p:nvGraphicFramePr>
        <p:xfrm>
          <a:off x="398833" y="2184264"/>
          <a:ext cx="4204242" cy="1417637"/>
        </p:xfrm>
        <a:graphic>
          <a:graphicData uri="http://schemas.openxmlformats.org/presentationml/2006/ole">
            <mc:AlternateContent xmlns:mc="http://schemas.openxmlformats.org/markup-compatibility/2006">
              <mc:Choice xmlns:v="urn:schemas-microsoft-com:vml" Requires="v">
                <p:oleObj name="Equation" r:id="rId3" imgW="3340080" imgH="1041120" progId="Equation.DSMT4">
                  <p:embed/>
                </p:oleObj>
              </mc:Choice>
              <mc:Fallback>
                <p:oleObj name="Equation" r:id="rId3" imgW="3340080" imgH="1041120" progId="Equation.DSMT4">
                  <p:embed/>
                  <p:pic>
                    <p:nvPicPr>
                      <p:cNvPr id="21" name="Object 20">
                        <a:extLst>
                          <a:ext uri="{FF2B5EF4-FFF2-40B4-BE49-F238E27FC236}">
                            <a16:creationId xmlns:a16="http://schemas.microsoft.com/office/drawing/2014/main" id="{764C7613-5AD8-45E1-90CA-CB371A9D29BF}"/>
                          </a:ext>
                        </a:extLst>
                      </p:cNvPr>
                      <p:cNvPicPr/>
                      <p:nvPr/>
                    </p:nvPicPr>
                    <p:blipFill>
                      <a:blip r:embed="rId4"/>
                      <a:stretch>
                        <a:fillRect/>
                      </a:stretch>
                    </p:blipFill>
                    <p:spPr>
                      <a:xfrm>
                        <a:off x="398833" y="2184264"/>
                        <a:ext cx="4204242" cy="1417637"/>
                      </a:xfrm>
                      <a:prstGeom prst="rect">
                        <a:avLst/>
                      </a:prstGeom>
                    </p:spPr>
                  </p:pic>
                </p:oleObj>
              </mc:Fallback>
            </mc:AlternateContent>
          </a:graphicData>
        </a:graphic>
      </p:graphicFrame>
      <p:sp>
        <p:nvSpPr>
          <p:cNvPr id="4" name="TextBox 3">
            <a:extLst>
              <a:ext uri="{FF2B5EF4-FFF2-40B4-BE49-F238E27FC236}">
                <a16:creationId xmlns:a16="http://schemas.microsoft.com/office/drawing/2014/main" id="{592DA061-71D3-4CEC-A3F1-09BD0F4677CE}"/>
              </a:ext>
            </a:extLst>
          </p:cNvPr>
          <p:cNvSpPr txBox="1"/>
          <p:nvPr/>
        </p:nvSpPr>
        <p:spPr>
          <a:xfrm>
            <a:off x="274827" y="3727010"/>
            <a:ext cx="11529220" cy="954107"/>
          </a:xfrm>
          <a:prstGeom prst="rect">
            <a:avLst/>
          </a:prstGeom>
          <a:noFill/>
        </p:spPr>
        <p:txBody>
          <a:bodyPr wrap="square" rtlCol="0">
            <a:spAutoFit/>
          </a:bodyPr>
          <a:lstStyle/>
          <a:p>
            <a:r>
              <a:rPr lang="en-US" sz="1400"/>
              <a:t>This result is consistent with the density fluctuations GF calculated earlier (same critical disorder).  And also, it is consistent with the known relationship between the localization length, conductivity critical exponents </a:t>
            </a:r>
            <a:r>
              <a:rPr lang="el-GR" sz="1400" b="1">
                <a:solidFill>
                  <a:srgbClr val="0070C0"/>
                </a:solidFill>
              </a:rPr>
              <a:t>ν</a:t>
            </a:r>
            <a:r>
              <a:rPr lang="en-US" sz="1400" b="1">
                <a:solidFill>
                  <a:srgbClr val="0070C0"/>
                </a:solidFill>
              </a:rPr>
              <a:t>(d-2) = s</a:t>
            </a:r>
            <a:r>
              <a:rPr lang="en-US" sz="1400"/>
              <a:t>.  We can back up from the thermodynamic limit, and work out results for finite sized metals.  We just replace k = 0 as the lower limit for the integrals in the self-consistent approach with k = 1/L.  Then we find, for the conductance, in terms of the previously defined localization lengths.  There is some ‘trouble’ defining g, that he discusses to some degree.  I’m not sure what it is exactly.</a:t>
            </a:r>
          </a:p>
        </p:txBody>
      </p:sp>
      <p:pic>
        <p:nvPicPr>
          <p:cNvPr id="12" name="Picture 11">
            <a:extLst>
              <a:ext uri="{FF2B5EF4-FFF2-40B4-BE49-F238E27FC236}">
                <a16:creationId xmlns:a16="http://schemas.microsoft.com/office/drawing/2014/main" id="{AA09C32D-48B8-43AD-A50A-7DC6085A770D}"/>
              </a:ext>
            </a:extLst>
          </p:cNvPr>
          <p:cNvPicPr>
            <a:picLocks noChangeAspect="1"/>
          </p:cNvPicPr>
          <p:nvPr/>
        </p:nvPicPr>
        <p:blipFill>
          <a:blip r:embed="rId5"/>
          <a:stretch>
            <a:fillRect/>
          </a:stretch>
        </p:blipFill>
        <p:spPr>
          <a:xfrm>
            <a:off x="5548605" y="4911260"/>
            <a:ext cx="2124291" cy="638773"/>
          </a:xfrm>
          <a:prstGeom prst="rect">
            <a:avLst/>
          </a:prstGeom>
        </p:spPr>
      </p:pic>
      <p:graphicFrame>
        <p:nvGraphicFramePr>
          <p:cNvPr id="23" name="Object 22">
            <a:extLst>
              <a:ext uri="{FF2B5EF4-FFF2-40B4-BE49-F238E27FC236}">
                <a16:creationId xmlns:a16="http://schemas.microsoft.com/office/drawing/2014/main" id="{70E1874C-3D7E-44B4-90C1-219737AEDC4A}"/>
              </a:ext>
            </a:extLst>
          </p:cNvPr>
          <p:cNvGraphicFramePr>
            <a:graphicFrameLocks noChangeAspect="1"/>
          </p:cNvGraphicFramePr>
          <p:nvPr/>
        </p:nvGraphicFramePr>
        <p:xfrm>
          <a:off x="398833" y="5028760"/>
          <a:ext cx="4319690" cy="1265052"/>
        </p:xfrm>
        <a:graphic>
          <a:graphicData uri="http://schemas.openxmlformats.org/presentationml/2006/ole">
            <mc:AlternateContent xmlns:mc="http://schemas.openxmlformats.org/markup-compatibility/2006">
              <mc:Choice xmlns:v="urn:schemas-microsoft-com:vml" Requires="v">
                <p:oleObj name="Equation" r:id="rId6" imgW="3555720" imgH="1041120" progId="Equation.DSMT4">
                  <p:embed/>
                </p:oleObj>
              </mc:Choice>
              <mc:Fallback>
                <p:oleObj name="Equation" r:id="rId6" imgW="3555720" imgH="1041120" progId="Equation.DSMT4">
                  <p:embed/>
                  <p:pic>
                    <p:nvPicPr>
                      <p:cNvPr id="23" name="Object 22">
                        <a:extLst>
                          <a:ext uri="{FF2B5EF4-FFF2-40B4-BE49-F238E27FC236}">
                            <a16:creationId xmlns:a16="http://schemas.microsoft.com/office/drawing/2014/main" id="{70E1874C-3D7E-44B4-90C1-219737AEDC4A}"/>
                          </a:ext>
                        </a:extLst>
                      </p:cNvPr>
                      <p:cNvPicPr/>
                      <p:nvPr/>
                    </p:nvPicPr>
                    <p:blipFill>
                      <a:blip r:embed="rId7"/>
                      <a:stretch>
                        <a:fillRect/>
                      </a:stretch>
                    </p:blipFill>
                    <p:spPr>
                      <a:xfrm>
                        <a:off x="398833" y="5028760"/>
                        <a:ext cx="4319690" cy="1265052"/>
                      </a:xfrm>
                      <a:prstGeom prst="rect">
                        <a:avLst/>
                      </a:prstGeom>
                    </p:spPr>
                  </p:pic>
                </p:oleObj>
              </mc:Fallback>
            </mc:AlternateContent>
          </a:graphicData>
        </a:graphic>
      </p:graphicFrame>
      <p:pic>
        <p:nvPicPr>
          <p:cNvPr id="25" name="Picture 24">
            <a:extLst>
              <a:ext uri="{FF2B5EF4-FFF2-40B4-BE49-F238E27FC236}">
                <a16:creationId xmlns:a16="http://schemas.microsoft.com/office/drawing/2014/main" id="{D844B584-4816-4AF6-867D-56B326D5AAB2}"/>
              </a:ext>
            </a:extLst>
          </p:cNvPr>
          <p:cNvPicPr>
            <a:picLocks noChangeAspect="1"/>
          </p:cNvPicPr>
          <p:nvPr/>
        </p:nvPicPr>
        <p:blipFill>
          <a:blip r:embed="rId8"/>
          <a:stretch>
            <a:fillRect/>
          </a:stretch>
        </p:blipFill>
        <p:spPr>
          <a:xfrm>
            <a:off x="5548605" y="5619504"/>
            <a:ext cx="1269286" cy="674308"/>
          </a:xfrm>
          <a:prstGeom prst="rect">
            <a:avLst/>
          </a:prstGeom>
        </p:spPr>
      </p:pic>
      <p:sp>
        <p:nvSpPr>
          <p:cNvPr id="6" name="TextBox 5">
            <a:extLst>
              <a:ext uri="{FF2B5EF4-FFF2-40B4-BE49-F238E27FC236}">
                <a16:creationId xmlns:a16="http://schemas.microsoft.com/office/drawing/2014/main" id="{A814AE0D-6A43-4D89-92E3-D9C974B7B461}"/>
              </a:ext>
            </a:extLst>
          </p:cNvPr>
          <p:cNvSpPr txBox="1"/>
          <p:nvPr/>
        </p:nvSpPr>
        <p:spPr>
          <a:xfrm>
            <a:off x="4911365" y="2765004"/>
            <a:ext cx="4590854" cy="307777"/>
          </a:xfrm>
          <a:prstGeom prst="rect">
            <a:avLst/>
          </a:prstGeom>
          <a:noFill/>
        </p:spPr>
        <p:txBody>
          <a:bodyPr wrap="square" rtlCol="0">
            <a:spAutoFit/>
          </a:bodyPr>
          <a:lstStyle/>
          <a:p>
            <a:r>
              <a:rPr lang="en-US" sz="1400"/>
              <a:t>Note that disorder is still very small in 2+</a:t>
            </a:r>
            <a:r>
              <a:rPr lang="el-GR" sz="1400"/>
              <a:t>ε</a:t>
            </a:r>
            <a:r>
              <a:rPr lang="en-US" sz="1400"/>
              <a:t> dimensions</a:t>
            </a:r>
          </a:p>
        </p:txBody>
      </p:sp>
    </p:spTree>
    <p:extLst>
      <p:ext uri="{BB962C8B-B14F-4D97-AF65-F5344CB8AC3E}">
        <p14:creationId xmlns:p14="http://schemas.microsoft.com/office/powerpoint/2010/main" val="363486193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572759" y="233973"/>
            <a:ext cx="4496585" cy="621596"/>
          </a:xfrm>
        </p:spPr>
        <p:txBody>
          <a:bodyPr>
            <a:noAutofit/>
          </a:bodyPr>
          <a:lstStyle/>
          <a:p>
            <a:r>
              <a:rPr lang="en-US" sz="3600" b="1" u="sng">
                <a:latin typeface="+mn-lt"/>
              </a:rPr>
              <a:t>Conduction (SCT)</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50355" y="1183993"/>
            <a:ext cx="11414407"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US" sz="1400"/>
              <a:t>See how in the vicinity of the critical point, there is only </a:t>
            </a:r>
            <a:r>
              <a:rPr lang="en-US" sz="1400" i="1"/>
              <a:t>one</a:t>
            </a:r>
            <a:r>
              <a:rPr lang="en-US" sz="1400"/>
              <a:t> relevant length scale, </a:t>
            </a:r>
            <a:r>
              <a:rPr lang="el-GR" sz="1400"/>
              <a:t>ξ</a:t>
            </a:r>
            <a:r>
              <a:rPr lang="en-US" sz="1400"/>
              <a:t>, on either side of the transition.  On the conducting side it represents roughly 1/</a:t>
            </a:r>
            <a:r>
              <a:rPr lang="el-GR" sz="1400"/>
              <a:t>σ</a:t>
            </a:r>
            <a:r>
              <a:rPr lang="en-US" sz="1400"/>
              <a:t> (see the WL section), and on the insulating side, it represents, well, the localization length.</a:t>
            </a:r>
            <a:endParaRPr lang="en-US" sz="1600"/>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Rectangle 8">
            <a:extLst>
              <a:ext uri="{FF2B5EF4-FFF2-40B4-BE49-F238E27FC236}">
                <a16:creationId xmlns:a16="http://schemas.microsoft.com/office/drawing/2014/main" id="{41EE9B66-8170-4857-8B5B-8F9290F351BC}"/>
              </a:ext>
            </a:extLst>
          </p:cNvPr>
          <p:cNvSpPr/>
          <p:nvPr/>
        </p:nvSpPr>
        <p:spPr>
          <a:xfrm>
            <a:off x="333747" y="2478186"/>
            <a:ext cx="10974607" cy="954107"/>
          </a:xfrm>
          <a:prstGeom prst="rect">
            <a:avLst/>
          </a:prstGeom>
          <a:ln>
            <a:solidFill>
              <a:srgbClr val="00B050"/>
            </a:solidFill>
          </a:ln>
        </p:spPr>
        <p:txBody>
          <a:bodyPr wrap="square">
            <a:spAutoFit/>
          </a:bodyPr>
          <a:lstStyle/>
          <a:p>
            <a:r>
              <a:rPr lang="en-US" sz="1400"/>
              <a:t>Markos says that self-consistent theory doesn’t give the correct exponents.  That’s likely because it is a mean-field theory of some sort.  In fact the Anderson model can be solved exactly on a Cayley tree, which seems to be equivalent to infinite dimension, and it gives the same exponents as SCT.  In 2008 Garcia-Garcia published a paper which modified the SCT (apparently it was able to treat D(q,</a:t>
            </a:r>
            <a:r>
              <a:rPr lang="el-GR" sz="1400"/>
              <a:t>ω</a:t>
            </a:r>
            <a:r>
              <a:rPr lang="en-US" sz="1400"/>
              <a:t>), and not just D(</a:t>
            </a:r>
            <a:r>
              <a:rPr lang="el-GR" sz="1400"/>
              <a:t>ω</a:t>
            </a:r>
            <a:r>
              <a:rPr lang="en-US" sz="1400"/>
              <a:t>)) and resulted in an improved estimate for </a:t>
            </a:r>
            <a:r>
              <a:rPr lang="el-GR" sz="1400"/>
              <a:t>ν</a:t>
            </a:r>
            <a:r>
              <a:rPr lang="en-US" sz="1400"/>
              <a:t>, namely 1.5.  But it also violated the Wegner scaling law: </a:t>
            </a:r>
            <a:r>
              <a:rPr lang="el-GR" sz="1400" b="1">
                <a:solidFill>
                  <a:srgbClr val="0070C0"/>
                </a:solidFill>
              </a:rPr>
              <a:t>ν</a:t>
            </a:r>
            <a:r>
              <a:rPr lang="en-US" sz="1400" b="1">
                <a:solidFill>
                  <a:srgbClr val="0070C0"/>
                </a:solidFill>
              </a:rPr>
              <a:t>(d-2) = s</a:t>
            </a:r>
            <a:endParaRPr lang="en-US" sz="1400"/>
          </a:p>
        </p:txBody>
      </p:sp>
    </p:spTree>
    <p:extLst>
      <p:ext uri="{BB962C8B-B14F-4D97-AF65-F5344CB8AC3E}">
        <p14:creationId xmlns:p14="http://schemas.microsoft.com/office/powerpoint/2010/main" val="143494098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812473" y="187635"/>
            <a:ext cx="5700217" cy="621596"/>
          </a:xfrm>
        </p:spPr>
        <p:txBody>
          <a:bodyPr>
            <a:noAutofit/>
          </a:bodyPr>
          <a:lstStyle/>
          <a:p>
            <a:r>
              <a:rPr lang="en-US" sz="3600" b="1" u="sng">
                <a:latin typeface="+mn-lt"/>
              </a:rPr>
              <a:t>Conduction (Scaling Theory)</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48345" y="1298687"/>
            <a:ext cx="8735399"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US" sz="1400"/>
              <a:t>Could consider a few transport related parameters q</a:t>
            </a:r>
            <a:r>
              <a:rPr lang="en-US" sz="1400" baseline="-25000"/>
              <a:t>n</a:t>
            </a:r>
            <a:r>
              <a:rPr lang="en-US" sz="1400"/>
              <a:t>(L) to form a self consistent scaling set:</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6" name="Picture 15">
            <a:extLst>
              <a:ext uri="{FF2B5EF4-FFF2-40B4-BE49-F238E27FC236}">
                <a16:creationId xmlns:a16="http://schemas.microsoft.com/office/drawing/2014/main" id="{2CDF9FF4-CA0A-4D85-A62D-33AFC61DE8DF}"/>
              </a:ext>
            </a:extLst>
          </p:cNvPr>
          <p:cNvPicPr>
            <a:picLocks noChangeAspect="1"/>
          </p:cNvPicPr>
          <p:nvPr/>
        </p:nvPicPr>
        <p:blipFill>
          <a:blip r:embed="rId3"/>
          <a:stretch>
            <a:fillRect/>
          </a:stretch>
        </p:blipFill>
        <p:spPr>
          <a:xfrm>
            <a:off x="9568206" y="171458"/>
            <a:ext cx="2556406" cy="2193875"/>
          </a:xfrm>
          <a:prstGeom prst="rect">
            <a:avLst/>
          </a:prstGeom>
        </p:spPr>
      </p:pic>
      <p:sp>
        <p:nvSpPr>
          <p:cNvPr id="6" name="Rectangle 8">
            <a:extLst>
              <a:ext uri="{FF2B5EF4-FFF2-40B4-BE49-F238E27FC236}">
                <a16:creationId xmlns:a16="http://schemas.microsoft.com/office/drawing/2014/main" id="{A95C27EA-A5AA-4BBD-A2E0-A2DB976D5F9F}"/>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5" name="Object 24">
            <a:extLst>
              <a:ext uri="{FF2B5EF4-FFF2-40B4-BE49-F238E27FC236}">
                <a16:creationId xmlns:a16="http://schemas.microsoft.com/office/drawing/2014/main" id="{1CCBE423-E72E-47ED-837D-988F43DCF700}"/>
              </a:ext>
            </a:extLst>
          </p:cNvPr>
          <p:cNvGraphicFramePr>
            <a:graphicFrameLocks noChangeAspect="1"/>
          </p:cNvGraphicFramePr>
          <p:nvPr>
            <p:extLst>
              <p:ext uri="{D42A27DB-BD31-4B8C-83A1-F6EECF244321}">
                <p14:modId xmlns:p14="http://schemas.microsoft.com/office/powerpoint/2010/main" val="2104293473"/>
              </p:ext>
            </p:extLst>
          </p:nvPr>
        </p:nvGraphicFramePr>
        <p:xfrm>
          <a:off x="325438" y="1854331"/>
          <a:ext cx="1724025" cy="303213"/>
        </p:xfrm>
        <a:graphic>
          <a:graphicData uri="http://schemas.openxmlformats.org/presentationml/2006/ole">
            <mc:AlternateContent xmlns:mc="http://schemas.openxmlformats.org/markup-compatibility/2006">
              <mc:Choice xmlns:v="urn:schemas-microsoft-com:vml" Requires="v">
                <p:oleObj name="Equation" r:id="rId4" imgW="1257120" imgH="228600" progId="Equation.DSMT4">
                  <p:embed/>
                </p:oleObj>
              </mc:Choice>
              <mc:Fallback>
                <p:oleObj name="Equation" r:id="rId4" imgW="1257120" imgH="228600" progId="Equation.DSMT4">
                  <p:embed/>
                  <p:pic>
                    <p:nvPicPr>
                      <p:cNvPr id="25" name="Object 24">
                        <a:extLst>
                          <a:ext uri="{FF2B5EF4-FFF2-40B4-BE49-F238E27FC236}">
                            <a16:creationId xmlns:a16="http://schemas.microsoft.com/office/drawing/2014/main" id="{1CCBE423-E72E-47ED-837D-988F43DCF700}"/>
                          </a:ext>
                        </a:extLst>
                      </p:cNvPr>
                      <p:cNvPicPr>
                        <a:picLocks noChangeAspect="1" noChangeArrowheads="1"/>
                      </p:cNvPicPr>
                      <p:nvPr/>
                    </p:nvPicPr>
                    <p:blipFill>
                      <a:blip r:embed="rId5"/>
                      <a:srcRect/>
                      <a:stretch>
                        <a:fillRect/>
                      </a:stretch>
                    </p:blipFill>
                    <p:spPr bwMode="auto">
                      <a:xfrm>
                        <a:off x="325438" y="1854331"/>
                        <a:ext cx="1724025" cy="303213"/>
                      </a:xfrm>
                      <a:prstGeom prst="rect">
                        <a:avLst/>
                      </a:prstGeom>
                      <a:noFill/>
                    </p:spPr>
                  </p:pic>
                </p:oleObj>
              </mc:Fallback>
            </mc:AlternateContent>
          </a:graphicData>
        </a:graphic>
      </p:graphicFrame>
      <p:sp>
        <p:nvSpPr>
          <p:cNvPr id="26" name="TextBox 25">
            <a:extLst>
              <a:ext uri="{FF2B5EF4-FFF2-40B4-BE49-F238E27FC236}">
                <a16:creationId xmlns:a16="http://schemas.microsoft.com/office/drawing/2014/main" id="{035CB944-DC8A-41A9-936C-338AF9B50D64}"/>
              </a:ext>
            </a:extLst>
          </p:cNvPr>
          <p:cNvSpPr txBox="1"/>
          <p:nvPr/>
        </p:nvSpPr>
        <p:spPr>
          <a:xfrm>
            <a:off x="248346" y="2305801"/>
            <a:ext cx="8433744" cy="738664"/>
          </a:xfrm>
          <a:prstGeom prst="rect">
            <a:avLst/>
          </a:prstGeom>
          <a:noFill/>
        </p:spPr>
        <p:txBody>
          <a:bodyPr wrap="square" rtlCol="0">
            <a:spAutoFit/>
          </a:bodyPr>
          <a:lstStyle/>
          <a:p>
            <a:r>
              <a:rPr lang="en-US" sz="1400" b="1"/>
              <a:t>q</a:t>
            </a:r>
            <a:r>
              <a:rPr lang="en-US" sz="1400"/>
              <a:t>(L) = set of q</a:t>
            </a:r>
            <a:r>
              <a:rPr lang="en-US" sz="1400" baseline="-25000"/>
              <a:t>n</a:t>
            </a:r>
            <a:r>
              <a:rPr lang="en-US" sz="1400"/>
              <a:t>(L) BTW.  This more general case is what we typically have in the standard thermodynamic scaling stuff.  So, supposing there is a fixed point g</a:t>
            </a:r>
            <a:r>
              <a:rPr lang="en-US" sz="1400" baseline="-25000"/>
              <a:t>n</a:t>
            </a:r>
            <a:r>
              <a:rPr lang="en-US" sz="1400"/>
              <a:t> = g</a:t>
            </a:r>
            <a:r>
              <a:rPr lang="en-US" sz="1400" baseline="-25000"/>
              <a:t>n</a:t>
            </a:r>
            <a:r>
              <a:rPr lang="en-US" sz="1400" baseline="30000"/>
              <a:t>*</a:t>
            </a:r>
            <a:r>
              <a:rPr lang="en-US" sz="1400"/>
              <a:t> somewhere (note the fixed point would be a pure # by presumption), we may linearize the coupled equation nearby and write: </a:t>
            </a:r>
            <a:endParaRPr lang="en-US"/>
          </a:p>
        </p:txBody>
      </p:sp>
      <p:graphicFrame>
        <p:nvGraphicFramePr>
          <p:cNvPr id="27" name="Object 26">
            <a:extLst>
              <a:ext uri="{FF2B5EF4-FFF2-40B4-BE49-F238E27FC236}">
                <a16:creationId xmlns:a16="http://schemas.microsoft.com/office/drawing/2014/main" id="{F546DE1C-48AB-4444-8D0E-A07E6FEF6FD5}"/>
              </a:ext>
            </a:extLst>
          </p:cNvPr>
          <p:cNvGraphicFramePr>
            <a:graphicFrameLocks noChangeAspect="1"/>
          </p:cNvGraphicFramePr>
          <p:nvPr>
            <p:extLst>
              <p:ext uri="{D42A27DB-BD31-4B8C-83A1-F6EECF244321}">
                <p14:modId xmlns:p14="http://schemas.microsoft.com/office/powerpoint/2010/main" val="2215419398"/>
              </p:ext>
            </p:extLst>
          </p:nvPr>
        </p:nvGraphicFramePr>
        <p:xfrm>
          <a:off x="307975" y="3181481"/>
          <a:ext cx="1533525" cy="522288"/>
        </p:xfrm>
        <a:graphic>
          <a:graphicData uri="http://schemas.openxmlformats.org/presentationml/2006/ole">
            <mc:AlternateContent xmlns:mc="http://schemas.openxmlformats.org/markup-compatibility/2006">
              <mc:Choice xmlns:v="urn:schemas-microsoft-com:vml" Requires="v">
                <p:oleObj name="Equation" r:id="rId6" imgW="1117440" imgH="393480" progId="Equation.DSMT4">
                  <p:embed/>
                </p:oleObj>
              </mc:Choice>
              <mc:Fallback>
                <p:oleObj name="Equation" r:id="rId6" imgW="1117440" imgH="393480" progId="Equation.DSMT4">
                  <p:embed/>
                  <p:pic>
                    <p:nvPicPr>
                      <p:cNvPr id="27" name="Object 26">
                        <a:extLst>
                          <a:ext uri="{FF2B5EF4-FFF2-40B4-BE49-F238E27FC236}">
                            <a16:creationId xmlns:a16="http://schemas.microsoft.com/office/drawing/2014/main" id="{F546DE1C-48AB-4444-8D0E-A07E6FEF6FD5}"/>
                          </a:ext>
                        </a:extLst>
                      </p:cNvPr>
                      <p:cNvPicPr>
                        <a:picLocks noChangeAspect="1" noChangeArrowheads="1"/>
                      </p:cNvPicPr>
                      <p:nvPr/>
                    </p:nvPicPr>
                    <p:blipFill>
                      <a:blip r:embed="rId7"/>
                      <a:srcRect/>
                      <a:stretch>
                        <a:fillRect/>
                      </a:stretch>
                    </p:blipFill>
                    <p:spPr bwMode="auto">
                      <a:xfrm>
                        <a:off x="307975" y="3181481"/>
                        <a:ext cx="1533525" cy="522288"/>
                      </a:xfrm>
                      <a:prstGeom prst="rect">
                        <a:avLst/>
                      </a:prstGeom>
                      <a:noFill/>
                    </p:spPr>
                  </p:pic>
                </p:oleObj>
              </mc:Fallback>
            </mc:AlternateContent>
          </a:graphicData>
        </a:graphic>
      </p:graphicFrame>
      <p:sp>
        <p:nvSpPr>
          <p:cNvPr id="28" name="TextBox 27">
            <a:extLst>
              <a:ext uri="{FF2B5EF4-FFF2-40B4-BE49-F238E27FC236}">
                <a16:creationId xmlns:a16="http://schemas.microsoft.com/office/drawing/2014/main" id="{137C568E-D64E-4140-812A-AC0BA3F99C0B}"/>
              </a:ext>
            </a:extLst>
          </p:cNvPr>
          <p:cNvSpPr txBox="1"/>
          <p:nvPr/>
        </p:nvSpPr>
        <p:spPr>
          <a:xfrm>
            <a:off x="248345" y="3846441"/>
            <a:ext cx="3663782" cy="307777"/>
          </a:xfrm>
          <a:prstGeom prst="rect">
            <a:avLst/>
          </a:prstGeom>
          <a:noFill/>
        </p:spPr>
        <p:txBody>
          <a:bodyPr wrap="square" rtlCol="0">
            <a:spAutoFit/>
          </a:bodyPr>
          <a:lstStyle/>
          <a:p>
            <a:r>
              <a:rPr lang="en-US" sz="1400"/>
              <a:t>Diagonalizing, we may write our solution as:</a:t>
            </a:r>
            <a:endParaRPr lang="en-US"/>
          </a:p>
        </p:txBody>
      </p:sp>
      <p:graphicFrame>
        <p:nvGraphicFramePr>
          <p:cNvPr id="14" name="Object 13">
            <a:extLst>
              <a:ext uri="{FF2B5EF4-FFF2-40B4-BE49-F238E27FC236}">
                <a16:creationId xmlns:a16="http://schemas.microsoft.com/office/drawing/2014/main" id="{37B52024-81B5-4B7B-BC81-FFCBE40F3E93}"/>
              </a:ext>
            </a:extLst>
          </p:cNvPr>
          <p:cNvGraphicFramePr>
            <a:graphicFrameLocks noChangeAspect="1"/>
          </p:cNvGraphicFramePr>
          <p:nvPr>
            <p:extLst>
              <p:ext uri="{D42A27DB-BD31-4B8C-83A1-F6EECF244321}">
                <p14:modId xmlns:p14="http://schemas.microsoft.com/office/powerpoint/2010/main" val="1077705499"/>
              </p:ext>
            </p:extLst>
          </p:nvPr>
        </p:nvGraphicFramePr>
        <p:xfrm>
          <a:off x="307975" y="4269982"/>
          <a:ext cx="1628667" cy="498979"/>
        </p:xfrm>
        <a:graphic>
          <a:graphicData uri="http://schemas.openxmlformats.org/presentationml/2006/ole">
            <mc:AlternateContent xmlns:mc="http://schemas.openxmlformats.org/markup-compatibility/2006">
              <mc:Choice xmlns:v="urn:schemas-microsoft-com:vml" Requires="v">
                <p:oleObj name="Equation" r:id="rId8" imgW="1295400" imgH="393700" progId="Equation.DSMT4">
                  <p:embed/>
                </p:oleObj>
              </mc:Choice>
              <mc:Fallback>
                <p:oleObj name="Equation" r:id="rId8" imgW="1295400" imgH="393700" progId="Equation.DSMT4">
                  <p:embed/>
                  <p:pic>
                    <p:nvPicPr>
                      <p:cNvPr id="0" name="Object 12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07975" y="4269982"/>
                        <a:ext cx="1628667" cy="498979"/>
                      </a:xfrm>
                      <a:prstGeom prst="rect">
                        <a:avLst/>
                      </a:prstGeom>
                      <a:solidFill>
                        <a:srgbClr val="FFFFCC"/>
                      </a:solidFill>
                    </p:spPr>
                  </p:pic>
                </p:oleObj>
              </mc:Fallback>
            </mc:AlternateContent>
          </a:graphicData>
        </a:graphic>
      </p:graphicFrame>
      <p:graphicFrame>
        <p:nvGraphicFramePr>
          <p:cNvPr id="19" name="Object 18">
            <a:extLst>
              <a:ext uri="{FF2B5EF4-FFF2-40B4-BE49-F238E27FC236}">
                <a16:creationId xmlns:a16="http://schemas.microsoft.com/office/drawing/2014/main" id="{20CD0F66-52CA-4323-8059-E4B47700212D}"/>
              </a:ext>
            </a:extLst>
          </p:cNvPr>
          <p:cNvGraphicFramePr>
            <a:graphicFrameLocks noChangeAspect="1"/>
          </p:cNvGraphicFramePr>
          <p:nvPr>
            <p:extLst>
              <p:ext uri="{D42A27DB-BD31-4B8C-83A1-F6EECF244321}">
                <p14:modId xmlns:p14="http://schemas.microsoft.com/office/powerpoint/2010/main" val="1764694428"/>
              </p:ext>
            </p:extLst>
          </p:nvPr>
        </p:nvGraphicFramePr>
        <p:xfrm>
          <a:off x="287730" y="5307143"/>
          <a:ext cx="6802438" cy="407988"/>
        </p:xfrm>
        <a:graphic>
          <a:graphicData uri="http://schemas.openxmlformats.org/presentationml/2006/ole">
            <mc:AlternateContent xmlns:mc="http://schemas.openxmlformats.org/markup-compatibility/2006">
              <mc:Choice xmlns:v="urn:schemas-microsoft-com:vml" Requires="v">
                <p:oleObj name="Equation" r:id="rId10" imgW="5689440" imgH="342720" progId="Equation.DSMT4">
                  <p:embed/>
                </p:oleObj>
              </mc:Choice>
              <mc:Fallback>
                <p:oleObj name="Equation" r:id="rId10" imgW="5689440" imgH="342720" progId="Equation.DSMT4">
                  <p:embed/>
                  <p:pic>
                    <p:nvPicPr>
                      <p:cNvPr id="0" name="Object 130"/>
                      <p:cNvPicPr>
                        <a:picLocks noChangeAspect="1" noChangeArrowheads="1"/>
                      </p:cNvPicPr>
                      <p:nvPr/>
                    </p:nvPicPr>
                    <p:blipFill>
                      <a:blip r:embed="rId11"/>
                      <a:srcRect/>
                      <a:stretch>
                        <a:fillRect/>
                      </a:stretch>
                    </p:blipFill>
                    <p:spPr bwMode="auto">
                      <a:xfrm>
                        <a:off x="287730" y="5307143"/>
                        <a:ext cx="6802438" cy="407988"/>
                      </a:xfrm>
                      <a:prstGeom prst="rect">
                        <a:avLst/>
                      </a:prstGeom>
                      <a:noFill/>
                    </p:spPr>
                  </p:pic>
                </p:oleObj>
              </mc:Fallback>
            </mc:AlternateContent>
          </a:graphicData>
        </a:graphic>
      </p:graphicFrame>
      <p:sp>
        <p:nvSpPr>
          <p:cNvPr id="20" name="TextBox 19">
            <a:extLst>
              <a:ext uri="{FF2B5EF4-FFF2-40B4-BE49-F238E27FC236}">
                <a16:creationId xmlns:a16="http://schemas.microsoft.com/office/drawing/2014/main" id="{D302EE47-D35B-4698-A1BE-6193CD1509E2}"/>
              </a:ext>
            </a:extLst>
          </p:cNvPr>
          <p:cNvSpPr txBox="1"/>
          <p:nvPr/>
        </p:nvSpPr>
        <p:spPr>
          <a:xfrm>
            <a:off x="231602" y="4851833"/>
            <a:ext cx="5929828" cy="307777"/>
          </a:xfrm>
          <a:prstGeom prst="rect">
            <a:avLst/>
          </a:prstGeom>
          <a:noFill/>
        </p:spPr>
        <p:txBody>
          <a:bodyPr wrap="none" rtlCol="0">
            <a:spAutoFit/>
          </a:bodyPr>
          <a:lstStyle/>
          <a:p>
            <a:r>
              <a:rPr lang="en-US" sz="1400"/>
              <a:t>And solution, linearized about the critical point, should there be one, would be:</a:t>
            </a:r>
            <a:endParaRPr lang="en-US"/>
          </a:p>
        </p:txBody>
      </p:sp>
      <p:sp>
        <p:nvSpPr>
          <p:cNvPr id="22" name="TextBox 21">
            <a:extLst>
              <a:ext uri="{FF2B5EF4-FFF2-40B4-BE49-F238E27FC236}">
                <a16:creationId xmlns:a16="http://schemas.microsoft.com/office/drawing/2014/main" id="{A3284FD3-3A8D-4043-9BD5-661E6CB339E8}"/>
              </a:ext>
            </a:extLst>
          </p:cNvPr>
          <p:cNvSpPr txBox="1"/>
          <p:nvPr/>
        </p:nvSpPr>
        <p:spPr>
          <a:xfrm>
            <a:off x="231602" y="5824334"/>
            <a:ext cx="11533482" cy="738664"/>
          </a:xfrm>
          <a:prstGeom prst="rect">
            <a:avLst/>
          </a:prstGeom>
          <a:noFill/>
        </p:spPr>
        <p:txBody>
          <a:bodyPr wrap="square" rtlCol="0">
            <a:spAutoFit/>
          </a:bodyPr>
          <a:lstStyle/>
          <a:p>
            <a:r>
              <a:rPr lang="en-US" sz="1400"/>
              <a:t>There could be multiple relevant parameters, and length scales, therefore.  But if all the eigenvalues except one are zero, then we’d have a single parameter scaling situation. And we could, at this point, write L/</a:t>
            </a:r>
            <a:r>
              <a:rPr lang="el-GR" sz="1400"/>
              <a:t>ξ</a:t>
            </a:r>
            <a:r>
              <a:rPr lang="en-US" sz="1400" baseline="-25000"/>
              <a:t>1</a:t>
            </a:r>
            <a:r>
              <a:rPr lang="en-US" sz="1400"/>
              <a:t> in terms of total g, and thus make g our scaling variable. If so then they should become irrelevant in the large size, and close to the critical point limit.  But if true fixed point, then these things should be length invariant at the true critical point.</a:t>
            </a:r>
          </a:p>
        </p:txBody>
      </p:sp>
    </p:spTree>
    <p:extLst>
      <p:ext uri="{BB962C8B-B14F-4D97-AF65-F5344CB8AC3E}">
        <p14:creationId xmlns:p14="http://schemas.microsoft.com/office/powerpoint/2010/main" val="298087666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275743" y="289723"/>
            <a:ext cx="5640514" cy="621596"/>
          </a:xfrm>
        </p:spPr>
        <p:txBody>
          <a:bodyPr>
            <a:noAutofit/>
          </a:bodyPr>
          <a:lstStyle/>
          <a:p>
            <a:r>
              <a:rPr lang="en-US" sz="3600" b="1" u="sng">
                <a:latin typeface="+mn-lt"/>
              </a:rPr>
              <a:t>Conduction (Scaling Theory)</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8">
            <a:extLst>
              <a:ext uri="{FF2B5EF4-FFF2-40B4-BE49-F238E27FC236}">
                <a16:creationId xmlns:a16="http://schemas.microsoft.com/office/drawing/2014/main" id="{A95C27EA-A5AA-4BBD-A2E0-A2DB976D5F9F}"/>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TextBox 13">
            <a:extLst>
              <a:ext uri="{FF2B5EF4-FFF2-40B4-BE49-F238E27FC236}">
                <a16:creationId xmlns:a16="http://schemas.microsoft.com/office/drawing/2014/main" id="{3FD382F8-771D-4ACD-A056-D7403C684721}"/>
              </a:ext>
            </a:extLst>
          </p:cNvPr>
          <p:cNvSpPr txBox="1"/>
          <p:nvPr/>
        </p:nvSpPr>
        <p:spPr>
          <a:xfrm>
            <a:off x="361479" y="5136725"/>
            <a:ext cx="10017432" cy="523220"/>
          </a:xfrm>
          <a:prstGeom prst="rect">
            <a:avLst/>
          </a:prstGeom>
          <a:noFill/>
        </p:spPr>
        <p:txBody>
          <a:bodyPr wrap="square" rtlCol="0">
            <a:spAutoFit/>
          </a:bodyPr>
          <a:lstStyle/>
          <a:p>
            <a:r>
              <a:rPr lang="en-US" sz="1400"/>
              <a:t>Angus/MacKinnon derive a lower bound for the scaling exponent (assuming single parameter scaling theory, and making some other seemingly reasonable assumptions).  They find </a:t>
            </a:r>
            <a:r>
              <a:rPr lang="el-GR" sz="1400" b="1">
                <a:solidFill>
                  <a:schemeClr val="accent1"/>
                </a:solidFill>
              </a:rPr>
              <a:t>ν</a:t>
            </a:r>
            <a:r>
              <a:rPr lang="en-US" sz="1400" b="1">
                <a:solidFill>
                  <a:schemeClr val="accent1"/>
                </a:solidFill>
              </a:rPr>
              <a:t> &gt; 2/d</a:t>
            </a:r>
            <a:r>
              <a:rPr lang="en-US" sz="1400"/>
              <a:t>.  </a:t>
            </a:r>
            <a:endParaRPr lang="en-US"/>
          </a:p>
        </p:txBody>
      </p:sp>
      <p:sp>
        <p:nvSpPr>
          <p:cNvPr id="4" name="Rectangle 3">
            <a:extLst>
              <a:ext uri="{FF2B5EF4-FFF2-40B4-BE49-F238E27FC236}">
                <a16:creationId xmlns:a16="http://schemas.microsoft.com/office/drawing/2014/main" id="{94FA92E8-965B-41C8-A9C2-E6D9CF968CF7}"/>
              </a:ext>
            </a:extLst>
          </p:cNvPr>
          <p:cNvSpPr/>
          <p:nvPr/>
        </p:nvSpPr>
        <p:spPr>
          <a:xfrm>
            <a:off x="361479" y="1459665"/>
            <a:ext cx="9445658" cy="3108543"/>
          </a:xfrm>
          <a:prstGeom prst="rect">
            <a:avLst/>
          </a:prstGeom>
        </p:spPr>
        <p:txBody>
          <a:bodyPr wrap="square">
            <a:spAutoFit/>
          </a:bodyPr>
          <a:lstStyle/>
          <a:p>
            <a:r>
              <a:rPr lang="en-US" sz="1400"/>
              <a:t>You could test SPS for some quantity X, namely that X = f(L/</a:t>
            </a:r>
            <a:r>
              <a:rPr lang="el-GR" sz="1400"/>
              <a:t>ξ</a:t>
            </a:r>
            <a:r>
              <a:rPr lang="en-US" sz="1400"/>
              <a:t>), by taking a whole of bunch of measurements of systems with different parameters and plotting them as functions f</a:t>
            </a:r>
            <a:r>
              <a:rPr lang="en-US" sz="1400" baseline="-25000"/>
              <a:t>n</a:t>
            </a:r>
            <a:r>
              <a:rPr lang="en-US" sz="1400"/>
              <a:t>(L).  Then you’d need to test that they can each be rescaled by some </a:t>
            </a:r>
            <a:r>
              <a:rPr lang="el-GR" sz="1400"/>
              <a:t>ξ</a:t>
            </a:r>
            <a:r>
              <a:rPr lang="en-US" sz="1400" baseline="-25000"/>
              <a:t>n</a:t>
            </a:r>
            <a:r>
              <a:rPr lang="en-US" sz="1400"/>
              <a:t> so that all of the f</a:t>
            </a:r>
            <a:r>
              <a:rPr lang="en-US" sz="1400" baseline="-25000"/>
              <a:t>n</a:t>
            </a:r>
            <a:r>
              <a:rPr lang="en-US" sz="1400"/>
              <a:t>(L/</a:t>
            </a:r>
            <a:r>
              <a:rPr lang="el-GR" sz="1400"/>
              <a:t>ξ</a:t>
            </a:r>
            <a:r>
              <a:rPr lang="en-US" sz="1400" baseline="-25000"/>
              <a:t>n</a:t>
            </a:r>
            <a:r>
              <a:rPr lang="en-US" sz="1400"/>
              <a:t>) overlap.  Of course in 3D (or indeed D &gt; 2), f(L/</a:t>
            </a:r>
            <a:r>
              <a:rPr lang="el-GR" sz="1400"/>
              <a:t>ξ</a:t>
            </a:r>
            <a:r>
              <a:rPr lang="en-US" sz="1400"/>
              <a:t>) would be a two-branched function.   </a:t>
            </a:r>
          </a:p>
          <a:p>
            <a:endParaRPr lang="en-US" sz="1400"/>
          </a:p>
          <a:p>
            <a:r>
              <a:rPr lang="en-US" sz="1400"/>
              <a:t>MacKinnon seems to say he finds evidence of &lt;lng&gt; scalig in SPS fashion, though not of &lt;g&gt;. And then he says that NLsM model would then be illegitimate because it’s a model of &lt;g&gt;.  This is how it makes such bad critical exponent predictions, he says.  I’m not sure where in the NLsM we make assumption that it is &lt;g&gt; we’re working with, rather than say g</a:t>
            </a:r>
            <a:r>
              <a:rPr lang="en-US" sz="1400" baseline="-25000"/>
              <a:t>p</a:t>
            </a:r>
            <a:r>
              <a:rPr lang="en-US" sz="1400"/>
              <a:t>, or something else.  Final note, it would seem we could still frame, in fact more naturally even, the SPS in terms of &lt;lng&gt;, rather than &lt;g&gt;, however.  See Lerner 1991 for a discussion of this point.</a:t>
            </a:r>
          </a:p>
          <a:p>
            <a:endParaRPr lang="en-US" sz="1400"/>
          </a:p>
          <a:p>
            <a:r>
              <a:rPr lang="en-US" sz="1400"/>
              <a:t>On other hand, I’ve seen other people say that they’ve been able to verify that higher moments of P(g) can be written as function of &lt;g&gt; itself.   Mac also seems to say that there is evidence of a SPS for non-zero B, at least near band center, and not too far, etc.  He says that he gets the same critical exponents for zero and non-zero B.  ES say that highly anisotropic systems obey SPS, though perhaps with different critical points, but still same critical exponents as isotropic ones.</a:t>
            </a:r>
          </a:p>
        </p:txBody>
      </p:sp>
    </p:spTree>
    <p:extLst>
      <p:ext uri="{BB962C8B-B14F-4D97-AF65-F5344CB8AC3E}">
        <p14:creationId xmlns:p14="http://schemas.microsoft.com/office/powerpoint/2010/main" val="8444673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384223" y="38864"/>
            <a:ext cx="4983922" cy="621596"/>
          </a:xfrm>
        </p:spPr>
        <p:txBody>
          <a:bodyPr>
            <a:normAutofit fontScale="90000"/>
          </a:bodyPr>
          <a:lstStyle/>
          <a:p>
            <a:r>
              <a:rPr lang="en-US" sz="3600" b="1" u="sng">
                <a:latin typeface="+mn-lt"/>
              </a:rPr>
              <a:t>Conduction (SPS - Thoules)</a:t>
            </a:r>
            <a:endParaRPr lang="en-US" b="1" u="sng">
              <a:latin typeface="+mn-lt"/>
            </a:endParaRP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TextBox 6">
            <a:extLst>
              <a:ext uri="{FF2B5EF4-FFF2-40B4-BE49-F238E27FC236}">
                <a16:creationId xmlns:a16="http://schemas.microsoft.com/office/drawing/2014/main" id="{C25C51BE-F304-4015-8391-C7C9B1B01A8F}"/>
              </a:ext>
            </a:extLst>
          </p:cNvPr>
          <p:cNvSpPr txBox="1"/>
          <p:nvPr/>
        </p:nvSpPr>
        <p:spPr>
          <a:xfrm>
            <a:off x="227862" y="736459"/>
            <a:ext cx="11302738" cy="738664"/>
          </a:xfrm>
          <a:prstGeom prst="rect">
            <a:avLst/>
          </a:prstGeom>
          <a:noFill/>
        </p:spPr>
        <p:txBody>
          <a:bodyPr wrap="square" rtlCol="0">
            <a:spAutoFit/>
          </a:bodyPr>
          <a:lstStyle/>
          <a:p>
            <a:r>
              <a:rPr lang="en-US" sz="1400"/>
              <a:t>There was sought a way to determine whether the states of a system (at least up to the Fermi level) are delocalized or not, whether there is a single variable which this depends on.  Thoules started with idea that extended states ought to be sensitive to boundary conditions, while localized states not.  For instance, the energy levels of a free 1D periodic system would be:</a:t>
            </a:r>
          </a:p>
        </p:txBody>
      </p:sp>
      <p:graphicFrame>
        <p:nvGraphicFramePr>
          <p:cNvPr id="3" name="Object 2">
            <a:extLst>
              <a:ext uri="{FF2B5EF4-FFF2-40B4-BE49-F238E27FC236}">
                <a16:creationId xmlns:a16="http://schemas.microsoft.com/office/drawing/2014/main" id="{F116281E-3436-4BF5-BA3A-28D1281423C6}"/>
              </a:ext>
            </a:extLst>
          </p:cNvPr>
          <p:cNvGraphicFramePr>
            <a:graphicFrameLocks noChangeAspect="1"/>
          </p:cNvGraphicFramePr>
          <p:nvPr/>
        </p:nvGraphicFramePr>
        <p:xfrm>
          <a:off x="314226" y="1872178"/>
          <a:ext cx="2083125" cy="568125"/>
        </p:xfrm>
        <a:graphic>
          <a:graphicData uri="http://schemas.openxmlformats.org/presentationml/2006/ole">
            <mc:AlternateContent xmlns:mc="http://schemas.openxmlformats.org/markup-compatibility/2006">
              <mc:Choice xmlns:v="urn:schemas-microsoft-com:vml" Requires="v">
                <p:oleObj name="Equation" r:id="rId3" imgW="1536480" imgH="419040" progId="Equation.DSMT4">
                  <p:embed/>
                </p:oleObj>
              </mc:Choice>
              <mc:Fallback>
                <p:oleObj name="Equation" r:id="rId3" imgW="1536480" imgH="419040" progId="Equation.DSMT4">
                  <p:embed/>
                  <p:pic>
                    <p:nvPicPr>
                      <p:cNvPr id="3" name="Object 2">
                        <a:extLst>
                          <a:ext uri="{FF2B5EF4-FFF2-40B4-BE49-F238E27FC236}">
                            <a16:creationId xmlns:a16="http://schemas.microsoft.com/office/drawing/2014/main" id="{F116281E-3436-4BF5-BA3A-28D1281423C6}"/>
                          </a:ext>
                        </a:extLst>
                      </p:cNvPr>
                      <p:cNvPicPr/>
                      <p:nvPr/>
                    </p:nvPicPr>
                    <p:blipFill>
                      <a:blip r:embed="rId4"/>
                      <a:stretch>
                        <a:fillRect/>
                      </a:stretch>
                    </p:blipFill>
                    <p:spPr>
                      <a:xfrm>
                        <a:off x="314226" y="1872178"/>
                        <a:ext cx="2083125" cy="568125"/>
                      </a:xfrm>
                      <a:prstGeom prst="rect">
                        <a:avLst/>
                      </a:prstGeom>
                    </p:spPr>
                  </p:pic>
                </p:oleObj>
              </mc:Fallback>
            </mc:AlternateContent>
          </a:graphicData>
        </a:graphic>
      </p:graphicFrame>
      <p:sp>
        <p:nvSpPr>
          <p:cNvPr id="14" name="TextBox 13">
            <a:extLst>
              <a:ext uri="{FF2B5EF4-FFF2-40B4-BE49-F238E27FC236}">
                <a16:creationId xmlns:a16="http://schemas.microsoft.com/office/drawing/2014/main" id="{E9105B37-EF0D-485A-BD12-49C1069CB697}"/>
              </a:ext>
            </a:extLst>
          </p:cNvPr>
          <p:cNvSpPr txBox="1"/>
          <p:nvPr/>
        </p:nvSpPr>
        <p:spPr>
          <a:xfrm>
            <a:off x="2933354" y="1882954"/>
            <a:ext cx="4268723" cy="523220"/>
          </a:xfrm>
          <a:prstGeom prst="rect">
            <a:avLst/>
          </a:prstGeom>
          <a:noFill/>
        </p:spPr>
        <p:txBody>
          <a:bodyPr wrap="square" rtlCol="0">
            <a:spAutoFit/>
          </a:bodyPr>
          <a:lstStyle/>
          <a:p>
            <a:r>
              <a:rPr lang="en-US" sz="1400"/>
              <a:t>And if we changed boundary conditions to anti-periodic, then the energy levels would be: </a:t>
            </a:r>
          </a:p>
        </p:txBody>
      </p:sp>
      <p:graphicFrame>
        <p:nvGraphicFramePr>
          <p:cNvPr id="17" name="Object 16">
            <a:extLst>
              <a:ext uri="{FF2B5EF4-FFF2-40B4-BE49-F238E27FC236}">
                <a16:creationId xmlns:a16="http://schemas.microsoft.com/office/drawing/2014/main" id="{14C8B13D-1748-4A3D-BEE3-FC34A5C9D443}"/>
              </a:ext>
            </a:extLst>
          </p:cNvPr>
          <p:cNvGraphicFramePr>
            <a:graphicFrameLocks noChangeAspect="1"/>
          </p:cNvGraphicFramePr>
          <p:nvPr/>
        </p:nvGraphicFramePr>
        <p:xfrm>
          <a:off x="7525733" y="1872178"/>
          <a:ext cx="2754313" cy="568325"/>
        </p:xfrm>
        <a:graphic>
          <a:graphicData uri="http://schemas.openxmlformats.org/presentationml/2006/ole">
            <mc:AlternateContent xmlns:mc="http://schemas.openxmlformats.org/markup-compatibility/2006">
              <mc:Choice xmlns:v="urn:schemas-microsoft-com:vml" Requires="v">
                <p:oleObj name="Equation" r:id="rId5" imgW="2031840" imgH="419040" progId="Equation.DSMT4">
                  <p:embed/>
                </p:oleObj>
              </mc:Choice>
              <mc:Fallback>
                <p:oleObj name="Equation" r:id="rId5" imgW="2031840" imgH="419040" progId="Equation.DSMT4">
                  <p:embed/>
                  <p:pic>
                    <p:nvPicPr>
                      <p:cNvPr id="17" name="Object 16">
                        <a:extLst>
                          <a:ext uri="{FF2B5EF4-FFF2-40B4-BE49-F238E27FC236}">
                            <a16:creationId xmlns:a16="http://schemas.microsoft.com/office/drawing/2014/main" id="{14C8B13D-1748-4A3D-BEE3-FC34A5C9D443}"/>
                          </a:ext>
                        </a:extLst>
                      </p:cNvPr>
                      <p:cNvPicPr/>
                      <p:nvPr/>
                    </p:nvPicPr>
                    <p:blipFill>
                      <a:blip r:embed="rId6"/>
                      <a:stretch>
                        <a:fillRect/>
                      </a:stretch>
                    </p:blipFill>
                    <p:spPr>
                      <a:xfrm>
                        <a:off x="7525733" y="1872178"/>
                        <a:ext cx="2754313" cy="568325"/>
                      </a:xfrm>
                      <a:prstGeom prst="rect">
                        <a:avLst/>
                      </a:prstGeom>
                    </p:spPr>
                  </p:pic>
                </p:oleObj>
              </mc:Fallback>
            </mc:AlternateContent>
          </a:graphicData>
        </a:graphic>
      </p:graphicFrame>
      <p:sp>
        <p:nvSpPr>
          <p:cNvPr id="18" name="TextBox 17">
            <a:extLst>
              <a:ext uri="{FF2B5EF4-FFF2-40B4-BE49-F238E27FC236}">
                <a16:creationId xmlns:a16="http://schemas.microsoft.com/office/drawing/2014/main" id="{F7220150-5091-4111-8748-CE82D32BD4BC}"/>
              </a:ext>
            </a:extLst>
          </p:cNvPr>
          <p:cNvSpPr txBox="1"/>
          <p:nvPr/>
        </p:nvSpPr>
        <p:spPr>
          <a:xfrm>
            <a:off x="227863" y="2646918"/>
            <a:ext cx="3401457" cy="954107"/>
          </a:xfrm>
          <a:prstGeom prst="rect">
            <a:avLst/>
          </a:prstGeom>
          <a:noFill/>
        </p:spPr>
        <p:txBody>
          <a:bodyPr wrap="square" rtlCol="0">
            <a:spAutoFit/>
          </a:bodyPr>
          <a:lstStyle/>
          <a:p>
            <a:r>
              <a:rPr lang="en-US" sz="1400"/>
              <a:t>So the fluctuation in energy, divided by the average energy spacing would be that stuff to the right, and we see fluctuations can be on same order as mean spacing.</a:t>
            </a:r>
          </a:p>
        </p:txBody>
      </p:sp>
      <p:graphicFrame>
        <p:nvGraphicFramePr>
          <p:cNvPr id="19" name="Object 18">
            <a:extLst>
              <a:ext uri="{FF2B5EF4-FFF2-40B4-BE49-F238E27FC236}">
                <a16:creationId xmlns:a16="http://schemas.microsoft.com/office/drawing/2014/main" id="{B667F628-FD7A-4EF7-9762-BBF34BD208EC}"/>
              </a:ext>
            </a:extLst>
          </p:cNvPr>
          <p:cNvGraphicFramePr>
            <a:graphicFrameLocks noChangeAspect="1"/>
          </p:cNvGraphicFramePr>
          <p:nvPr/>
        </p:nvGraphicFramePr>
        <p:xfrm>
          <a:off x="3770722" y="2593381"/>
          <a:ext cx="3195686" cy="1021275"/>
        </p:xfrm>
        <a:graphic>
          <a:graphicData uri="http://schemas.openxmlformats.org/presentationml/2006/ole">
            <mc:AlternateContent xmlns:mc="http://schemas.openxmlformats.org/markup-compatibility/2006">
              <mc:Choice xmlns:v="urn:schemas-microsoft-com:vml" Requires="v">
                <p:oleObj name="Equation" r:id="rId7" imgW="2781000" imgH="888840" progId="Equation.DSMT4">
                  <p:embed/>
                </p:oleObj>
              </mc:Choice>
              <mc:Fallback>
                <p:oleObj name="Equation" r:id="rId7" imgW="2781000" imgH="888840" progId="Equation.DSMT4">
                  <p:embed/>
                  <p:pic>
                    <p:nvPicPr>
                      <p:cNvPr id="19" name="Object 18">
                        <a:extLst>
                          <a:ext uri="{FF2B5EF4-FFF2-40B4-BE49-F238E27FC236}">
                            <a16:creationId xmlns:a16="http://schemas.microsoft.com/office/drawing/2014/main" id="{B667F628-FD7A-4EF7-9762-BBF34BD208EC}"/>
                          </a:ext>
                        </a:extLst>
                      </p:cNvPr>
                      <p:cNvPicPr/>
                      <p:nvPr/>
                    </p:nvPicPr>
                    <p:blipFill>
                      <a:blip r:embed="rId8"/>
                      <a:stretch>
                        <a:fillRect/>
                      </a:stretch>
                    </p:blipFill>
                    <p:spPr>
                      <a:xfrm>
                        <a:off x="3770722" y="2593381"/>
                        <a:ext cx="3195686" cy="1021275"/>
                      </a:xfrm>
                      <a:prstGeom prst="rect">
                        <a:avLst/>
                      </a:prstGeom>
                    </p:spPr>
                  </p:pic>
                </p:oleObj>
              </mc:Fallback>
            </mc:AlternateContent>
          </a:graphicData>
        </a:graphic>
      </p:graphicFrame>
      <p:sp>
        <p:nvSpPr>
          <p:cNvPr id="23" name="TextBox 22">
            <a:extLst>
              <a:ext uri="{FF2B5EF4-FFF2-40B4-BE49-F238E27FC236}">
                <a16:creationId xmlns:a16="http://schemas.microsoft.com/office/drawing/2014/main" id="{6D1ACDCD-04C6-4758-A061-3EDF7FA35688}"/>
              </a:ext>
            </a:extLst>
          </p:cNvPr>
          <p:cNvSpPr txBox="1"/>
          <p:nvPr/>
        </p:nvSpPr>
        <p:spPr>
          <a:xfrm>
            <a:off x="227862" y="3729770"/>
            <a:ext cx="11781886" cy="954107"/>
          </a:xfrm>
          <a:prstGeom prst="rect">
            <a:avLst/>
          </a:prstGeom>
          <a:noFill/>
        </p:spPr>
        <p:txBody>
          <a:bodyPr wrap="square" rtlCol="0">
            <a:spAutoFit/>
          </a:bodyPr>
          <a:lstStyle/>
          <a:p>
            <a:r>
              <a:rPr lang="en-US" sz="1400"/>
              <a:t>So we could expect this parameter to be a sort of order parameter for the phase transition.  Another argument to that effect is to say, suppose we pair two L</a:t>
            </a:r>
            <a:r>
              <a:rPr lang="en-US" sz="1400" baseline="30000"/>
              <a:t>d</a:t>
            </a:r>
            <a:r>
              <a:rPr lang="en-US" sz="1400"/>
              <a:t> cubes together.  The (2L)</a:t>
            </a:r>
            <a:r>
              <a:rPr lang="en-US" sz="1400" baseline="30000"/>
              <a:t>d</a:t>
            </a:r>
            <a:r>
              <a:rPr lang="en-US" sz="1400"/>
              <a:t> cube’s eigenstates would be a linear combination of the two L</a:t>
            </a:r>
            <a:r>
              <a:rPr lang="en-US" sz="1400" baseline="30000"/>
              <a:t>d</a:t>
            </a:r>
            <a:r>
              <a:rPr lang="en-US" sz="1400"/>
              <a:t> cubes’ states.  So the nature of those states would be determined by |V</a:t>
            </a:r>
            <a:r>
              <a:rPr lang="en-US" sz="1400" baseline="-25000"/>
              <a:t>overlap</a:t>
            </a:r>
            <a:r>
              <a:rPr lang="en-US" sz="1400"/>
              <a:t>|/ΔE</a:t>
            </a:r>
            <a:r>
              <a:rPr lang="en-US" sz="1400" baseline="-25000"/>
              <a:t>n</a:t>
            </a:r>
            <a:r>
              <a:rPr lang="en-US" sz="1400"/>
              <a:t>.  But now the overlap integral would be on the order of the bandwidth (because no overlap would mean just an N-fold degeneracy).  But the bandwidth is also just </a:t>
            </a:r>
            <a:r>
              <a:rPr lang="el-GR" sz="1400"/>
              <a:t>δ</a:t>
            </a:r>
            <a:r>
              <a:rPr lang="en-US" sz="1400"/>
              <a:t>E</a:t>
            </a:r>
            <a:r>
              <a:rPr lang="en-US" sz="1400" baseline="-25000"/>
              <a:t>n</a:t>
            </a:r>
            <a:r>
              <a:rPr lang="en-US" sz="1400"/>
              <a:t> (I guess b/c cos </a:t>
            </a:r>
            <a:r>
              <a:rPr lang="en-US" sz="1400">
                <a:sym typeface="Wingdings" panose="05000000000000000000" pitchFamily="2" charset="2"/>
              </a:rPr>
              <a:t> sin, and so we would shift the energy spectrum over by half-wavelength).  Either way, w</a:t>
            </a:r>
            <a:r>
              <a:rPr lang="en-US" sz="1400"/>
              <a:t>e can write:</a:t>
            </a:r>
          </a:p>
        </p:txBody>
      </p:sp>
      <p:graphicFrame>
        <p:nvGraphicFramePr>
          <p:cNvPr id="24" name="Object 23">
            <a:extLst>
              <a:ext uri="{FF2B5EF4-FFF2-40B4-BE49-F238E27FC236}">
                <a16:creationId xmlns:a16="http://schemas.microsoft.com/office/drawing/2014/main" id="{D9D4FA46-BBB3-4BC7-A02E-81A56B13EB12}"/>
              </a:ext>
            </a:extLst>
          </p:cNvPr>
          <p:cNvGraphicFramePr>
            <a:graphicFrameLocks noChangeAspect="1"/>
          </p:cNvGraphicFramePr>
          <p:nvPr/>
        </p:nvGraphicFramePr>
        <p:xfrm>
          <a:off x="314226" y="4879451"/>
          <a:ext cx="2873375" cy="585787"/>
        </p:xfrm>
        <a:graphic>
          <a:graphicData uri="http://schemas.openxmlformats.org/presentationml/2006/ole">
            <mc:AlternateContent xmlns:mc="http://schemas.openxmlformats.org/markup-compatibility/2006">
              <mc:Choice xmlns:v="urn:schemas-microsoft-com:vml" Requires="v">
                <p:oleObj name="Equation" r:id="rId9" imgW="2120760" imgH="431640" progId="Equation.DSMT4">
                  <p:embed/>
                </p:oleObj>
              </mc:Choice>
              <mc:Fallback>
                <p:oleObj name="Equation" r:id="rId9" imgW="2120760" imgH="431640" progId="Equation.DSMT4">
                  <p:embed/>
                  <p:pic>
                    <p:nvPicPr>
                      <p:cNvPr id="24" name="Object 23">
                        <a:extLst>
                          <a:ext uri="{FF2B5EF4-FFF2-40B4-BE49-F238E27FC236}">
                            <a16:creationId xmlns:a16="http://schemas.microsoft.com/office/drawing/2014/main" id="{D9D4FA46-BBB3-4BC7-A02E-81A56B13EB12}"/>
                          </a:ext>
                        </a:extLst>
                      </p:cNvPr>
                      <p:cNvPicPr/>
                      <p:nvPr/>
                    </p:nvPicPr>
                    <p:blipFill>
                      <a:blip r:embed="rId10"/>
                      <a:stretch>
                        <a:fillRect/>
                      </a:stretch>
                    </p:blipFill>
                    <p:spPr>
                      <a:xfrm>
                        <a:off x="314226" y="4879451"/>
                        <a:ext cx="2873375" cy="585787"/>
                      </a:xfrm>
                      <a:prstGeom prst="rect">
                        <a:avLst/>
                      </a:prstGeom>
                    </p:spPr>
                  </p:pic>
                </p:oleObj>
              </mc:Fallback>
            </mc:AlternateContent>
          </a:graphicData>
        </a:graphic>
      </p:graphicFrame>
      <p:sp>
        <p:nvSpPr>
          <p:cNvPr id="4" name="TextBox 3">
            <a:extLst>
              <a:ext uri="{FF2B5EF4-FFF2-40B4-BE49-F238E27FC236}">
                <a16:creationId xmlns:a16="http://schemas.microsoft.com/office/drawing/2014/main" id="{C3E036D0-52D7-4255-8E99-75EBF3C72A7B}"/>
              </a:ext>
            </a:extLst>
          </p:cNvPr>
          <p:cNvSpPr txBox="1"/>
          <p:nvPr/>
        </p:nvSpPr>
        <p:spPr>
          <a:xfrm>
            <a:off x="3886985" y="5100621"/>
            <a:ext cx="8022211" cy="1600438"/>
          </a:xfrm>
          <a:prstGeom prst="rect">
            <a:avLst/>
          </a:prstGeom>
          <a:noFill/>
        </p:spPr>
        <p:txBody>
          <a:bodyPr wrap="square" rtlCol="0">
            <a:spAutoFit/>
          </a:bodyPr>
          <a:lstStyle/>
          <a:p>
            <a:r>
              <a:rPr lang="en-US" sz="1400"/>
              <a:t>Estimation of </a:t>
            </a:r>
            <a:r>
              <a:rPr lang="el-GR" sz="1400"/>
              <a:t>δ</a:t>
            </a:r>
            <a:r>
              <a:rPr lang="en-US" sz="1400"/>
              <a:t>E</a:t>
            </a:r>
            <a:r>
              <a:rPr lang="en-US" sz="1400" baseline="-25000"/>
              <a:t>n</a:t>
            </a:r>
            <a:r>
              <a:rPr lang="en-US" sz="1400"/>
              <a:t> seems kind of flimsy, but…say we change the boundary conditions.  Then our former exact eigenstate will become a quasi-particle with a certain lifetime.  The lifetime of the quasi particle state is related to the quasi-particle energy’s deviation from the exact energy via: </a:t>
            </a:r>
            <a:r>
              <a:rPr lang="el-GR" sz="1400"/>
              <a:t>δ</a:t>
            </a:r>
            <a:r>
              <a:rPr lang="en-US" sz="1400"/>
              <a:t>t = 1/</a:t>
            </a:r>
            <a:r>
              <a:rPr lang="el-GR" sz="1400"/>
              <a:t>δ</a:t>
            </a:r>
            <a:r>
              <a:rPr lang="en-US" sz="1400"/>
              <a:t>E.  Now </a:t>
            </a:r>
            <a:r>
              <a:rPr lang="el-GR" sz="1400"/>
              <a:t>δ</a:t>
            </a:r>
            <a:r>
              <a:rPr lang="en-US" sz="1400"/>
              <a:t>t can be semi-classically estimated as the time it would take for the particle to diffuse across the entire sample, which is </a:t>
            </a:r>
            <a:r>
              <a:rPr lang="el-GR" sz="1400"/>
              <a:t>δ</a:t>
            </a:r>
            <a:r>
              <a:rPr lang="en-US" sz="1400"/>
              <a:t>t = L</a:t>
            </a:r>
            <a:r>
              <a:rPr lang="en-US" sz="1400" baseline="30000"/>
              <a:t>2</a:t>
            </a:r>
            <a:r>
              <a:rPr lang="en-US" sz="1400"/>
              <a:t>/D(E</a:t>
            </a:r>
            <a:r>
              <a:rPr lang="en-US" sz="1400" baseline="-25000"/>
              <a:t>n</a:t>
            </a:r>
            <a:r>
              <a:rPr lang="en-US" sz="1400"/>
              <a:t>).  So equating the two, we’d have: </a:t>
            </a:r>
            <a:r>
              <a:rPr lang="el-GR" sz="1400"/>
              <a:t>δ</a:t>
            </a:r>
            <a:r>
              <a:rPr lang="en-US" sz="1400"/>
              <a:t>E</a:t>
            </a:r>
            <a:r>
              <a:rPr lang="en-US" sz="1400" baseline="-25000"/>
              <a:t>n</a:t>
            </a:r>
            <a:r>
              <a:rPr lang="en-US" sz="1400"/>
              <a:t> = D(E</a:t>
            </a:r>
            <a:r>
              <a:rPr lang="en-US" sz="1400" baseline="-25000"/>
              <a:t>n</a:t>
            </a:r>
            <a:r>
              <a:rPr lang="en-US" sz="1400"/>
              <a:t>)/L</a:t>
            </a:r>
            <a:r>
              <a:rPr lang="en-US" sz="1400" baseline="30000"/>
              <a:t>2</a:t>
            </a:r>
            <a:r>
              <a:rPr lang="en-US" sz="1400"/>
              <a:t>.  And filling this in, we’ve get the bottom line.  So it would seem the conductance can be taken as the order parameter..  Turns out in 1D, g is actually proportional to the (</a:t>
            </a:r>
            <a:r>
              <a:rPr lang="el-GR" sz="1400"/>
              <a:t>δ</a:t>
            </a:r>
            <a:r>
              <a:rPr lang="en-US" sz="1400"/>
              <a:t>E</a:t>
            </a:r>
            <a:r>
              <a:rPr lang="en-US" sz="1400" baseline="-25000"/>
              <a:t>n</a:t>
            </a:r>
            <a:r>
              <a:rPr lang="en-US" sz="1400"/>
              <a:t>/</a:t>
            </a:r>
            <a:r>
              <a:rPr lang="el-GR" sz="1400"/>
              <a:t>Δ</a:t>
            </a:r>
            <a:r>
              <a:rPr lang="en-US" sz="1400"/>
              <a:t>e</a:t>
            </a:r>
            <a:r>
              <a:rPr lang="en-US" sz="1400" baseline="-25000"/>
              <a:t>n</a:t>
            </a:r>
            <a:r>
              <a:rPr lang="en-US" sz="1400"/>
              <a:t>)</a:t>
            </a:r>
            <a:r>
              <a:rPr lang="en-US" sz="1400" baseline="30000"/>
              <a:t>2</a:t>
            </a:r>
            <a:r>
              <a:rPr lang="en-US" sz="1400"/>
              <a:t>.  But important point is that g and this are 1-1.  </a:t>
            </a:r>
            <a:endParaRPr lang="en-US" sz="1600"/>
          </a:p>
        </p:txBody>
      </p:sp>
      <p:graphicFrame>
        <p:nvGraphicFramePr>
          <p:cNvPr id="15" name="Object 14">
            <a:extLst>
              <a:ext uri="{FF2B5EF4-FFF2-40B4-BE49-F238E27FC236}">
                <a16:creationId xmlns:a16="http://schemas.microsoft.com/office/drawing/2014/main" id="{35F49BA2-F6C7-4074-8CB7-75FE5C4B815B}"/>
              </a:ext>
            </a:extLst>
          </p:cNvPr>
          <p:cNvGraphicFramePr>
            <a:graphicFrameLocks noChangeAspect="1"/>
          </p:cNvGraphicFramePr>
          <p:nvPr/>
        </p:nvGraphicFramePr>
        <p:xfrm>
          <a:off x="314226" y="5919692"/>
          <a:ext cx="1839913" cy="585787"/>
        </p:xfrm>
        <a:graphic>
          <a:graphicData uri="http://schemas.openxmlformats.org/presentationml/2006/ole">
            <mc:AlternateContent xmlns:mc="http://schemas.openxmlformats.org/markup-compatibility/2006">
              <mc:Choice xmlns:v="urn:schemas-microsoft-com:vml" Requires="v">
                <p:oleObj name="Equation" r:id="rId11" imgW="1358640" imgH="431640" progId="Equation.DSMT4">
                  <p:embed/>
                </p:oleObj>
              </mc:Choice>
              <mc:Fallback>
                <p:oleObj name="Equation" r:id="rId11" imgW="1358640" imgH="431640" progId="Equation.DSMT4">
                  <p:embed/>
                  <p:pic>
                    <p:nvPicPr>
                      <p:cNvPr id="15" name="Object 14">
                        <a:extLst>
                          <a:ext uri="{FF2B5EF4-FFF2-40B4-BE49-F238E27FC236}">
                            <a16:creationId xmlns:a16="http://schemas.microsoft.com/office/drawing/2014/main" id="{35F49BA2-F6C7-4074-8CB7-75FE5C4B815B}"/>
                          </a:ext>
                        </a:extLst>
                      </p:cNvPr>
                      <p:cNvPicPr/>
                      <p:nvPr/>
                    </p:nvPicPr>
                    <p:blipFill>
                      <a:blip r:embed="rId12"/>
                      <a:stretch>
                        <a:fillRect/>
                      </a:stretch>
                    </p:blipFill>
                    <p:spPr>
                      <a:xfrm>
                        <a:off x="314226" y="5919692"/>
                        <a:ext cx="1839913" cy="585787"/>
                      </a:xfrm>
                      <a:prstGeom prst="rect">
                        <a:avLst/>
                      </a:prstGeom>
                    </p:spPr>
                  </p:pic>
                </p:oleObj>
              </mc:Fallback>
            </mc:AlternateContent>
          </a:graphicData>
        </a:graphic>
      </p:graphicFrame>
      <p:sp>
        <p:nvSpPr>
          <p:cNvPr id="5" name="Freeform: Shape 4">
            <a:extLst>
              <a:ext uri="{FF2B5EF4-FFF2-40B4-BE49-F238E27FC236}">
                <a16:creationId xmlns:a16="http://schemas.microsoft.com/office/drawing/2014/main" id="{A782C7FD-3E40-4F92-A9A6-8260B9A2D0A2}"/>
              </a:ext>
            </a:extLst>
          </p:cNvPr>
          <p:cNvSpPr/>
          <p:nvPr/>
        </p:nvSpPr>
        <p:spPr>
          <a:xfrm>
            <a:off x="3223967" y="5552386"/>
            <a:ext cx="580181" cy="405352"/>
          </a:xfrm>
          <a:custGeom>
            <a:avLst/>
            <a:gdLst>
              <a:gd name="connsiteX0" fmla="*/ 0 w 580181"/>
              <a:gd name="connsiteY0" fmla="*/ 0 h 405352"/>
              <a:gd name="connsiteX1" fmla="*/ 37707 w 580181"/>
              <a:gd name="connsiteY1" fmla="*/ 75414 h 405352"/>
              <a:gd name="connsiteX2" fmla="*/ 75414 w 580181"/>
              <a:gd name="connsiteY2" fmla="*/ 113121 h 405352"/>
              <a:gd name="connsiteX3" fmla="*/ 94268 w 580181"/>
              <a:gd name="connsiteY3" fmla="*/ 141402 h 405352"/>
              <a:gd name="connsiteX4" fmla="*/ 207390 w 580181"/>
              <a:gd name="connsiteY4" fmla="*/ 235670 h 405352"/>
              <a:gd name="connsiteX5" fmla="*/ 263951 w 580181"/>
              <a:gd name="connsiteY5" fmla="*/ 263950 h 405352"/>
              <a:gd name="connsiteX6" fmla="*/ 320511 w 580181"/>
              <a:gd name="connsiteY6" fmla="*/ 301657 h 405352"/>
              <a:gd name="connsiteX7" fmla="*/ 499621 w 580181"/>
              <a:gd name="connsiteY7" fmla="*/ 329938 h 405352"/>
              <a:gd name="connsiteX8" fmla="*/ 575035 w 580181"/>
              <a:gd name="connsiteY8" fmla="*/ 329938 h 405352"/>
              <a:gd name="connsiteX9" fmla="*/ 537328 w 580181"/>
              <a:gd name="connsiteY9" fmla="*/ 282804 h 405352"/>
              <a:gd name="connsiteX10" fmla="*/ 480767 w 580181"/>
              <a:gd name="connsiteY10" fmla="*/ 263950 h 405352"/>
              <a:gd name="connsiteX11" fmla="*/ 490194 w 580181"/>
              <a:gd name="connsiteY11" fmla="*/ 301657 h 405352"/>
              <a:gd name="connsiteX12" fmla="*/ 518474 w 580181"/>
              <a:gd name="connsiteY12" fmla="*/ 320511 h 405352"/>
              <a:gd name="connsiteX13" fmla="*/ 546755 w 580181"/>
              <a:gd name="connsiteY13" fmla="*/ 367645 h 405352"/>
              <a:gd name="connsiteX14" fmla="*/ 499621 w 580181"/>
              <a:gd name="connsiteY14" fmla="*/ 377072 h 405352"/>
              <a:gd name="connsiteX15" fmla="*/ 471340 w 580181"/>
              <a:gd name="connsiteY15" fmla="*/ 395925 h 405352"/>
              <a:gd name="connsiteX16" fmla="*/ 452487 w 580181"/>
              <a:gd name="connsiteY16" fmla="*/ 405352 h 405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80181" h="405352">
                <a:moveTo>
                  <a:pt x="0" y="0"/>
                </a:moveTo>
                <a:cubicBezTo>
                  <a:pt x="12516" y="31289"/>
                  <a:pt x="16528" y="50705"/>
                  <a:pt x="37707" y="75414"/>
                </a:cubicBezTo>
                <a:cubicBezTo>
                  <a:pt x="49275" y="88910"/>
                  <a:pt x="63846" y="99625"/>
                  <a:pt x="75414" y="113121"/>
                </a:cubicBezTo>
                <a:cubicBezTo>
                  <a:pt x="82787" y="121723"/>
                  <a:pt x="86741" y="132934"/>
                  <a:pt x="94268" y="141402"/>
                </a:cubicBezTo>
                <a:cubicBezTo>
                  <a:pt x="147053" y="200784"/>
                  <a:pt x="145470" y="194390"/>
                  <a:pt x="207390" y="235670"/>
                </a:cubicBezTo>
                <a:cubicBezTo>
                  <a:pt x="243936" y="260034"/>
                  <a:pt x="224924" y="250941"/>
                  <a:pt x="263951" y="263950"/>
                </a:cubicBezTo>
                <a:cubicBezTo>
                  <a:pt x="282804" y="276519"/>
                  <a:pt x="299015" y="294491"/>
                  <a:pt x="320511" y="301657"/>
                </a:cubicBezTo>
                <a:cubicBezTo>
                  <a:pt x="415940" y="333467"/>
                  <a:pt x="357257" y="318987"/>
                  <a:pt x="499621" y="329938"/>
                </a:cubicBezTo>
                <a:cubicBezTo>
                  <a:pt x="503384" y="330691"/>
                  <a:pt x="564495" y="351020"/>
                  <a:pt x="575035" y="329938"/>
                </a:cubicBezTo>
                <a:cubicBezTo>
                  <a:pt x="585722" y="308564"/>
                  <a:pt x="546859" y="287040"/>
                  <a:pt x="537328" y="282804"/>
                </a:cubicBezTo>
                <a:cubicBezTo>
                  <a:pt x="519167" y="274733"/>
                  <a:pt x="480767" y="263950"/>
                  <a:pt x="480767" y="263950"/>
                </a:cubicBezTo>
                <a:cubicBezTo>
                  <a:pt x="483909" y="276519"/>
                  <a:pt x="483007" y="290877"/>
                  <a:pt x="490194" y="301657"/>
                </a:cubicBezTo>
                <a:cubicBezTo>
                  <a:pt x="496478" y="311084"/>
                  <a:pt x="510006" y="312984"/>
                  <a:pt x="518474" y="320511"/>
                </a:cubicBezTo>
                <a:cubicBezTo>
                  <a:pt x="594778" y="388337"/>
                  <a:pt x="595591" y="383924"/>
                  <a:pt x="546755" y="367645"/>
                </a:cubicBezTo>
                <a:cubicBezTo>
                  <a:pt x="531044" y="370787"/>
                  <a:pt x="514623" y="371446"/>
                  <a:pt x="499621" y="377072"/>
                </a:cubicBezTo>
                <a:cubicBezTo>
                  <a:pt x="489013" y="381050"/>
                  <a:pt x="481055" y="390096"/>
                  <a:pt x="471340" y="395925"/>
                </a:cubicBezTo>
                <a:cubicBezTo>
                  <a:pt x="465315" y="399540"/>
                  <a:pt x="458771" y="402210"/>
                  <a:pt x="452487" y="405352"/>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reeform: Shape 5">
            <a:extLst>
              <a:ext uri="{FF2B5EF4-FFF2-40B4-BE49-F238E27FC236}">
                <a16:creationId xmlns:a16="http://schemas.microsoft.com/office/drawing/2014/main" id="{51F8B8B8-4C65-4B23-A559-2FB07806880C}"/>
              </a:ext>
            </a:extLst>
          </p:cNvPr>
          <p:cNvSpPr/>
          <p:nvPr/>
        </p:nvSpPr>
        <p:spPr>
          <a:xfrm>
            <a:off x="2714920" y="6165128"/>
            <a:ext cx="1055802" cy="208415"/>
          </a:xfrm>
          <a:custGeom>
            <a:avLst/>
            <a:gdLst>
              <a:gd name="connsiteX0" fmla="*/ 1055802 w 1055802"/>
              <a:gd name="connsiteY0" fmla="*/ 0 h 208415"/>
              <a:gd name="connsiteX1" fmla="*/ 923826 w 1055802"/>
              <a:gd name="connsiteY1" fmla="*/ 9427 h 208415"/>
              <a:gd name="connsiteX2" fmla="*/ 895546 w 1055802"/>
              <a:gd name="connsiteY2" fmla="*/ 18853 h 208415"/>
              <a:gd name="connsiteX3" fmla="*/ 810705 w 1055802"/>
              <a:gd name="connsiteY3" fmla="*/ 28280 h 208415"/>
              <a:gd name="connsiteX4" fmla="*/ 735290 w 1055802"/>
              <a:gd name="connsiteY4" fmla="*/ 47134 h 208415"/>
              <a:gd name="connsiteX5" fmla="*/ 622169 w 1055802"/>
              <a:gd name="connsiteY5" fmla="*/ 65987 h 208415"/>
              <a:gd name="connsiteX6" fmla="*/ 584461 w 1055802"/>
              <a:gd name="connsiteY6" fmla="*/ 75414 h 208415"/>
              <a:gd name="connsiteX7" fmla="*/ 556181 w 1055802"/>
              <a:gd name="connsiteY7" fmla="*/ 84841 h 208415"/>
              <a:gd name="connsiteX8" fmla="*/ 254523 w 1055802"/>
              <a:gd name="connsiteY8" fmla="*/ 113122 h 208415"/>
              <a:gd name="connsiteX9" fmla="*/ 169682 w 1055802"/>
              <a:gd name="connsiteY9" fmla="*/ 122548 h 208415"/>
              <a:gd name="connsiteX10" fmla="*/ 0 w 1055802"/>
              <a:gd name="connsiteY10" fmla="*/ 150829 h 208415"/>
              <a:gd name="connsiteX11" fmla="*/ 56560 w 1055802"/>
              <a:gd name="connsiteY11" fmla="*/ 169682 h 208415"/>
              <a:gd name="connsiteX12" fmla="*/ 113121 w 1055802"/>
              <a:gd name="connsiteY12" fmla="*/ 207390 h 208415"/>
              <a:gd name="connsiteX13" fmla="*/ 84841 w 1055802"/>
              <a:gd name="connsiteY13" fmla="*/ 197963 h 208415"/>
              <a:gd name="connsiteX14" fmla="*/ 0 w 1055802"/>
              <a:gd name="connsiteY14" fmla="*/ 150829 h 208415"/>
              <a:gd name="connsiteX15" fmla="*/ 28280 w 1055802"/>
              <a:gd name="connsiteY15" fmla="*/ 131975 h 208415"/>
              <a:gd name="connsiteX16" fmla="*/ 75414 w 1055802"/>
              <a:gd name="connsiteY16" fmla="*/ 84841 h 208415"/>
              <a:gd name="connsiteX17" fmla="*/ 94268 w 1055802"/>
              <a:gd name="connsiteY17" fmla="*/ 56561 h 208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55802" h="208415">
                <a:moveTo>
                  <a:pt x="1055802" y="0"/>
                </a:moveTo>
                <a:cubicBezTo>
                  <a:pt x="1011810" y="3142"/>
                  <a:pt x="967628" y="4274"/>
                  <a:pt x="923826" y="9427"/>
                </a:cubicBezTo>
                <a:cubicBezTo>
                  <a:pt x="913958" y="10588"/>
                  <a:pt x="905347" y="17219"/>
                  <a:pt x="895546" y="18853"/>
                </a:cubicBezTo>
                <a:cubicBezTo>
                  <a:pt x="867479" y="23531"/>
                  <a:pt x="838873" y="24256"/>
                  <a:pt x="810705" y="28280"/>
                </a:cubicBezTo>
                <a:cubicBezTo>
                  <a:pt x="647123" y="51649"/>
                  <a:pt x="844948" y="25202"/>
                  <a:pt x="735290" y="47134"/>
                </a:cubicBezTo>
                <a:cubicBezTo>
                  <a:pt x="538515" y="86490"/>
                  <a:pt x="773965" y="32256"/>
                  <a:pt x="622169" y="65987"/>
                </a:cubicBezTo>
                <a:cubicBezTo>
                  <a:pt x="609521" y="68797"/>
                  <a:pt x="596919" y="71855"/>
                  <a:pt x="584461" y="75414"/>
                </a:cubicBezTo>
                <a:cubicBezTo>
                  <a:pt x="574907" y="78144"/>
                  <a:pt x="565925" y="82892"/>
                  <a:pt x="556181" y="84841"/>
                </a:cubicBezTo>
                <a:cubicBezTo>
                  <a:pt x="479312" y="100215"/>
                  <a:pt x="274229" y="110933"/>
                  <a:pt x="254523" y="113122"/>
                </a:cubicBezTo>
                <a:lnTo>
                  <a:pt x="169682" y="122548"/>
                </a:lnTo>
                <a:cubicBezTo>
                  <a:pt x="63632" y="149061"/>
                  <a:pt x="120051" y="138824"/>
                  <a:pt x="0" y="150829"/>
                </a:cubicBezTo>
                <a:cubicBezTo>
                  <a:pt x="18853" y="157113"/>
                  <a:pt x="40025" y="158658"/>
                  <a:pt x="56560" y="169682"/>
                </a:cubicBezTo>
                <a:cubicBezTo>
                  <a:pt x="75414" y="182251"/>
                  <a:pt x="134618" y="214556"/>
                  <a:pt x="113121" y="207390"/>
                </a:cubicBezTo>
                <a:cubicBezTo>
                  <a:pt x="103694" y="204248"/>
                  <a:pt x="93527" y="202789"/>
                  <a:pt x="84841" y="197963"/>
                </a:cubicBezTo>
                <a:cubicBezTo>
                  <a:pt x="-12402" y="143939"/>
                  <a:pt x="63991" y="172160"/>
                  <a:pt x="0" y="150829"/>
                </a:cubicBezTo>
                <a:cubicBezTo>
                  <a:pt x="9427" y="144544"/>
                  <a:pt x="20269" y="139986"/>
                  <a:pt x="28280" y="131975"/>
                </a:cubicBezTo>
                <a:cubicBezTo>
                  <a:pt x="91125" y="69130"/>
                  <a:pt x="1" y="135118"/>
                  <a:pt x="75414" y="84841"/>
                </a:cubicBezTo>
                <a:lnTo>
                  <a:pt x="94268" y="56561"/>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9ACB6FD2-7E89-4D77-9738-1E8CE3905428}"/>
              </a:ext>
            </a:extLst>
          </p:cNvPr>
          <p:cNvSpPr/>
          <p:nvPr/>
        </p:nvSpPr>
        <p:spPr>
          <a:xfrm>
            <a:off x="7240596" y="2631064"/>
            <a:ext cx="4362989" cy="954107"/>
          </a:xfrm>
          <a:prstGeom prst="rect">
            <a:avLst/>
          </a:prstGeom>
        </p:spPr>
        <p:txBody>
          <a:bodyPr wrap="square">
            <a:spAutoFit/>
          </a:bodyPr>
          <a:lstStyle/>
          <a:p>
            <a:r>
              <a:rPr lang="en-US" sz="1400"/>
              <a:t>On the other hand, a localized state would be expected to show no sensitivity to the change in boundary conditions (well at least in the thermodynamic limit, backing up from that, we can expect exp(-L/</a:t>
            </a:r>
            <a:r>
              <a:rPr lang="el-GR" sz="1400"/>
              <a:t>ξ</a:t>
            </a:r>
            <a:r>
              <a:rPr lang="en-US" sz="1400"/>
              <a:t>) dependence perhaps). </a:t>
            </a:r>
          </a:p>
        </p:txBody>
      </p:sp>
    </p:spTree>
    <p:extLst>
      <p:ext uri="{BB962C8B-B14F-4D97-AF65-F5344CB8AC3E}">
        <p14:creationId xmlns:p14="http://schemas.microsoft.com/office/powerpoint/2010/main" val="124817636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771701" y="244031"/>
            <a:ext cx="5506253" cy="621596"/>
          </a:xfrm>
        </p:spPr>
        <p:txBody>
          <a:bodyPr>
            <a:noAutofit/>
          </a:bodyPr>
          <a:lstStyle/>
          <a:p>
            <a:r>
              <a:rPr lang="en-US" sz="3600" b="1" u="sng">
                <a:latin typeface="+mn-lt"/>
              </a:rPr>
              <a:t>Conduction (SPS </a:t>
            </a:r>
            <a:r>
              <a:rPr lang="en-US" sz="3600" b="1" u="sng"/>
              <a:t> </a:t>
            </a:r>
            <a:r>
              <a:rPr lang="el-GR" sz="3600" b="1" u="sng"/>
              <a:t>β</a:t>
            </a:r>
            <a:r>
              <a:rPr lang="en-US" sz="3600" b="1" u="sng"/>
              <a:t>(g)</a:t>
            </a:r>
            <a:r>
              <a:rPr lang="en-US" sz="3600" b="1" u="sng">
                <a:latin typeface="+mn-lt"/>
              </a:rPr>
              <a:t>)</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57772" y="1109657"/>
            <a:ext cx="9310434" cy="1169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lang="en-US" altLang="en-US" sz="1400"/>
              <a:t>The single parameter scaling hypothesis states that whatever the results of the diagrammatic analysis, we will find that in all dimensions, in analogy with RG theory, g(L) behaves as a control parameter, like temperature, and obeys the following scaling relationship: g(bL) = f(g(L),b).  This means, in particular, that g(L) = f(g(1),L), so that all information relevant to disorder (namely k</a:t>
            </a:r>
            <a:r>
              <a:rPr lang="en-US" altLang="en-US" sz="1400" baseline="-25000"/>
              <a:t>F</a:t>
            </a:r>
            <a:r>
              <a:rPr lang="en-US" altLang="en-US" sz="1400"/>
              <a:t>, ℓ, n</a:t>
            </a:r>
            <a:r>
              <a:rPr lang="en-US" altLang="en-US" sz="1400" baseline="-25000"/>
              <a:t>i</a:t>
            </a:r>
            <a:r>
              <a:rPr lang="en-US" altLang="en-US" sz="1400"/>
              <a:t>, etc.) is contained within the conductance at the reference length L = 1.  This consequence is called the single parameter scaling hypothesis.  One consequence of such is that we can write a typical scaling equation for lng…</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7" name="Object 26">
            <a:extLst>
              <a:ext uri="{FF2B5EF4-FFF2-40B4-BE49-F238E27FC236}">
                <a16:creationId xmlns:a16="http://schemas.microsoft.com/office/drawing/2014/main" id="{7A93B90C-1463-48EB-BF15-59B7B393FD04}"/>
              </a:ext>
            </a:extLst>
          </p:cNvPr>
          <p:cNvGraphicFramePr>
            <a:graphicFrameLocks noChangeAspect="1"/>
          </p:cNvGraphicFramePr>
          <p:nvPr/>
        </p:nvGraphicFramePr>
        <p:xfrm>
          <a:off x="355815" y="2715747"/>
          <a:ext cx="2457450" cy="1347788"/>
        </p:xfrm>
        <a:graphic>
          <a:graphicData uri="http://schemas.openxmlformats.org/presentationml/2006/ole">
            <mc:AlternateContent xmlns:mc="http://schemas.openxmlformats.org/markup-compatibility/2006">
              <mc:Choice xmlns:v="urn:schemas-microsoft-com:vml" Requires="v">
                <p:oleObj name="Equation" r:id="rId3" imgW="1904760" imgH="1041120" progId="Equation.DSMT4">
                  <p:embed/>
                </p:oleObj>
              </mc:Choice>
              <mc:Fallback>
                <p:oleObj name="Equation" r:id="rId3" imgW="1904760" imgH="1041120" progId="Equation.DSMT4">
                  <p:embed/>
                  <p:pic>
                    <p:nvPicPr>
                      <p:cNvPr id="27" name="Object 26">
                        <a:extLst>
                          <a:ext uri="{FF2B5EF4-FFF2-40B4-BE49-F238E27FC236}">
                            <a16:creationId xmlns:a16="http://schemas.microsoft.com/office/drawing/2014/main" id="{7A93B90C-1463-48EB-BF15-59B7B393FD04}"/>
                          </a:ext>
                        </a:extLst>
                      </p:cNvPr>
                      <p:cNvPicPr/>
                      <p:nvPr/>
                    </p:nvPicPr>
                    <p:blipFill>
                      <a:blip r:embed="rId4"/>
                      <a:stretch>
                        <a:fillRect/>
                      </a:stretch>
                    </p:blipFill>
                    <p:spPr>
                      <a:xfrm>
                        <a:off x="355815" y="2715747"/>
                        <a:ext cx="2457450" cy="1347788"/>
                      </a:xfrm>
                      <a:prstGeom prst="rect">
                        <a:avLst/>
                      </a:prstGeom>
                    </p:spPr>
                  </p:pic>
                </p:oleObj>
              </mc:Fallback>
            </mc:AlternateContent>
          </a:graphicData>
        </a:graphic>
      </p:graphicFrame>
      <p:pic>
        <p:nvPicPr>
          <p:cNvPr id="16" name="Picture 15">
            <a:extLst>
              <a:ext uri="{FF2B5EF4-FFF2-40B4-BE49-F238E27FC236}">
                <a16:creationId xmlns:a16="http://schemas.microsoft.com/office/drawing/2014/main" id="{2CDF9FF4-CA0A-4D85-A62D-33AFC61DE8DF}"/>
              </a:ext>
            </a:extLst>
          </p:cNvPr>
          <p:cNvPicPr>
            <a:picLocks noChangeAspect="1"/>
          </p:cNvPicPr>
          <p:nvPr/>
        </p:nvPicPr>
        <p:blipFill>
          <a:blip r:embed="rId5"/>
          <a:stretch>
            <a:fillRect/>
          </a:stretch>
        </p:blipFill>
        <p:spPr>
          <a:xfrm>
            <a:off x="9568206" y="171458"/>
            <a:ext cx="2556406" cy="2193875"/>
          </a:xfrm>
          <a:prstGeom prst="rect">
            <a:avLst/>
          </a:prstGeom>
        </p:spPr>
      </p:pic>
      <p:sp>
        <p:nvSpPr>
          <p:cNvPr id="28" name="TextBox 27">
            <a:extLst>
              <a:ext uri="{FF2B5EF4-FFF2-40B4-BE49-F238E27FC236}">
                <a16:creationId xmlns:a16="http://schemas.microsoft.com/office/drawing/2014/main" id="{264229E9-CEE7-41EC-9013-A5CF535D17C1}"/>
              </a:ext>
            </a:extLst>
          </p:cNvPr>
          <p:cNvSpPr txBox="1"/>
          <p:nvPr/>
        </p:nvSpPr>
        <p:spPr>
          <a:xfrm>
            <a:off x="2976868" y="2702446"/>
            <a:ext cx="2891536" cy="1384995"/>
          </a:xfrm>
          <a:prstGeom prst="rect">
            <a:avLst/>
          </a:prstGeom>
          <a:noFill/>
        </p:spPr>
        <p:txBody>
          <a:bodyPr wrap="square" rtlCol="0">
            <a:spAutoFit/>
          </a:bodyPr>
          <a:lstStyle/>
          <a:p>
            <a:r>
              <a:rPr lang="en-US" sz="1400"/>
              <a:t>We know that β(g) must go as lng for g &lt;&lt; 1, and d – 2 for g &gt;&gt; 1.  This alone predicts a fixed point in 3D.  And we may linearize the scaling function near the critical point to get something like the middle term…  </a:t>
            </a:r>
          </a:p>
        </p:txBody>
      </p:sp>
      <p:graphicFrame>
        <p:nvGraphicFramePr>
          <p:cNvPr id="29" name="Object 28">
            <a:extLst>
              <a:ext uri="{FF2B5EF4-FFF2-40B4-BE49-F238E27FC236}">
                <a16:creationId xmlns:a16="http://schemas.microsoft.com/office/drawing/2014/main" id="{BFC1ABA7-CBB0-4774-BFAA-0D2415418BA1}"/>
              </a:ext>
            </a:extLst>
          </p:cNvPr>
          <p:cNvGraphicFramePr>
            <a:graphicFrameLocks noChangeAspect="1"/>
          </p:cNvGraphicFramePr>
          <p:nvPr/>
        </p:nvGraphicFramePr>
        <p:xfrm>
          <a:off x="6032007" y="2797503"/>
          <a:ext cx="2771775" cy="1184275"/>
        </p:xfrm>
        <a:graphic>
          <a:graphicData uri="http://schemas.openxmlformats.org/presentationml/2006/ole">
            <mc:AlternateContent xmlns:mc="http://schemas.openxmlformats.org/markup-compatibility/2006">
              <mc:Choice xmlns:v="urn:schemas-microsoft-com:vml" Requires="v">
                <p:oleObj name="Equation" r:id="rId6" imgW="2082600" imgH="888840" progId="Equation.DSMT4">
                  <p:embed/>
                </p:oleObj>
              </mc:Choice>
              <mc:Fallback>
                <p:oleObj name="Equation" r:id="rId6" imgW="2082600" imgH="888840" progId="Equation.DSMT4">
                  <p:embed/>
                  <p:pic>
                    <p:nvPicPr>
                      <p:cNvPr id="29" name="Object 28">
                        <a:extLst>
                          <a:ext uri="{FF2B5EF4-FFF2-40B4-BE49-F238E27FC236}">
                            <a16:creationId xmlns:a16="http://schemas.microsoft.com/office/drawing/2014/main" id="{BFC1ABA7-CBB0-4774-BFAA-0D2415418BA1}"/>
                          </a:ext>
                        </a:extLst>
                      </p:cNvPr>
                      <p:cNvPicPr/>
                      <p:nvPr/>
                    </p:nvPicPr>
                    <p:blipFill>
                      <a:blip r:embed="rId7"/>
                      <a:stretch>
                        <a:fillRect/>
                      </a:stretch>
                    </p:blipFill>
                    <p:spPr>
                      <a:xfrm>
                        <a:off x="6032007" y="2797503"/>
                        <a:ext cx="2771775" cy="1184275"/>
                      </a:xfrm>
                      <a:prstGeom prst="rect">
                        <a:avLst/>
                      </a:prstGeom>
                    </p:spPr>
                  </p:pic>
                </p:oleObj>
              </mc:Fallback>
            </mc:AlternateContent>
          </a:graphicData>
        </a:graphic>
      </p:graphicFrame>
      <p:sp>
        <p:nvSpPr>
          <p:cNvPr id="9" name="Freeform: Shape 8">
            <a:extLst>
              <a:ext uri="{FF2B5EF4-FFF2-40B4-BE49-F238E27FC236}">
                <a16:creationId xmlns:a16="http://schemas.microsoft.com/office/drawing/2014/main" id="{26B25DB7-758A-457E-9C38-316DB9B50B48}"/>
              </a:ext>
            </a:extLst>
          </p:cNvPr>
          <p:cNvSpPr/>
          <p:nvPr/>
        </p:nvSpPr>
        <p:spPr>
          <a:xfrm>
            <a:off x="8988457" y="2912694"/>
            <a:ext cx="424206" cy="433650"/>
          </a:xfrm>
          <a:custGeom>
            <a:avLst/>
            <a:gdLst>
              <a:gd name="connsiteX0" fmla="*/ 0 w 424206"/>
              <a:gd name="connsiteY0" fmla="*/ 0 h 433650"/>
              <a:gd name="connsiteX1" fmla="*/ 65988 w 424206"/>
              <a:gd name="connsiteY1" fmla="*/ 9427 h 433650"/>
              <a:gd name="connsiteX2" fmla="*/ 113122 w 424206"/>
              <a:gd name="connsiteY2" fmla="*/ 37707 h 433650"/>
              <a:gd name="connsiteX3" fmla="*/ 169683 w 424206"/>
              <a:gd name="connsiteY3" fmla="*/ 75414 h 433650"/>
              <a:gd name="connsiteX4" fmla="*/ 235670 w 424206"/>
              <a:gd name="connsiteY4" fmla="*/ 122548 h 433650"/>
              <a:gd name="connsiteX5" fmla="*/ 254524 w 424206"/>
              <a:gd name="connsiteY5" fmla="*/ 150829 h 433650"/>
              <a:gd name="connsiteX6" fmla="*/ 282804 w 424206"/>
              <a:gd name="connsiteY6" fmla="*/ 169682 h 433650"/>
              <a:gd name="connsiteX7" fmla="*/ 292231 w 424206"/>
              <a:gd name="connsiteY7" fmla="*/ 197963 h 433650"/>
              <a:gd name="connsiteX8" fmla="*/ 311085 w 424206"/>
              <a:gd name="connsiteY8" fmla="*/ 226243 h 433650"/>
              <a:gd name="connsiteX9" fmla="*/ 329938 w 424206"/>
              <a:gd name="connsiteY9" fmla="*/ 282804 h 433650"/>
              <a:gd name="connsiteX10" fmla="*/ 367645 w 424206"/>
              <a:gd name="connsiteY10" fmla="*/ 348791 h 433650"/>
              <a:gd name="connsiteX11" fmla="*/ 377072 w 424206"/>
              <a:gd name="connsiteY11" fmla="*/ 377072 h 433650"/>
              <a:gd name="connsiteX12" fmla="*/ 424206 w 424206"/>
              <a:gd name="connsiteY12" fmla="*/ 433633 h 433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24206" h="433650">
                <a:moveTo>
                  <a:pt x="0" y="0"/>
                </a:moveTo>
                <a:cubicBezTo>
                  <a:pt x="21996" y="3142"/>
                  <a:pt x="44909" y="2401"/>
                  <a:pt x="65988" y="9427"/>
                </a:cubicBezTo>
                <a:cubicBezTo>
                  <a:pt x="83370" y="15221"/>
                  <a:pt x="97664" y="27870"/>
                  <a:pt x="113122" y="37707"/>
                </a:cubicBezTo>
                <a:cubicBezTo>
                  <a:pt x="132239" y="49872"/>
                  <a:pt x="151556" y="61818"/>
                  <a:pt x="169683" y="75414"/>
                </a:cubicBezTo>
                <a:cubicBezTo>
                  <a:pt x="216453" y="110493"/>
                  <a:pt x="194317" y="94980"/>
                  <a:pt x="235670" y="122548"/>
                </a:cubicBezTo>
                <a:cubicBezTo>
                  <a:pt x="241955" y="131975"/>
                  <a:pt x="246513" y="142818"/>
                  <a:pt x="254524" y="150829"/>
                </a:cubicBezTo>
                <a:cubicBezTo>
                  <a:pt x="262535" y="158840"/>
                  <a:pt x="275727" y="160835"/>
                  <a:pt x="282804" y="169682"/>
                </a:cubicBezTo>
                <a:cubicBezTo>
                  <a:pt x="289012" y="177441"/>
                  <a:pt x="287787" y="189075"/>
                  <a:pt x="292231" y="197963"/>
                </a:cubicBezTo>
                <a:cubicBezTo>
                  <a:pt x="297298" y="208096"/>
                  <a:pt x="304800" y="216816"/>
                  <a:pt x="311085" y="226243"/>
                </a:cubicBezTo>
                <a:cubicBezTo>
                  <a:pt x="317369" y="245097"/>
                  <a:pt x="318914" y="266268"/>
                  <a:pt x="329938" y="282804"/>
                </a:cubicBezTo>
                <a:cubicBezTo>
                  <a:pt x="348874" y="311207"/>
                  <a:pt x="353292" y="315300"/>
                  <a:pt x="367645" y="348791"/>
                </a:cubicBezTo>
                <a:cubicBezTo>
                  <a:pt x="371559" y="357925"/>
                  <a:pt x="372246" y="368386"/>
                  <a:pt x="377072" y="377072"/>
                </a:cubicBezTo>
                <a:cubicBezTo>
                  <a:pt x="409947" y="436248"/>
                  <a:pt x="393032" y="433633"/>
                  <a:pt x="424206" y="433633"/>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ED781679-AF1A-4DE9-B609-06A0BA51FB1A}"/>
              </a:ext>
            </a:extLst>
          </p:cNvPr>
          <p:cNvSpPr txBox="1"/>
          <p:nvPr/>
        </p:nvSpPr>
        <p:spPr>
          <a:xfrm>
            <a:off x="9506061" y="2917095"/>
            <a:ext cx="2556406" cy="1169551"/>
          </a:xfrm>
          <a:prstGeom prst="rect">
            <a:avLst/>
          </a:prstGeom>
          <a:noFill/>
        </p:spPr>
        <p:txBody>
          <a:bodyPr wrap="square" rtlCol="0">
            <a:spAutoFit/>
          </a:bodyPr>
          <a:lstStyle/>
          <a:p>
            <a:r>
              <a:rPr lang="en-US" sz="1400"/>
              <a:t>Note that 1D metals don’t have a diffusive regime, because that would begin at L = ℓ, but that’s </a:t>
            </a:r>
            <a:r>
              <a:rPr lang="el-GR" sz="1400"/>
              <a:t>ξ</a:t>
            </a:r>
            <a:r>
              <a:rPr lang="en-US" sz="1400"/>
              <a:t> already (so g &lt;&lt;1 always).  2D’s and 3D’s can though. </a:t>
            </a:r>
            <a:endParaRPr lang="en-US"/>
          </a:p>
        </p:txBody>
      </p:sp>
      <p:graphicFrame>
        <p:nvGraphicFramePr>
          <p:cNvPr id="21" name="Object 20">
            <a:extLst>
              <a:ext uri="{FF2B5EF4-FFF2-40B4-BE49-F238E27FC236}">
                <a16:creationId xmlns:a16="http://schemas.microsoft.com/office/drawing/2014/main" id="{4C1E40E3-C4D0-4D10-AC6E-88E995A19694}"/>
              </a:ext>
            </a:extLst>
          </p:cNvPr>
          <p:cNvGraphicFramePr>
            <a:graphicFrameLocks noChangeAspect="1"/>
          </p:cNvGraphicFramePr>
          <p:nvPr/>
        </p:nvGraphicFramePr>
        <p:xfrm>
          <a:off x="355815" y="5203109"/>
          <a:ext cx="4486276" cy="852488"/>
        </p:xfrm>
        <a:graphic>
          <a:graphicData uri="http://schemas.openxmlformats.org/presentationml/2006/ole">
            <mc:AlternateContent xmlns:mc="http://schemas.openxmlformats.org/markup-compatibility/2006">
              <mc:Choice xmlns:v="urn:schemas-microsoft-com:vml" Requires="v">
                <p:oleObj name="Equation" r:id="rId8" imgW="3479760" imgH="660240" progId="Equation.DSMT4">
                  <p:embed/>
                </p:oleObj>
              </mc:Choice>
              <mc:Fallback>
                <p:oleObj name="Equation" r:id="rId8" imgW="3479760" imgH="660240" progId="Equation.DSMT4">
                  <p:embed/>
                  <p:pic>
                    <p:nvPicPr>
                      <p:cNvPr id="21" name="Object 20">
                        <a:extLst>
                          <a:ext uri="{FF2B5EF4-FFF2-40B4-BE49-F238E27FC236}">
                            <a16:creationId xmlns:a16="http://schemas.microsoft.com/office/drawing/2014/main" id="{4C1E40E3-C4D0-4D10-AC6E-88E995A19694}"/>
                          </a:ext>
                        </a:extLst>
                      </p:cNvPr>
                      <p:cNvPicPr/>
                      <p:nvPr/>
                    </p:nvPicPr>
                    <p:blipFill>
                      <a:blip r:embed="rId9"/>
                      <a:stretch>
                        <a:fillRect/>
                      </a:stretch>
                    </p:blipFill>
                    <p:spPr>
                      <a:xfrm>
                        <a:off x="355815" y="5203109"/>
                        <a:ext cx="4486276" cy="852488"/>
                      </a:xfrm>
                      <a:prstGeom prst="rect">
                        <a:avLst/>
                      </a:prstGeom>
                    </p:spPr>
                  </p:pic>
                </p:oleObj>
              </mc:Fallback>
            </mc:AlternateContent>
          </a:graphicData>
        </a:graphic>
      </p:graphicFrame>
      <p:sp>
        <p:nvSpPr>
          <p:cNvPr id="6" name="Rectangle 5">
            <a:extLst>
              <a:ext uri="{FF2B5EF4-FFF2-40B4-BE49-F238E27FC236}">
                <a16:creationId xmlns:a16="http://schemas.microsoft.com/office/drawing/2014/main" id="{EDDBD773-9CD5-4F86-A242-3BA9A2AE3FEF}"/>
              </a:ext>
            </a:extLst>
          </p:cNvPr>
          <p:cNvSpPr/>
          <p:nvPr/>
        </p:nvSpPr>
        <p:spPr>
          <a:xfrm>
            <a:off x="257772" y="4403808"/>
            <a:ext cx="6096000" cy="523220"/>
          </a:xfrm>
          <a:prstGeom prst="rect">
            <a:avLst/>
          </a:prstGeom>
        </p:spPr>
        <p:txBody>
          <a:bodyPr>
            <a:spAutoFit/>
          </a:bodyPr>
          <a:lstStyle/>
          <a:p>
            <a:pPr lvl="0" eaLnBrk="0" fontAlgn="base" hangingPunct="0">
              <a:spcBef>
                <a:spcPct val="0"/>
              </a:spcBef>
              <a:spcAft>
                <a:spcPct val="0"/>
              </a:spcAft>
            </a:pPr>
            <a:r>
              <a:rPr lang="en-US" altLang="en-US" sz="1400"/>
              <a:t>In general, a function which can be expressed as f(L/</a:t>
            </a:r>
            <a:r>
              <a:rPr lang="el-GR" altLang="en-US" sz="1400"/>
              <a:t>ξ</a:t>
            </a:r>
            <a:r>
              <a:rPr lang="en-US" altLang="en-US" sz="1400"/>
              <a:t>) would be consistent with the single parameter scaling hypothesis, since:</a:t>
            </a:r>
          </a:p>
        </p:txBody>
      </p:sp>
    </p:spTree>
    <p:extLst>
      <p:ext uri="{BB962C8B-B14F-4D97-AF65-F5344CB8AC3E}">
        <p14:creationId xmlns:p14="http://schemas.microsoft.com/office/powerpoint/2010/main" val="262559574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572759" y="73621"/>
            <a:ext cx="4496585" cy="621596"/>
          </a:xfrm>
        </p:spPr>
        <p:txBody>
          <a:bodyPr>
            <a:noAutofit/>
          </a:bodyPr>
          <a:lstStyle/>
          <a:p>
            <a:r>
              <a:rPr lang="en-US" sz="3600" b="1" u="sng">
                <a:latin typeface="+mn-lt"/>
              </a:rPr>
              <a:t>Conduction (SPS </a:t>
            </a:r>
            <a:r>
              <a:rPr lang="el-GR" sz="3600" b="1" u="sng">
                <a:latin typeface="+mn-lt"/>
              </a:rPr>
              <a:t>β</a:t>
            </a:r>
            <a:r>
              <a:rPr lang="en-US" sz="3600" b="1" u="sng">
                <a:latin typeface="+mn-lt"/>
              </a:rPr>
              <a:t>(g))</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43475" y="1054945"/>
            <a:ext cx="9103044" cy="1169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US" sz="1400"/>
              <a:t>The WL and Self-Consistent theory yield the following results.  The WL theory couldn’t penetrate into the g &lt;&lt; 1 territory, though the SC could.  But in each case, the behavior </a:t>
            </a:r>
            <a:r>
              <a:rPr lang="el-GR" sz="1400"/>
              <a:t>β</a:t>
            </a:r>
            <a:r>
              <a:rPr lang="en-US" sz="1400"/>
              <a:t>(g) ~ ln(g) is suspected/confirmed respectively.  So I’ll leave that part off, and just present the g &gt; 1 results.  Its interesting that the exponents do not depend on the details of the interaction, and so are ‘universal’.  This is taken to be because near the critical point, the length scale is infinite, and so microscopic Hamiltonian details are irrelevant.  </a:t>
            </a:r>
            <a:endParaRPr lang="en-US" sz="1600"/>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6" name="Picture 15">
            <a:extLst>
              <a:ext uri="{FF2B5EF4-FFF2-40B4-BE49-F238E27FC236}">
                <a16:creationId xmlns:a16="http://schemas.microsoft.com/office/drawing/2014/main" id="{2CDF9FF4-CA0A-4D85-A62D-33AFC61DE8DF}"/>
              </a:ext>
            </a:extLst>
          </p:cNvPr>
          <p:cNvPicPr>
            <a:picLocks noChangeAspect="1"/>
          </p:cNvPicPr>
          <p:nvPr/>
        </p:nvPicPr>
        <p:blipFill>
          <a:blip r:embed="rId3"/>
          <a:stretch>
            <a:fillRect/>
          </a:stretch>
        </p:blipFill>
        <p:spPr>
          <a:xfrm>
            <a:off x="9568206" y="171458"/>
            <a:ext cx="2556406" cy="2193875"/>
          </a:xfrm>
          <a:prstGeom prst="rect">
            <a:avLst/>
          </a:prstGeom>
        </p:spPr>
      </p:pic>
      <p:graphicFrame>
        <p:nvGraphicFramePr>
          <p:cNvPr id="23" name="Object 22">
            <a:extLst>
              <a:ext uri="{FF2B5EF4-FFF2-40B4-BE49-F238E27FC236}">
                <a16:creationId xmlns:a16="http://schemas.microsoft.com/office/drawing/2014/main" id="{329D9D12-4DEF-4306-AA01-3EEA4B1E9B1E}"/>
              </a:ext>
            </a:extLst>
          </p:cNvPr>
          <p:cNvGraphicFramePr>
            <a:graphicFrameLocks noChangeAspect="1"/>
          </p:cNvGraphicFramePr>
          <p:nvPr/>
        </p:nvGraphicFramePr>
        <p:xfrm>
          <a:off x="434272" y="2365333"/>
          <a:ext cx="3138487" cy="1754188"/>
        </p:xfrm>
        <a:graphic>
          <a:graphicData uri="http://schemas.openxmlformats.org/presentationml/2006/ole">
            <mc:AlternateContent xmlns:mc="http://schemas.openxmlformats.org/markup-compatibility/2006">
              <mc:Choice xmlns:v="urn:schemas-microsoft-com:vml" Requires="v">
                <p:oleObj name="Equation" r:id="rId4" imgW="2489040" imgH="1371600" progId="Equation.DSMT4">
                  <p:embed/>
                </p:oleObj>
              </mc:Choice>
              <mc:Fallback>
                <p:oleObj name="Equation" r:id="rId4" imgW="2489040" imgH="1371600" progId="Equation.DSMT4">
                  <p:embed/>
                  <p:pic>
                    <p:nvPicPr>
                      <p:cNvPr id="23" name="Object 22">
                        <a:extLst>
                          <a:ext uri="{FF2B5EF4-FFF2-40B4-BE49-F238E27FC236}">
                            <a16:creationId xmlns:a16="http://schemas.microsoft.com/office/drawing/2014/main" id="{329D9D12-4DEF-4306-AA01-3EEA4B1E9B1E}"/>
                          </a:ext>
                        </a:extLst>
                      </p:cNvPr>
                      <p:cNvPicPr>
                        <a:picLocks noChangeAspect="1" noChangeArrowheads="1"/>
                      </p:cNvPicPr>
                      <p:nvPr/>
                    </p:nvPicPr>
                    <p:blipFill>
                      <a:blip r:embed="rId5"/>
                      <a:srcRect/>
                      <a:stretch>
                        <a:fillRect/>
                      </a:stretch>
                    </p:blipFill>
                    <p:spPr bwMode="auto">
                      <a:xfrm>
                        <a:off x="434272" y="2365333"/>
                        <a:ext cx="3138487" cy="1754188"/>
                      </a:xfrm>
                      <a:prstGeom prst="rect">
                        <a:avLst/>
                      </a:prstGeom>
                      <a:noFill/>
                    </p:spPr>
                  </p:pic>
                </p:oleObj>
              </mc:Fallback>
            </mc:AlternateContent>
          </a:graphicData>
        </a:graphic>
      </p:graphicFrame>
      <p:sp>
        <p:nvSpPr>
          <p:cNvPr id="4" name="TextBox 3">
            <a:extLst>
              <a:ext uri="{FF2B5EF4-FFF2-40B4-BE49-F238E27FC236}">
                <a16:creationId xmlns:a16="http://schemas.microsoft.com/office/drawing/2014/main" id="{91F24717-458D-4D81-AB7B-EDBD3F8C2227}"/>
              </a:ext>
            </a:extLst>
          </p:cNvPr>
          <p:cNvSpPr txBox="1"/>
          <p:nvPr/>
        </p:nvSpPr>
        <p:spPr>
          <a:xfrm>
            <a:off x="434272" y="5341252"/>
            <a:ext cx="3500956" cy="1323439"/>
          </a:xfrm>
          <a:prstGeom prst="rect">
            <a:avLst/>
          </a:prstGeom>
          <a:noFill/>
          <a:ln>
            <a:solidFill>
              <a:srgbClr val="FF0000"/>
            </a:solidFill>
          </a:ln>
        </p:spPr>
        <p:txBody>
          <a:bodyPr wrap="square" rtlCol="0">
            <a:spAutoFit/>
          </a:bodyPr>
          <a:lstStyle/>
          <a:p>
            <a:r>
              <a:rPr lang="en-US" sz="1600"/>
              <a:t>Is scaling theory only valid at lengths less than L</a:t>
            </a:r>
            <a:r>
              <a:rPr lang="en-US" sz="1600" baseline="-25000"/>
              <a:t>H</a:t>
            </a:r>
            <a:r>
              <a:rPr lang="en-US" sz="1600"/>
              <a:t>, L</a:t>
            </a:r>
            <a:r>
              <a:rPr lang="en-US" sz="1600" baseline="-25000"/>
              <a:t>S</a:t>
            </a:r>
            <a:r>
              <a:rPr lang="en-US" sz="1600"/>
              <a:t>?  I believe scaling theory is supposed to also hold for anisotropic systems.  What about different geometries – is it only ‘cubes’?</a:t>
            </a:r>
          </a:p>
        </p:txBody>
      </p:sp>
      <p:graphicFrame>
        <p:nvGraphicFramePr>
          <p:cNvPr id="30" name="Object 29">
            <a:extLst>
              <a:ext uri="{FF2B5EF4-FFF2-40B4-BE49-F238E27FC236}">
                <a16:creationId xmlns:a16="http://schemas.microsoft.com/office/drawing/2014/main" id="{60675961-F788-4EF3-AD43-496DCD6C1C13}"/>
              </a:ext>
            </a:extLst>
          </p:cNvPr>
          <p:cNvGraphicFramePr>
            <a:graphicFrameLocks noChangeAspect="1"/>
          </p:cNvGraphicFramePr>
          <p:nvPr>
            <p:extLst>
              <p:ext uri="{D42A27DB-BD31-4B8C-83A1-F6EECF244321}">
                <p14:modId xmlns:p14="http://schemas.microsoft.com/office/powerpoint/2010/main" val="530245033"/>
              </p:ext>
            </p:extLst>
          </p:nvPr>
        </p:nvGraphicFramePr>
        <p:xfrm>
          <a:off x="4937125" y="2554288"/>
          <a:ext cx="2973388" cy="1185862"/>
        </p:xfrm>
        <a:graphic>
          <a:graphicData uri="http://schemas.openxmlformats.org/presentationml/2006/ole">
            <mc:AlternateContent xmlns:mc="http://schemas.openxmlformats.org/markup-compatibility/2006">
              <mc:Choice xmlns:v="urn:schemas-microsoft-com:vml" Requires="v">
                <p:oleObj name="Equation" r:id="rId6" imgW="2234880" imgH="888840" progId="Equation.DSMT4">
                  <p:embed/>
                </p:oleObj>
              </mc:Choice>
              <mc:Fallback>
                <p:oleObj name="Equation" r:id="rId6" imgW="2234880" imgH="888840" progId="Equation.DSMT4">
                  <p:embed/>
                  <p:pic>
                    <p:nvPicPr>
                      <p:cNvPr id="30" name="Object 29">
                        <a:extLst>
                          <a:ext uri="{FF2B5EF4-FFF2-40B4-BE49-F238E27FC236}">
                            <a16:creationId xmlns:a16="http://schemas.microsoft.com/office/drawing/2014/main" id="{60675961-F788-4EF3-AD43-496DCD6C1C13}"/>
                          </a:ext>
                        </a:extLst>
                      </p:cNvPr>
                      <p:cNvPicPr/>
                      <p:nvPr/>
                    </p:nvPicPr>
                    <p:blipFill>
                      <a:blip r:embed="rId7"/>
                      <a:stretch>
                        <a:fillRect/>
                      </a:stretch>
                    </p:blipFill>
                    <p:spPr>
                      <a:xfrm>
                        <a:off x="4937125" y="2554288"/>
                        <a:ext cx="2973388" cy="1185862"/>
                      </a:xfrm>
                      <a:prstGeom prst="rect">
                        <a:avLst/>
                      </a:prstGeom>
                    </p:spPr>
                  </p:pic>
                </p:oleObj>
              </mc:Fallback>
            </mc:AlternateContent>
          </a:graphicData>
        </a:graphic>
      </p:graphicFrame>
      <p:sp>
        <p:nvSpPr>
          <p:cNvPr id="31" name="TextBox 30">
            <a:extLst>
              <a:ext uri="{FF2B5EF4-FFF2-40B4-BE49-F238E27FC236}">
                <a16:creationId xmlns:a16="http://schemas.microsoft.com/office/drawing/2014/main" id="{493713D6-4CDA-49D0-BED6-EC03283AF218}"/>
              </a:ext>
            </a:extLst>
          </p:cNvPr>
          <p:cNvSpPr txBox="1"/>
          <p:nvPr/>
        </p:nvSpPr>
        <p:spPr>
          <a:xfrm>
            <a:off x="325544" y="4231058"/>
            <a:ext cx="10991014" cy="738664"/>
          </a:xfrm>
          <a:prstGeom prst="rect">
            <a:avLst/>
          </a:prstGeom>
          <a:noFill/>
        </p:spPr>
        <p:txBody>
          <a:bodyPr wrap="square" rtlCol="0">
            <a:spAutoFit/>
          </a:bodyPr>
          <a:lstStyle/>
          <a:p>
            <a:r>
              <a:rPr lang="en-US" sz="1400"/>
              <a:t>The 2D SC result was apparently also found by some others using the NLsM, or some other approach?  Apropos the 3D result, apparently Hikami (?) calculated </a:t>
            </a:r>
            <a:r>
              <a:rPr lang="el-GR" sz="1400"/>
              <a:t>β</a:t>
            </a:r>
            <a:r>
              <a:rPr lang="en-US" sz="1400"/>
              <a:t>(g) out to 1/g</a:t>
            </a:r>
            <a:r>
              <a:rPr lang="en-US" sz="1400" baseline="30000"/>
              <a:t>3</a:t>
            </a:r>
            <a:r>
              <a:rPr lang="en-US" sz="1400"/>
              <a:t> order in some other fashion and found the same result.  Interesting that the d = 2, d &gt; 2 cases are so different.  I think it was suggested by some(one?) that this indicated the expansion was non-analytic in powers of </a:t>
            </a:r>
            <a:r>
              <a:rPr lang="el-GR" sz="1400"/>
              <a:t>ε</a:t>
            </a:r>
            <a:r>
              <a:rPr lang="en-US" sz="1400"/>
              <a:t>.  </a:t>
            </a:r>
          </a:p>
        </p:txBody>
      </p:sp>
    </p:spTree>
    <p:extLst>
      <p:ext uri="{BB962C8B-B14F-4D97-AF65-F5344CB8AC3E}">
        <p14:creationId xmlns:p14="http://schemas.microsoft.com/office/powerpoint/2010/main" val="248470141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572759" y="73621"/>
            <a:ext cx="4496585" cy="621596"/>
          </a:xfrm>
        </p:spPr>
        <p:txBody>
          <a:bodyPr>
            <a:noAutofit/>
          </a:bodyPr>
          <a:lstStyle/>
          <a:p>
            <a:r>
              <a:rPr lang="en-US" sz="3600" b="1" u="sng">
                <a:latin typeface="+mn-lt"/>
              </a:rPr>
              <a:t>Conduction (SPS </a:t>
            </a:r>
            <a:r>
              <a:rPr lang="en-US" sz="3600" b="1" u="sng"/>
              <a:t> </a:t>
            </a:r>
            <a:r>
              <a:rPr lang="el-GR" sz="3600" b="1" u="sng"/>
              <a:t>β</a:t>
            </a:r>
            <a:r>
              <a:rPr lang="en-US" sz="3600" b="1" u="sng"/>
              <a:t>(g)</a:t>
            </a:r>
            <a:r>
              <a:rPr lang="en-US" sz="3600" b="1" u="sng">
                <a:latin typeface="+mn-lt"/>
              </a:rPr>
              <a:t>)</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57772" y="819539"/>
            <a:ext cx="9310434"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600" b="1">
                <a:latin typeface="Arial" panose="020B0604020202020204" pitchFamily="34" charset="0"/>
              </a:rPr>
              <a:t>Conductivity: Single Parameter Scaling Theory</a:t>
            </a:r>
            <a:endParaRPr lang="en-US" altLang="en-US" sz="1400" b="1">
              <a:latin typeface="Arial" panose="020B0604020202020204" pitchFamily="34" charset="0"/>
            </a:endParaRPr>
          </a:p>
          <a:p>
            <a:r>
              <a:rPr lang="en-US" sz="1400"/>
              <a:t>Now let’s examine the consequences of the formula to see what g looks like far from the transition.  We’ll do in the g &gt;&gt; 1 region on the left, and g &lt;&lt; 1 region on the right.  Notice how </a:t>
            </a:r>
            <a:r>
              <a:rPr lang="el-GR" sz="1400"/>
              <a:t>ξ</a:t>
            </a:r>
            <a:r>
              <a:rPr lang="en-US" sz="1400"/>
              <a:t> shows up all around the transition…</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6" name="Picture 15">
            <a:extLst>
              <a:ext uri="{FF2B5EF4-FFF2-40B4-BE49-F238E27FC236}">
                <a16:creationId xmlns:a16="http://schemas.microsoft.com/office/drawing/2014/main" id="{2CDF9FF4-CA0A-4D85-A62D-33AFC61DE8DF}"/>
              </a:ext>
            </a:extLst>
          </p:cNvPr>
          <p:cNvPicPr>
            <a:picLocks noChangeAspect="1"/>
          </p:cNvPicPr>
          <p:nvPr/>
        </p:nvPicPr>
        <p:blipFill>
          <a:blip r:embed="rId3"/>
          <a:stretch>
            <a:fillRect/>
          </a:stretch>
        </p:blipFill>
        <p:spPr>
          <a:xfrm>
            <a:off x="9568206" y="171458"/>
            <a:ext cx="2556406" cy="2193875"/>
          </a:xfrm>
          <a:prstGeom prst="rect">
            <a:avLst/>
          </a:prstGeom>
        </p:spPr>
      </p:pic>
      <p:graphicFrame>
        <p:nvGraphicFramePr>
          <p:cNvPr id="31" name="Object 30">
            <a:extLst>
              <a:ext uri="{FF2B5EF4-FFF2-40B4-BE49-F238E27FC236}">
                <a16:creationId xmlns:a16="http://schemas.microsoft.com/office/drawing/2014/main" id="{FB4AEB63-9612-4D52-A028-208C072D9242}"/>
              </a:ext>
            </a:extLst>
          </p:cNvPr>
          <p:cNvGraphicFramePr>
            <a:graphicFrameLocks noChangeAspect="1"/>
          </p:cNvGraphicFramePr>
          <p:nvPr/>
        </p:nvGraphicFramePr>
        <p:xfrm>
          <a:off x="347339" y="2144327"/>
          <a:ext cx="4875666" cy="1919073"/>
        </p:xfrm>
        <a:graphic>
          <a:graphicData uri="http://schemas.openxmlformats.org/presentationml/2006/ole">
            <mc:AlternateContent xmlns:mc="http://schemas.openxmlformats.org/markup-compatibility/2006">
              <mc:Choice xmlns:v="urn:schemas-microsoft-com:vml" Requires="v">
                <p:oleObj name="Equation" r:id="rId4" imgW="3619440" imgH="1422360" progId="Equation.DSMT4">
                  <p:embed/>
                </p:oleObj>
              </mc:Choice>
              <mc:Fallback>
                <p:oleObj name="Equation" r:id="rId4" imgW="3619440" imgH="1422360" progId="Equation.DSMT4">
                  <p:embed/>
                  <p:pic>
                    <p:nvPicPr>
                      <p:cNvPr id="31" name="Object 30">
                        <a:extLst>
                          <a:ext uri="{FF2B5EF4-FFF2-40B4-BE49-F238E27FC236}">
                            <a16:creationId xmlns:a16="http://schemas.microsoft.com/office/drawing/2014/main" id="{FB4AEB63-9612-4D52-A028-208C072D9242}"/>
                          </a:ext>
                        </a:extLst>
                      </p:cNvPr>
                      <p:cNvPicPr/>
                      <p:nvPr/>
                    </p:nvPicPr>
                    <p:blipFill>
                      <a:blip r:embed="rId5"/>
                      <a:stretch>
                        <a:fillRect/>
                      </a:stretch>
                    </p:blipFill>
                    <p:spPr>
                      <a:xfrm>
                        <a:off x="347339" y="2144327"/>
                        <a:ext cx="4875666" cy="1919073"/>
                      </a:xfrm>
                      <a:prstGeom prst="rect">
                        <a:avLst/>
                      </a:prstGeom>
                    </p:spPr>
                  </p:pic>
                </p:oleObj>
              </mc:Fallback>
            </mc:AlternateContent>
          </a:graphicData>
        </a:graphic>
      </p:graphicFrame>
      <p:graphicFrame>
        <p:nvGraphicFramePr>
          <p:cNvPr id="19" name="Object 18">
            <a:extLst>
              <a:ext uri="{FF2B5EF4-FFF2-40B4-BE49-F238E27FC236}">
                <a16:creationId xmlns:a16="http://schemas.microsoft.com/office/drawing/2014/main" id="{E44E6A8D-0033-4685-923C-918F45CB5DEA}"/>
              </a:ext>
            </a:extLst>
          </p:cNvPr>
          <p:cNvGraphicFramePr>
            <a:graphicFrameLocks noChangeAspect="1"/>
          </p:cNvGraphicFramePr>
          <p:nvPr/>
        </p:nvGraphicFramePr>
        <p:xfrm>
          <a:off x="6096000" y="2144327"/>
          <a:ext cx="4376738" cy="2516187"/>
        </p:xfrm>
        <a:graphic>
          <a:graphicData uri="http://schemas.openxmlformats.org/presentationml/2006/ole">
            <mc:AlternateContent xmlns:mc="http://schemas.openxmlformats.org/markup-compatibility/2006">
              <mc:Choice xmlns:v="urn:schemas-microsoft-com:vml" Requires="v">
                <p:oleObj name="Equation" r:id="rId6" imgW="3644640" imgH="2095200" progId="Equation.DSMT4">
                  <p:embed/>
                </p:oleObj>
              </mc:Choice>
              <mc:Fallback>
                <p:oleObj name="Equation" r:id="rId6" imgW="3644640" imgH="2095200" progId="Equation.DSMT4">
                  <p:embed/>
                  <p:pic>
                    <p:nvPicPr>
                      <p:cNvPr id="19" name="Object 18">
                        <a:extLst>
                          <a:ext uri="{FF2B5EF4-FFF2-40B4-BE49-F238E27FC236}">
                            <a16:creationId xmlns:a16="http://schemas.microsoft.com/office/drawing/2014/main" id="{E44E6A8D-0033-4685-923C-918F45CB5DEA}"/>
                          </a:ext>
                        </a:extLst>
                      </p:cNvPr>
                      <p:cNvPicPr/>
                      <p:nvPr/>
                    </p:nvPicPr>
                    <p:blipFill>
                      <a:blip r:embed="rId7"/>
                      <a:stretch>
                        <a:fillRect/>
                      </a:stretch>
                    </p:blipFill>
                    <p:spPr>
                      <a:xfrm>
                        <a:off x="6096000" y="2144327"/>
                        <a:ext cx="4376738" cy="2516187"/>
                      </a:xfrm>
                      <a:prstGeom prst="rect">
                        <a:avLst/>
                      </a:prstGeom>
                    </p:spPr>
                  </p:pic>
                </p:oleObj>
              </mc:Fallback>
            </mc:AlternateContent>
          </a:graphicData>
        </a:graphic>
      </p:graphicFrame>
      <p:sp>
        <p:nvSpPr>
          <p:cNvPr id="14" name="Rectangle 13">
            <a:extLst>
              <a:ext uri="{FF2B5EF4-FFF2-40B4-BE49-F238E27FC236}">
                <a16:creationId xmlns:a16="http://schemas.microsoft.com/office/drawing/2014/main" id="{05127DE6-6BC2-4D60-BA10-E0D9EDE4B72D}"/>
              </a:ext>
            </a:extLst>
          </p:cNvPr>
          <p:cNvSpPr/>
          <p:nvPr/>
        </p:nvSpPr>
        <p:spPr>
          <a:xfrm>
            <a:off x="308679" y="4257631"/>
            <a:ext cx="1896738" cy="307777"/>
          </a:xfrm>
          <a:prstGeom prst="rect">
            <a:avLst/>
          </a:prstGeom>
        </p:spPr>
        <p:txBody>
          <a:bodyPr wrap="none">
            <a:spAutoFit/>
          </a:bodyPr>
          <a:lstStyle/>
          <a:p>
            <a:pPr lvl="0" eaLnBrk="0" fontAlgn="base" hangingPunct="0">
              <a:spcBef>
                <a:spcPct val="0"/>
              </a:spcBef>
              <a:spcAft>
                <a:spcPct val="0"/>
              </a:spcAft>
            </a:pPr>
            <a:r>
              <a:rPr lang="en-US" altLang="en-US" sz="1400"/>
              <a:t>Near the critical point…</a:t>
            </a:r>
          </a:p>
        </p:txBody>
      </p:sp>
      <p:graphicFrame>
        <p:nvGraphicFramePr>
          <p:cNvPr id="24" name="Object 23">
            <a:extLst>
              <a:ext uri="{FF2B5EF4-FFF2-40B4-BE49-F238E27FC236}">
                <a16:creationId xmlns:a16="http://schemas.microsoft.com/office/drawing/2014/main" id="{733DE787-A172-4532-8F67-7F29B231E694}"/>
              </a:ext>
            </a:extLst>
          </p:cNvPr>
          <p:cNvGraphicFramePr>
            <a:graphicFrameLocks noChangeAspect="1"/>
          </p:cNvGraphicFramePr>
          <p:nvPr/>
        </p:nvGraphicFramePr>
        <p:xfrm>
          <a:off x="372671" y="4675560"/>
          <a:ext cx="4945062" cy="1787525"/>
        </p:xfrm>
        <a:graphic>
          <a:graphicData uri="http://schemas.openxmlformats.org/presentationml/2006/ole">
            <mc:AlternateContent xmlns:mc="http://schemas.openxmlformats.org/markup-compatibility/2006">
              <mc:Choice xmlns:v="urn:schemas-microsoft-com:vml" Requires="v">
                <p:oleObj name="Equation" r:id="rId8" imgW="4114800" imgH="1485720" progId="Equation.DSMT4">
                  <p:embed/>
                </p:oleObj>
              </mc:Choice>
              <mc:Fallback>
                <p:oleObj name="Equation" r:id="rId8" imgW="4114800" imgH="1485720" progId="Equation.DSMT4">
                  <p:embed/>
                  <p:pic>
                    <p:nvPicPr>
                      <p:cNvPr id="24" name="Object 23">
                        <a:extLst>
                          <a:ext uri="{FF2B5EF4-FFF2-40B4-BE49-F238E27FC236}">
                            <a16:creationId xmlns:a16="http://schemas.microsoft.com/office/drawing/2014/main" id="{733DE787-A172-4532-8F67-7F29B231E694}"/>
                          </a:ext>
                        </a:extLst>
                      </p:cNvPr>
                      <p:cNvPicPr/>
                      <p:nvPr/>
                    </p:nvPicPr>
                    <p:blipFill>
                      <a:blip r:embed="rId9"/>
                      <a:stretch>
                        <a:fillRect/>
                      </a:stretch>
                    </p:blipFill>
                    <p:spPr>
                      <a:xfrm>
                        <a:off x="372671" y="4675560"/>
                        <a:ext cx="4945062" cy="1787525"/>
                      </a:xfrm>
                      <a:prstGeom prst="rect">
                        <a:avLst/>
                      </a:prstGeom>
                    </p:spPr>
                  </p:pic>
                </p:oleObj>
              </mc:Fallback>
            </mc:AlternateContent>
          </a:graphicData>
        </a:graphic>
      </p:graphicFrame>
      <p:sp>
        <p:nvSpPr>
          <p:cNvPr id="20" name="Rectangle 19">
            <a:extLst>
              <a:ext uri="{FF2B5EF4-FFF2-40B4-BE49-F238E27FC236}">
                <a16:creationId xmlns:a16="http://schemas.microsoft.com/office/drawing/2014/main" id="{DF818302-499E-4FB6-935C-97917FB96C21}"/>
              </a:ext>
            </a:extLst>
          </p:cNvPr>
          <p:cNvSpPr/>
          <p:nvPr/>
        </p:nvSpPr>
        <p:spPr>
          <a:xfrm>
            <a:off x="5966386" y="1753027"/>
            <a:ext cx="1475147" cy="307777"/>
          </a:xfrm>
          <a:prstGeom prst="rect">
            <a:avLst/>
          </a:prstGeom>
        </p:spPr>
        <p:txBody>
          <a:bodyPr wrap="none">
            <a:spAutoFit/>
          </a:bodyPr>
          <a:lstStyle/>
          <a:p>
            <a:pPr lvl="0" eaLnBrk="0" fontAlgn="base" hangingPunct="0">
              <a:spcBef>
                <a:spcPct val="0"/>
              </a:spcBef>
              <a:spcAft>
                <a:spcPct val="0"/>
              </a:spcAft>
            </a:pPr>
            <a:r>
              <a:rPr lang="en-US" altLang="en-US" sz="1400"/>
              <a:t>On metallic side…</a:t>
            </a:r>
          </a:p>
        </p:txBody>
      </p:sp>
      <p:sp>
        <p:nvSpPr>
          <p:cNvPr id="21" name="Rectangle 20">
            <a:extLst>
              <a:ext uri="{FF2B5EF4-FFF2-40B4-BE49-F238E27FC236}">
                <a16:creationId xmlns:a16="http://schemas.microsoft.com/office/drawing/2014/main" id="{ECC0C940-22C2-42CD-8811-A7099E231F04}"/>
              </a:ext>
            </a:extLst>
          </p:cNvPr>
          <p:cNvSpPr/>
          <p:nvPr/>
        </p:nvSpPr>
        <p:spPr>
          <a:xfrm>
            <a:off x="286053" y="1730653"/>
            <a:ext cx="1619289" cy="307777"/>
          </a:xfrm>
          <a:prstGeom prst="rect">
            <a:avLst/>
          </a:prstGeom>
        </p:spPr>
        <p:txBody>
          <a:bodyPr wrap="none">
            <a:spAutoFit/>
          </a:bodyPr>
          <a:lstStyle/>
          <a:p>
            <a:pPr lvl="0" eaLnBrk="0" fontAlgn="base" hangingPunct="0">
              <a:spcBef>
                <a:spcPct val="0"/>
              </a:spcBef>
              <a:spcAft>
                <a:spcPct val="0"/>
              </a:spcAft>
            </a:pPr>
            <a:r>
              <a:rPr lang="en-US" altLang="en-US" sz="1400"/>
              <a:t>On insulating side…</a:t>
            </a:r>
          </a:p>
        </p:txBody>
      </p:sp>
      <p:sp>
        <p:nvSpPr>
          <p:cNvPr id="22" name="Rectangle 21">
            <a:extLst>
              <a:ext uri="{FF2B5EF4-FFF2-40B4-BE49-F238E27FC236}">
                <a16:creationId xmlns:a16="http://schemas.microsoft.com/office/drawing/2014/main" id="{4B968955-D112-4099-97D4-B0ABC9F3FFFB}"/>
              </a:ext>
            </a:extLst>
          </p:cNvPr>
          <p:cNvSpPr/>
          <p:nvPr/>
        </p:nvSpPr>
        <p:spPr>
          <a:xfrm>
            <a:off x="7351506" y="5817144"/>
            <a:ext cx="4735398" cy="954107"/>
          </a:xfrm>
          <a:prstGeom prst="rect">
            <a:avLst/>
          </a:prstGeom>
          <a:ln>
            <a:solidFill>
              <a:schemeClr val="accent1"/>
            </a:solidFill>
          </a:ln>
        </p:spPr>
        <p:txBody>
          <a:bodyPr wrap="square">
            <a:spAutoFit/>
          </a:bodyPr>
          <a:lstStyle/>
          <a:p>
            <a:r>
              <a:rPr lang="en-US" sz="1400"/>
              <a:t>All these results congrue quite well with the self-consistent theory results for W</a:t>
            </a:r>
            <a:r>
              <a:rPr lang="en-US" sz="1400" baseline="-25000"/>
              <a:t>c</a:t>
            </a:r>
            <a:r>
              <a:rPr lang="en-US" sz="1400"/>
              <a:t>, </a:t>
            </a:r>
            <a:r>
              <a:rPr lang="el-GR" sz="1400"/>
              <a:t>ξ</a:t>
            </a:r>
            <a:r>
              <a:rPr lang="en-US" sz="1400"/>
              <a:t>(W-W</a:t>
            </a:r>
            <a:r>
              <a:rPr lang="en-US" sz="1400" baseline="-25000"/>
              <a:t>c</a:t>
            </a:r>
            <a:r>
              <a:rPr lang="en-US" sz="1400"/>
              <a:t>), and </a:t>
            </a:r>
            <a:r>
              <a:rPr lang="el-GR" sz="1400"/>
              <a:t>σ</a:t>
            </a:r>
            <a:r>
              <a:rPr lang="en-US" sz="1400"/>
              <a:t>(W-W</a:t>
            </a:r>
            <a:r>
              <a:rPr lang="en-US" sz="1400" baseline="-25000"/>
              <a:t>c</a:t>
            </a:r>
            <a:r>
              <a:rPr lang="en-US" sz="1400"/>
              <a:t>), if we take g</a:t>
            </a:r>
            <a:r>
              <a:rPr lang="en-US" sz="1400" baseline="-25000"/>
              <a:t>c</a:t>
            </a:r>
            <a:r>
              <a:rPr lang="en-US" sz="1400"/>
              <a:t> to be e</a:t>
            </a:r>
            <a:r>
              <a:rPr lang="en-US" sz="1400" baseline="30000"/>
              <a:t>2</a:t>
            </a:r>
            <a:r>
              <a:rPr lang="en-US" sz="1400"/>
              <a:t>(k</a:t>
            </a:r>
            <a:r>
              <a:rPr lang="en-US" sz="1400" baseline="-25000"/>
              <a:t>F</a:t>
            </a:r>
            <a:r>
              <a:rPr lang="en-US" sz="1400"/>
              <a:t>ℓ</a:t>
            </a:r>
            <a:r>
              <a:rPr lang="en-US" sz="1400" baseline="-25000"/>
              <a:t>c</a:t>
            </a:r>
            <a:r>
              <a:rPr lang="en-US" sz="1400"/>
              <a:t>)</a:t>
            </a:r>
            <a:r>
              <a:rPr lang="en-US" sz="1400" baseline="30000"/>
              <a:t>d-1</a:t>
            </a:r>
            <a:r>
              <a:rPr lang="en-US" sz="1400"/>
              <a:t>, g</a:t>
            </a:r>
            <a:r>
              <a:rPr lang="en-US" sz="1400" baseline="-25000"/>
              <a:t>0</a:t>
            </a:r>
            <a:r>
              <a:rPr lang="en-US" sz="1400"/>
              <a:t> = e</a:t>
            </a:r>
            <a:r>
              <a:rPr lang="en-US" sz="1400" baseline="30000"/>
              <a:t>2</a:t>
            </a:r>
            <a:r>
              <a:rPr lang="en-US" sz="1400"/>
              <a:t>(k</a:t>
            </a:r>
            <a:r>
              <a:rPr lang="en-US" sz="1400" baseline="-25000"/>
              <a:t>F</a:t>
            </a:r>
            <a:r>
              <a:rPr lang="en-US" sz="1400"/>
              <a:t>ℓ</a:t>
            </a:r>
            <a:r>
              <a:rPr lang="en-US" sz="1400" baseline="-25000"/>
              <a:t>c</a:t>
            </a:r>
            <a:r>
              <a:rPr lang="en-US" sz="1400"/>
              <a:t>)</a:t>
            </a:r>
            <a:r>
              <a:rPr lang="en-US" sz="1400" baseline="30000"/>
              <a:t>d-1</a:t>
            </a:r>
            <a:r>
              <a:rPr lang="en-US" sz="1400"/>
              <a:t>, i.e., the Boltzman conductance at the level of the m.f.p., and L</a:t>
            </a:r>
            <a:r>
              <a:rPr lang="en-US" sz="1400" baseline="-25000"/>
              <a:t>0</a:t>
            </a:r>
            <a:r>
              <a:rPr lang="en-US" sz="1400"/>
              <a:t> = ℓ. </a:t>
            </a:r>
          </a:p>
        </p:txBody>
      </p:sp>
      <p:sp>
        <p:nvSpPr>
          <p:cNvPr id="4" name="TextBox 3">
            <a:extLst>
              <a:ext uri="{FF2B5EF4-FFF2-40B4-BE49-F238E27FC236}">
                <a16:creationId xmlns:a16="http://schemas.microsoft.com/office/drawing/2014/main" id="{10CA277C-71BE-4DC7-BB4B-A538EBDB0B04}"/>
              </a:ext>
            </a:extLst>
          </p:cNvPr>
          <p:cNvSpPr txBox="1"/>
          <p:nvPr/>
        </p:nvSpPr>
        <p:spPr>
          <a:xfrm>
            <a:off x="6013521" y="4715756"/>
            <a:ext cx="5694570" cy="954107"/>
          </a:xfrm>
          <a:prstGeom prst="rect">
            <a:avLst/>
          </a:prstGeom>
          <a:noFill/>
        </p:spPr>
        <p:txBody>
          <a:bodyPr wrap="square" rtlCol="0">
            <a:spAutoFit/>
          </a:bodyPr>
          <a:lstStyle/>
          <a:p>
            <a:r>
              <a:rPr lang="en-US" sz="1400"/>
              <a:t>Note result implies the transition is continuous.  So there is no minimum conductivity, though there is a min conductance, in the metallic side.  Might imagine that at the min conductance, roughly (k</a:t>
            </a:r>
            <a:r>
              <a:rPr lang="en-US" sz="1400" baseline="-25000"/>
              <a:t>F</a:t>
            </a:r>
            <a:r>
              <a:rPr lang="en-US" sz="1400"/>
              <a:t>ℓ)</a:t>
            </a:r>
            <a:r>
              <a:rPr lang="en-US" sz="1400" baseline="30000"/>
              <a:t>d-1</a:t>
            </a:r>
            <a:r>
              <a:rPr lang="en-US" sz="1400"/>
              <a:t>, interference already destroys the conductivity.</a:t>
            </a:r>
            <a:endParaRPr lang="en-US"/>
          </a:p>
        </p:txBody>
      </p:sp>
    </p:spTree>
    <p:extLst>
      <p:ext uri="{BB962C8B-B14F-4D97-AF65-F5344CB8AC3E}">
        <p14:creationId xmlns:p14="http://schemas.microsoft.com/office/powerpoint/2010/main" val="412927095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572759" y="73621"/>
            <a:ext cx="4496585" cy="621596"/>
          </a:xfrm>
        </p:spPr>
        <p:txBody>
          <a:bodyPr>
            <a:noAutofit/>
          </a:bodyPr>
          <a:lstStyle/>
          <a:p>
            <a:r>
              <a:rPr lang="en-US" sz="3600" b="1" u="sng">
                <a:latin typeface="+mn-lt"/>
              </a:rPr>
              <a:t>Conduction (SPS </a:t>
            </a:r>
            <a:r>
              <a:rPr lang="en-US" sz="3600" b="1" u="sng"/>
              <a:t> </a:t>
            </a:r>
            <a:r>
              <a:rPr lang="el-GR" sz="3600" b="1" u="sng"/>
              <a:t>β</a:t>
            </a:r>
            <a:r>
              <a:rPr lang="en-US" sz="3600" b="1" u="sng"/>
              <a:t>(g)</a:t>
            </a:r>
            <a:r>
              <a:rPr lang="en-US" sz="3600" b="1" u="sng">
                <a:latin typeface="+mn-lt"/>
              </a:rPr>
              <a:t>)</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57772" y="929742"/>
            <a:ext cx="8729771"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US" sz="1400"/>
              <a:t>Let’s specialize to d = 2 + </a:t>
            </a:r>
            <a:r>
              <a:rPr lang="el-GR" sz="1400"/>
              <a:t>ε</a:t>
            </a:r>
            <a:r>
              <a:rPr lang="en-US" sz="1400"/>
              <a:t> systems.  Both the WL and SC theory agree on the form here, even up to d = 3.  While its questionable whether this form is a good approximation near the critical point in d = 3, it should be a pretty good approximation for d close to 2, since here the critical point occurs at very large g, where disorder is weak.  </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6" name="Picture 15">
            <a:extLst>
              <a:ext uri="{FF2B5EF4-FFF2-40B4-BE49-F238E27FC236}">
                <a16:creationId xmlns:a16="http://schemas.microsoft.com/office/drawing/2014/main" id="{2CDF9FF4-CA0A-4D85-A62D-33AFC61DE8DF}"/>
              </a:ext>
            </a:extLst>
          </p:cNvPr>
          <p:cNvPicPr>
            <a:picLocks noChangeAspect="1"/>
          </p:cNvPicPr>
          <p:nvPr/>
        </p:nvPicPr>
        <p:blipFill>
          <a:blip r:embed="rId3"/>
          <a:stretch>
            <a:fillRect/>
          </a:stretch>
        </p:blipFill>
        <p:spPr>
          <a:xfrm>
            <a:off x="9083970" y="171458"/>
            <a:ext cx="3040642" cy="2609440"/>
          </a:xfrm>
          <a:prstGeom prst="rect">
            <a:avLst/>
          </a:prstGeom>
        </p:spPr>
      </p:pic>
      <p:graphicFrame>
        <p:nvGraphicFramePr>
          <p:cNvPr id="20" name="Object 19">
            <a:extLst>
              <a:ext uri="{FF2B5EF4-FFF2-40B4-BE49-F238E27FC236}">
                <a16:creationId xmlns:a16="http://schemas.microsoft.com/office/drawing/2014/main" id="{5DABD743-E83D-477D-AF5A-38D571E3F3D6}"/>
              </a:ext>
            </a:extLst>
          </p:cNvPr>
          <p:cNvGraphicFramePr>
            <a:graphicFrameLocks noChangeAspect="1"/>
          </p:cNvGraphicFramePr>
          <p:nvPr/>
        </p:nvGraphicFramePr>
        <p:xfrm>
          <a:off x="336975" y="3587153"/>
          <a:ext cx="7839075" cy="585787"/>
        </p:xfrm>
        <a:graphic>
          <a:graphicData uri="http://schemas.openxmlformats.org/presentationml/2006/ole">
            <mc:AlternateContent xmlns:mc="http://schemas.openxmlformats.org/markup-compatibility/2006">
              <mc:Choice xmlns:v="urn:schemas-microsoft-com:vml" Requires="v">
                <p:oleObj name="Equation" r:id="rId4" imgW="6108480" imgH="457200" progId="Equation.DSMT4">
                  <p:embed/>
                </p:oleObj>
              </mc:Choice>
              <mc:Fallback>
                <p:oleObj name="Equation" r:id="rId4" imgW="6108480" imgH="457200" progId="Equation.DSMT4">
                  <p:embed/>
                  <p:pic>
                    <p:nvPicPr>
                      <p:cNvPr id="20" name="Object 19">
                        <a:extLst>
                          <a:ext uri="{FF2B5EF4-FFF2-40B4-BE49-F238E27FC236}">
                            <a16:creationId xmlns:a16="http://schemas.microsoft.com/office/drawing/2014/main" id="{5DABD743-E83D-477D-AF5A-38D571E3F3D6}"/>
                          </a:ext>
                        </a:extLst>
                      </p:cNvPr>
                      <p:cNvPicPr/>
                      <p:nvPr/>
                    </p:nvPicPr>
                    <p:blipFill>
                      <a:blip r:embed="rId5"/>
                      <a:stretch>
                        <a:fillRect/>
                      </a:stretch>
                    </p:blipFill>
                    <p:spPr>
                      <a:xfrm>
                        <a:off x="336975" y="3587153"/>
                        <a:ext cx="7839075" cy="585787"/>
                      </a:xfrm>
                      <a:prstGeom prst="rect">
                        <a:avLst/>
                      </a:prstGeom>
                    </p:spPr>
                  </p:pic>
                </p:oleObj>
              </mc:Fallback>
            </mc:AlternateContent>
          </a:graphicData>
        </a:graphic>
      </p:graphicFrame>
      <p:graphicFrame>
        <p:nvGraphicFramePr>
          <p:cNvPr id="21" name="Object 20">
            <a:extLst>
              <a:ext uri="{FF2B5EF4-FFF2-40B4-BE49-F238E27FC236}">
                <a16:creationId xmlns:a16="http://schemas.microsoft.com/office/drawing/2014/main" id="{B1B5267D-B995-47C8-96EE-F1587B65D3D7}"/>
              </a:ext>
            </a:extLst>
          </p:cNvPr>
          <p:cNvGraphicFramePr>
            <a:graphicFrameLocks noChangeAspect="1"/>
          </p:cNvGraphicFramePr>
          <p:nvPr/>
        </p:nvGraphicFramePr>
        <p:xfrm>
          <a:off x="336975" y="1863268"/>
          <a:ext cx="2771775" cy="1252538"/>
        </p:xfrm>
        <a:graphic>
          <a:graphicData uri="http://schemas.openxmlformats.org/presentationml/2006/ole">
            <mc:AlternateContent xmlns:mc="http://schemas.openxmlformats.org/markup-compatibility/2006">
              <mc:Choice xmlns:v="urn:schemas-microsoft-com:vml" Requires="v">
                <p:oleObj name="Equation" r:id="rId6" imgW="2082600" imgH="939600" progId="Equation.DSMT4">
                  <p:embed/>
                </p:oleObj>
              </mc:Choice>
              <mc:Fallback>
                <p:oleObj name="Equation" r:id="rId6" imgW="2082600" imgH="939600" progId="Equation.DSMT4">
                  <p:embed/>
                  <p:pic>
                    <p:nvPicPr>
                      <p:cNvPr id="21" name="Object 20">
                        <a:extLst>
                          <a:ext uri="{FF2B5EF4-FFF2-40B4-BE49-F238E27FC236}">
                            <a16:creationId xmlns:a16="http://schemas.microsoft.com/office/drawing/2014/main" id="{B1B5267D-B995-47C8-96EE-F1587B65D3D7}"/>
                          </a:ext>
                        </a:extLst>
                      </p:cNvPr>
                      <p:cNvPicPr/>
                      <p:nvPr/>
                    </p:nvPicPr>
                    <p:blipFill>
                      <a:blip r:embed="rId7"/>
                      <a:stretch>
                        <a:fillRect/>
                      </a:stretch>
                    </p:blipFill>
                    <p:spPr>
                      <a:xfrm>
                        <a:off x="336975" y="1863268"/>
                        <a:ext cx="2771775" cy="1252538"/>
                      </a:xfrm>
                      <a:prstGeom prst="rect">
                        <a:avLst/>
                      </a:prstGeom>
                    </p:spPr>
                  </p:pic>
                </p:oleObj>
              </mc:Fallback>
            </mc:AlternateContent>
          </a:graphicData>
        </a:graphic>
      </p:graphicFrame>
      <p:sp>
        <p:nvSpPr>
          <p:cNvPr id="9" name="TextBox 8">
            <a:extLst>
              <a:ext uri="{FF2B5EF4-FFF2-40B4-BE49-F238E27FC236}">
                <a16:creationId xmlns:a16="http://schemas.microsoft.com/office/drawing/2014/main" id="{CE5A4B42-C2CB-4496-9C92-EFB71069B452}"/>
              </a:ext>
            </a:extLst>
          </p:cNvPr>
          <p:cNvSpPr txBox="1"/>
          <p:nvPr/>
        </p:nvSpPr>
        <p:spPr>
          <a:xfrm flipH="1">
            <a:off x="257772" y="3210076"/>
            <a:ext cx="4555510" cy="307777"/>
          </a:xfrm>
          <a:prstGeom prst="rect">
            <a:avLst/>
          </a:prstGeom>
          <a:noFill/>
        </p:spPr>
        <p:txBody>
          <a:bodyPr wrap="square" rtlCol="0">
            <a:spAutoFit/>
          </a:bodyPr>
          <a:lstStyle/>
          <a:p>
            <a:r>
              <a:rPr lang="en-US" sz="1400"/>
              <a:t>Putting the critical point region in the necessary form:</a:t>
            </a:r>
          </a:p>
        </p:txBody>
      </p:sp>
      <p:sp>
        <p:nvSpPr>
          <p:cNvPr id="22" name="TextBox 21">
            <a:extLst>
              <a:ext uri="{FF2B5EF4-FFF2-40B4-BE49-F238E27FC236}">
                <a16:creationId xmlns:a16="http://schemas.microsoft.com/office/drawing/2014/main" id="{1543F623-19DB-4457-8B92-A938E8F4A130}"/>
              </a:ext>
            </a:extLst>
          </p:cNvPr>
          <p:cNvSpPr txBox="1"/>
          <p:nvPr/>
        </p:nvSpPr>
        <p:spPr>
          <a:xfrm flipH="1">
            <a:off x="257772" y="4270522"/>
            <a:ext cx="2850978" cy="307777"/>
          </a:xfrm>
          <a:prstGeom prst="rect">
            <a:avLst/>
          </a:prstGeom>
          <a:noFill/>
        </p:spPr>
        <p:txBody>
          <a:bodyPr wrap="square" rtlCol="0">
            <a:spAutoFit/>
          </a:bodyPr>
          <a:lstStyle/>
          <a:p>
            <a:r>
              <a:rPr lang="en-US" sz="1400"/>
              <a:t>We can read off the results:</a:t>
            </a:r>
          </a:p>
        </p:txBody>
      </p:sp>
      <p:graphicFrame>
        <p:nvGraphicFramePr>
          <p:cNvPr id="23" name="Object 22">
            <a:extLst>
              <a:ext uri="{FF2B5EF4-FFF2-40B4-BE49-F238E27FC236}">
                <a16:creationId xmlns:a16="http://schemas.microsoft.com/office/drawing/2014/main" id="{B1E4DAAE-9A86-4868-9B39-CC778C0AF404}"/>
              </a:ext>
            </a:extLst>
          </p:cNvPr>
          <p:cNvGraphicFramePr>
            <a:graphicFrameLocks noChangeAspect="1"/>
          </p:cNvGraphicFramePr>
          <p:nvPr/>
        </p:nvGraphicFramePr>
        <p:xfrm>
          <a:off x="336975" y="4675881"/>
          <a:ext cx="2634504" cy="1996644"/>
        </p:xfrm>
        <a:graphic>
          <a:graphicData uri="http://schemas.openxmlformats.org/presentationml/2006/ole">
            <mc:AlternateContent xmlns:mc="http://schemas.openxmlformats.org/markup-compatibility/2006">
              <mc:Choice xmlns:v="urn:schemas-microsoft-com:vml" Requires="v">
                <p:oleObj name="Equation" r:id="rId8" imgW="1981080" imgH="1498320" progId="Equation.DSMT4">
                  <p:embed/>
                </p:oleObj>
              </mc:Choice>
              <mc:Fallback>
                <p:oleObj name="Equation" r:id="rId8" imgW="1981080" imgH="1498320" progId="Equation.DSMT4">
                  <p:embed/>
                  <p:pic>
                    <p:nvPicPr>
                      <p:cNvPr id="23" name="Object 22">
                        <a:extLst>
                          <a:ext uri="{FF2B5EF4-FFF2-40B4-BE49-F238E27FC236}">
                            <a16:creationId xmlns:a16="http://schemas.microsoft.com/office/drawing/2014/main" id="{B1E4DAAE-9A86-4868-9B39-CC778C0AF404}"/>
                          </a:ext>
                        </a:extLst>
                      </p:cNvPr>
                      <p:cNvPicPr/>
                      <p:nvPr/>
                    </p:nvPicPr>
                    <p:blipFill>
                      <a:blip r:embed="rId9"/>
                      <a:stretch>
                        <a:fillRect/>
                      </a:stretch>
                    </p:blipFill>
                    <p:spPr>
                      <a:xfrm>
                        <a:off x="336975" y="4675881"/>
                        <a:ext cx="2634504" cy="1996644"/>
                      </a:xfrm>
                      <a:prstGeom prst="rect">
                        <a:avLst/>
                      </a:prstGeom>
                    </p:spPr>
                  </p:pic>
                </p:oleObj>
              </mc:Fallback>
            </mc:AlternateContent>
          </a:graphicData>
        </a:graphic>
      </p:graphicFrame>
      <p:sp>
        <p:nvSpPr>
          <p:cNvPr id="4" name="Rectangle 3">
            <a:extLst>
              <a:ext uri="{FF2B5EF4-FFF2-40B4-BE49-F238E27FC236}">
                <a16:creationId xmlns:a16="http://schemas.microsoft.com/office/drawing/2014/main" id="{75727D30-4BD2-4C5C-B89B-AE2E7DEB080E}"/>
              </a:ext>
            </a:extLst>
          </p:cNvPr>
          <p:cNvSpPr/>
          <p:nvPr/>
        </p:nvSpPr>
        <p:spPr>
          <a:xfrm>
            <a:off x="8236409" y="6149305"/>
            <a:ext cx="3678975" cy="523220"/>
          </a:xfrm>
          <a:prstGeom prst="rect">
            <a:avLst/>
          </a:prstGeom>
          <a:ln>
            <a:solidFill>
              <a:schemeClr val="accent1"/>
            </a:solidFill>
          </a:ln>
        </p:spPr>
        <p:txBody>
          <a:bodyPr wrap="square">
            <a:spAutoFit/>
          </a:bodyPr>
          <a:lstStyle/>
          <a:p>
            <a:r>
              <a:rPr lang="en-US" sz="1400"/>
              <a:t>So we can just set ε = 1 to recover the WL and SC predictions for d = 3.  We find: </a:t>
            </a:r>
            <a:r>
              <a:rPr lang="el-GR" sz="1400"/>
              <a:t>ν</a:t>
            </a:r>
            <a:r>
              <a:rPr lang="en-US" sz="1400"/>
              <a:t> = 1, s = 1.</a:t>
            </a:r>
          </a:p>
        </p:txBody>
      </p:sp>
    </p:spTree>
    <p:extLst>
      <p:ext uri="{BB962C8B-B14F-4D97-AF65-F5344CB8AC3E}">
        <p14:creationId xmlns:p14="http://schemas.microsoft.com/office/powerpoint/2010/main" val="193211709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572759" y="73621"/>
            <a:ext cx="4496585" cy="621596"/>
          </a:xfrm>
        </p:spPr>
        <p:txBody>
          <a:bodyPr>
            <a:noAutofit/>
          </a:bodyPr>
          <a:lstStyle/>
          <a:p>
            <a:r>
              <a:rPr lang="en-US" sz="3600" b="1" u="sng">
                <a:latin typeface="+mn-lt"/>
              </a:rPr>
              <a:t>Conduction (SPS </a:t>
            </a:r>
            <a:r>
              <a:rPr lang="en-US" sz="3600" b="1" u="sng"/>
              <a:t> </a:t>
            </a:r>
            <a:r>
              <a:rPr lang="el-GR" sz="3600" b="1" u="sng"/>
              <a:t>β</a:t>
            </a:r>
            <a:r>
              <a:rPr lang="en-US" sz="3600" b="1" u="sng"/>
              <a:t>(g)</a:t>
            </a:r>
            <a:r>
              <a:rPr lang="en-US" sz="3600" b="1" u="sng">
                <a:latin typeface="+mn-lt"/>
              </a:rPr>
              <a:t>)</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57772" y="1055906"/>
            <a:ext cx="8735399"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US" sz="1400"/>
              <a:t>We can analyze properties of 2D (left) and 1D (right) systems too.  Looks like I’m using the WL form for the 2D scaling function.  Whatever.  Consider these systems in the far localized regime:</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6" name="Picture 15">
            <a:extLst>
              <a:ext uri="{FF2B5EF4-FFF2-40B4-BE49-F238E27FC236}">
                <a16:creationId xmlns:a16="http://schemas.microsoft.com/office/drawing/2014/main" id="{2CDF9FF4-CA0A-4D85-A62D-33AFC61DE8DF}"/>
              </a:ext>
            </a:extLst>
          </p:cNvPr>
          <p:cNvPicPr>
            <a:picLocks noChangeAspect="1"/>
          </p:cNvPicPr>
          <p:nvPr/>
        </p:nvPicPr>
        <p:blipFill>
          <a:blip r:embed="rId3"/>
          <a:stretch>
            <a:fillRect/>
          </a:stretch>
        </p:blipFill>
        <p:spPr>
          <a:xfrm>
            <a:off x="9568206" y="171458"/>
            <a:ext cx="2556406" cy="2193875"/>
          </a:xfrm>
          <a:prstGeom prst="rect">
            <a:avLst/>
          </a:prstGeom>
        </p:spPr>
      </p:pic>
      <p:graphicFrame>
        <p:nvGraphicFramePr>
          <p:cNvPr id="31" name="Object 30">
            <a:extLst>
              <a:ext uri="{FF2B5EF4-FFF2-40B4-BE49-F238E27FC236}">
                <a16:creationId xmlns:a16="http://schemas.microsoft.com/office/drawing/2014/main" id="{FB4AEB63-9612-4D52-A028-208C072D9242}"/>
              </a:ext>
            </a:extLst>
          </p:cNvPr>
          <p:cNvGraphicFramePr>
            <a:graphicFrameLocks noChangeAspect="1"/>
          </p:cNvGraphicFramePr>
          <p:nvPr/>
        </p:nvGraphicFramePr>
        <p:xfrm>
          <a:off x="331787" y="1796446"/>
          <a:ext cx="3683693" cy="2193875"/>
        </p:xfrm>
        <a:graphic>
          <a:graphicData uri="http://schemas.openxmlformats.org/presentationml/2006/ole">
            <mc:AlternateContent xmlns:mc="http://schemas.openxmlformats.org/markup-compatibility/2006">
              <mc:Choice xmlns:v="urn:schemas-microsoft-com:vml" Requires="v">
                <p:oleObj name="Equation" r:id="rId4" imgW="2666880" imgH="1587240" progId="Equation.DSMT4">
                  <p:embed/>
                </p:oleObj>
              </mc:Choice>
              <mc:Fallback>
                <p:oleObj name="Equation" r:id="rId4" imgW="2666880" imgH="1587240" progId="Equation.DSMT4">
                  <p:embed/>
                  <p:pic>
                    <p:nvPicPr>
                      <p:cNvPr id="31" name="Object 30">
                        <a:extLst>
                          <a:ext uri="{FF2B5EF4-FFF2-40B4-BE49-F238E27FC236}">
                            <a16:creationId xmlns:a16="http://schemas.microsoft.com/office/drawing/2014/main" id="{FB4AEB63-9612-4D52-A028-208C072D9242}"/>
                          </a:ext>
                        </a:extLst>
                      </p:cNvPr>
                      <p:cNvPicPr/>
                      <p:nvPr/>
                    </p:nvPicPr>
                    <p:blipFill>
                      <a:blip r:embed="rId5"/>
                      <a:stretch>
                        <a:fillRect/>
                      </a:stretch>
                    </p:blipFill>
                    <p:spPr>
                      <a:xfrm>
                        <a:off x="331787" y="1796446"/>
                        <a:ext cx="3683693" cy="2193875"/>
                      </a:xfrm>
                      <a:prstGeom prst="rect">
                        <a:avLst/>
                      </a:prstGeom>
                    </p:spPr>
                  </p:pic>
                </p:oleObj>
              </mc:Fallback>
            </mc:AlternateContent>
          </a:graphicData>
        </a:graphic>
      </p:graphicFrame>
      <p:graphicFrame>
        <p:nvGraphicFramePr>
          <p:cNvPr id="20" name="Object 19">
            <a:extLst>
              <a:ext uri="{FF2B5EF4-FFF2-40B4-BE49-F238E27FC236}">
                <a16:creationId xmlns:a16="http://schemas.microsoft.com/office/drawing/2014/main" id="{3AA51B43-C366-4556-BCE7-E2D2CD789959}"/>
              </a:ext>
            </a:extLst>
          </p:cNvPr>
          <p:cNvGraphicFramePr>
            <a:graphicFrameLocks noChangeAspect="1"/>
          </p:cNvGraphicFramePr>
          <p:nvPr/>
        </p:nvGraphicFramePr>
        <p:xfrm>
          <a:off x="4726968" y="1815002"/>
          <a:ext cx="4124801" cy="1955801"/>
        </p:xfrm>
        <a:graphic>
          <a:graphicData uri="http://schemas.openxmlformats.org/presentationml/2006/ole">
            <mc:AlternateContent xmlns:mc="http://schemas.openxmlformats.org/markup-compatibility/2006">
              <mc:Choice xmlns:v="urn:schemas-microsoft-com:vml" Requires="v">
                <p:oleObj name="Equation" r:id="rId6" imgW="2946240" imgH="1396800" progId="Equation.DSMT4">
                  <p:embed/>
                </p:oleObj>
              </mc:Choice>
              <mc:Fallback>
                <p:oleObj name="Equation" r:id="rId6" imgW="2946240" imgH="1396800" progId="Equation.DSMT4">
                  <p:embed/>
                  <p:pic>
                    <p:nvPicPr>
                      <p:cNvPr id="20" name="Object 19">
                        <a:extLst>
                          <a:ext uri="{FF2B5EF4-FFF2-40B4-BE49-F238E27FC236}">
                            <a16:creationId xmlns:a16="http://schemas.microsoft.com/office/drawing/2014/main" id="{3AA51B43-C366-4556-BCE7-E2D2CD789959}"/>
                          </a:ext>
                        </a:extLst>
                      </p:cNvPr>
                      <p:cNvPicPr/>
                      <p:nvPr/>
                    </p:nvPicPr>
                    <p:blipFill>
                      <a:blip r:embed="rId7"/>
                      <a:stretch>
                        <a:fillRect/>
                      </a:stretch>
                    </p:blipFill>
                    <p:spPr>
                      <a:xfrm>
                        <a:off x="4726968" y="1815002"/>
                        <a:ext cx="4124801" cy="1955801"/>
                      </a:xfrm>
                      <a:prstGeom prst="rect">
                        <a:avLst/>
                      </a:prstGeom>
                    </p:spPr>
                  </p:pic>
                </p:oleObj>
              </mc:Fallback>
            </mc:AlternateContent>
          </a:graphicData>
        </a:graphic>
      </p:graphicFrame>
      <p:sp>
        <p:nvSpPr>
          <p:cNvPr id="14" name="TextBox 13">
            <a:extLst>
              <a:ext uri="{FF2B5EF4-FFF2-40B4-BE49-F238E27FC236}">
                <a16:creationId xmlns:a16="http://schemas.microsoft.com/office/drawing/2014/main" id="{B520E5CA-6713-47A2-8EBF-FFFC1862974A}"/>
              </a:ext>
            </a:extLst>
          </p:cNvPr>
          <p:cNvSpPr txBox="1"/>
          <p:nvPr/>
        </p:nvSpPr>
        <p:spPr>
          <a:xfrm>
            <a:off x="257770" y="5171581"/>
            <a:ext cx="11469174" cy="984885"/>
          </a:xfrm>
          <a:prstGeom prst="rect">
            <a:avLst/>
          </a:prstGeom>
          <a:noFill/>
        </p:spPr>
        <p:txBody>
          <a:bodyPr wrap="square" rtlCol="0">
            <a:spAutoFit/>
          </a:bodyPr>
          <a:lstStyle/>
          <a:p>
            <a:r>
              <a:rPr lang="en-US" sz="1400" b="1">
                <a:solidFill>
                  <a:srgbClr val="FF0000"/>
                </a:solidFill>
              </a:rPr>
              <a:t>NS </a:t>
            </a:r>
            <a:r>
              <a:rPr lang="en-US" sz="1600"/>
              <a:t> </a:t>
            </a:r>
            <a:r>
              <a:rPr lang="en-US" sz="1400"/>
              <a:t>The theory does seem to allow for the possibility that it only applies for a certain length L &gt;&gt; L</a:t>
            </a:r>
            <a:r>
              <a:rPr lang="en-US" sz="1400" baseline="-25000"/>
              <a:t>min</a:t>
            </a:r>
            <a:r>
              <a:rPr lang="en-US" sz="1400"/>
              <a:t>, beyond which ‘irrelevant’ details of the interaction vanish.  This seems to be the case in numerical analysis, that ‘finite-size’ scaling effects show up.  Another thing: when magnetic fields are present, then it seems reasonable that another length scale, L</a:t>
            </a:r>
            <a:r>
              <a:rPr lang="en-US" sz="1400" baseline="-25000"/>
              <a:t>B</a:t>
            </a:r>
            <a:r>
              <a:rPr lang="en-US" sz="1400"/>
              <a:t>, would be important?  And so maybe we’d expect two-parameter scaling?  But I think that isn’t the case.  Does single-parameter scaling hold for all universaility classes?</a:t>
            </a:r>
            <a:endParaRPr lang="en-US"/>
          </a:p>
        </p:txBody>
      </p:sp>
      <p:sp>
        <p:nvSpPr>
          <p:cNvPr id="18" name="TextBox 17">
            <a:extLst>
              <a:ext uri="{FF2B5EF4-FFF2-40B4-BE49-F238E27FC236}">
                <a16:creationId xmlns:a16="http://schemas.microsoft.com/office/drawing/2014/main" id="{533A2C00-C46F-4D13-9481-5110C5AE4CFA}"/>
              </a:ext>
            </a:extLst>
          </p:cNvPr>
          <p:cNvSpPr txBox="1"/>
          <p:nvPr/>
        </p:nvSpPr>
        <p:spPr>
          <a:xfrm>
            <a:off x="243475" y="4273992"/>
            <a:ext cx="11705049" cy="738664"/>
          </a:xfrm>
          <a:prstGeom prst="rect">
            <a:avLst/>
          </a:prstGeom>
          <a:noFill/>
        </p:spPr>
        <p:txBody>
          <a:bodyPr wrap="square" rtlCol="0">
            <a:spAutoFit/>
          </a:bodyPr>
          <a:lstStyle/>
          <a:p>
            <a:r>
              <a:rPr lang="en-US" sz="1400" b="1">
                <a:solidFill>
                  <a:srgbClr val="FF0000"/>
                </a:solidFill>
              </a:rPr>
              <a:t>NS   </a:t>
            </a:r>
            <a:r>
              <a:rPr lang="en-US" sz="1400"/>
              <a:t>Also says that single-parameter scaling fails in the large disorder limit.  In 1D, people found a second relevant parameter.  Does this mean that that 1D DMPK is then restricted to small disorder?  Would this likewise imply that 3D version is restricted to small disorder as well?  Perhaps this means that for large disorder, other variables affect the higher moments of the distribution?  But perhaps the mean, or most probable value follows single parameter scaling still?  </a:t>
            </a:r>
          </a:p>
        </p:txBody>
      </p:sp>
      <p:sp>
        <p:nvSpPr>
          <p:cNvPr id="19" name="TextBox 18">
            <a:extLst>
              <a:ext uri="{FF2B5EF4-FFF2-40B4-BE49-F238E27FC236}">
                <a16:creationId xmlns:a16="http://schemas.microsoft.com/office/drawing/2014/main" id="{679684EC-C5BB-4240-BA8A-02B7CFE14DE4}"/>
              </a:ext>
            </a:extLst>
          </p:cNvPr>
          <p:cNvSpPr txBox="1"/>
          <p:nvPr/>
        </p:nvSpPr>
        <p:spPr>
          <a:xfrm>
            <a:off x="257770" y="6130725"/>
            <a:ext cx="11469174" cy="553998"/>
          </a:xfrm>
          <a:prstGeom prst="rect">
            <a:avLst/>
          </a:prstGeom>
          <a:noFill/>
        </p:spPr>
        <p:txBody>
          <a:bodyPr wrap="square" rtlCol="0">
            <a:spAutoFit/>
          </a:bodyPr>
          <a:lstStyle/>
          <a:p>
            <a:r>
              <a:rPr lang="en-US" sz="1400" b="1">
                <a:solidFill>
                  <a:srgbClr val="FF0000"/>
                </a:solidFill>
              </a:rPr>
              <a:t>NS </a:t>
            </a:r>
            <a:r>
              <a:rPr lang="en-US" sz="1600"/>
              <a:t> </a:t>
            </a:r>
            <a:r>
              <a:rPr lang="en-US" sz="1400"/>
              <a:t>I’m guessing the SPS theory applies to the other symmetry cases only insofar as their associated phase-breaking lengths are larger than L?  So that would apply to weak B for the case of broken TRS?</a:t>
            </a:r>
            <a:endParaRPr lang="en-US"/>
          </a:p>
        </p:txBody>
      </p:sp>
    </p:spTree>
    <p:extLst>
      <p:ext uri="{BB962C8B-B14F-4D97-AF65-F5344CB8AC3E}">
        <p14:creationId xmlns:p14="http://schemas.microsoft.com/office/powerpoint/2010/main" val="30385400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9" name="TextBox 18">
            <a:extLst>
              <a:ext uri="{FF2B5EF4-FFF2-40B4-BE49-F238E27FC236}">
                <a16:creationId xmlns:a16="http://schemas.microsoft.com/office/drawing/2014/main" id="{3A964C75-A32D-4AA5-9081-51CBE94926D2}"/>
              </a:ext>
            </a:extLst>
          </p:cNvPr>
          <p:cNvSpPr txBox="1"/>
          <p:nvPr/>
        </p:nvSpPr>
        <p:spPr>
          <a:xfrm>
            <a:off x="200138" y="1054341"/>
            <a:ext cx="11648962" cy="738664"/>
          </a:xfrm>
          <a:prstGeom prst="rect">
            <a:avLst/>
          </a:prstGeom>
          <a:noFill/>
        </p:spPr>
        <p:txBody>
          <a:bodyPr wrap="square" rtlCol="0">
            <a:spAutoFit/>
          </a:bodyPr>
          <a:lstStyle/>
          <a:p>
            <a:r>
              <a:rPr lang="en-US" sz="1400"/>
              <a:t>If we had used the Gaussian white noise model, then the rules would’ve been similar.  The Gaussian weight factor would’ve eliminated the single V contribution as before.  And recalling how Gaussian integrals of products works (the Wick expansion – sum of all unique two V correlators), would’ve effectively given us the same rules but each impurity star would have only two impurity lines in it, and we’d have a factor of </a:t>
            </a:r>
            <a:r>
              <a:rPr lang="el-GR" sz="1400"/>
              <a:t>γ</a:t>
            </a:r>
            <a:r>
              <a:rPr lang="en-US" sz="1400"/>
              <a:t> instead of n</a:t>
            </a:r>
            <a:r>
              <a:rPr lang="en-US" sz="1400" baseline="-25000"/>
              <a:t>i</a:t>
            </a:r>
            <a:r>
              <a:rPr lang="en-US" sz="1400"/>
              <a:t>.</a:t>
            </a:r>
            <a:endParaRPr lang="en-US" sz="1200"/>
          </a:p>
        </p:txBody>
      </p:sp>
      <p:graphicFrame>
        <p:nvGraphicFramePr>
          <p:cNvPr id="22" name="Object 21">
            <a:extLst>
              <a:ext uri="{FF2B5EF4-FFF2-40B4-BE49-F238E27FC236}">
                <a16:creationId xmlns:a16="http://schemas.microsoft.com/office/drawing/2014/main" id="{10917CA3-9627-4832-92F9-A936B9E0FFD8}"/>
              </a:ext>
            </a:extLst>
          </p:cNvPr>
          <p:cNvGraphicFramePr>
            <a:graphicFrameLocks noChangeAspect="1"/>
          </p:cNvGraphicFramePr>
          <p:nvPr>
            <p:extLst>
              <p:ext uri="{D42A27DB-BD31-4B8C-83A1-F6EECF244321}">
                <p14:modId xmlns:p14="http://schemas.microsoft.com/office/powerpoint/2010/main" val="3981915765"/>
              </p:ext>
            </p:extLst>
          </p:nvPr>
        </p:nvGraphicFramePr>
        <p:xfrm>
          <a:off x="314652" y="1967735"/>
          <a:ext cx="10499725" cy="488950"/>
        </p:xfrm>
        <a:graphic>
          <a:graphicData uri="http://schemas.openxmlformats.org/presentationml/2006/ole">
            <mc:AlternateContent xmlns:mc="http://schemas.openxmlformats.org/markup-compatibility/2006">
              <mc:Choice xmlns:v="urn:schemas-microsoft-com:vml" Requires="v">
                <p:oleObj name="Equation" r:id="rId3" imgW="8458200" imgH="393480" progId="Equation.DSMT4">
                  <p:embed/>
                </p:oleObj>
              </mc:Choice>
              <mc:Fallback>
                <p:oleObj name="Equation" r:id="rId3" imgW="8458200" imgH="393480" progId="Equation.DSMT4">
                  <p:embed/>
                  <p:pic>
                    <p:nvPicPr>
                      <p:cNvPr id="22" name="Object 21">
                        <a:extLst>
                          <a:ext uri="{FF2B5EF4-FFF2-40B4-BE49-F238E27FC236}">
                            <a16:creationId xmlns:a16="http://schemas.microsoft.com/office/drawing/2014/main" id="{10917CA3-9627-4832-92F9-A936B9E0FFD8}"/>
                          </a:ext>
                        </a:extLst>
                      </p:cNvPr>
                      <p:cNvPicPr>
                        <a:picLocks noChangeAspect="1" noChangeArrowheads="1"/>
                      </p:cNvPicPr>
                      <p:nvPr/>
                    </p:nvPicPr>
                    <p:blipFill>
                      <a:blip r:embed="rId4"/>
                      <a:srcRect/>
                      <a:stretch>
                        <a:fillRect/>
                      </a:stretch>
                    </p:blipFill>
                    <p:spPr bwMode="auto">
                      <a:xfrm>
                        <a:off x="314652" y="1967735"/>
                        <a:ext cx="10499725" cy="488950"/>
                      </a:xfrm>
                      <a:prstGeom prst="rect">
                        <a:avLst/>
                      </a:prstGeom>
                      <a:noFill/>
                    </p:spPr>
                  </p:pic>
                </p:oleObj>
              </mc:Fallback>
            </mc:AlternateContent>
          </a:graphicData>
        </a:graphic>
      </p:graphicFrame>
      <p:sp>
        <p:nvSpPr>
          <p:cNvPr id="7" name="TextBox 6">
            <a:extLst>
              <a:ext uri="{FF2B5EF4-FFF2-40B4-BE49-F238E27FC236}">
                <a16:creationId xmlns:a16="http://schemas.microsoft.com/office/drawing/2014/main" id="{280B43A4-7C68-4A71-9F40-9CB8DA5B9E48}"/>
              </a:ext>
            </a:extLst>
          </p:cNvPr>
          <p:cNvSpPr txBox="1"/>
          <p:nvPr/>
        </p:nvSpPr>
        <p:spPr>
          <a:xfrm>
            <a:off x="8346454" y="3429000"/>
            <a:ext cx="3673690" cy="1600438"/>
          </a:xfrm>
          <a:prstGeom prst="rect">
            <a:avLst/>
          </a:prstGeom>
          <a:noFill/>
          <a:ln>
            <a:solidFill>
              <a:schemeClr val="accent1"/>
            </a:solidFill>
          </a:ln>
        </p:spPr>
        <p:txBody>
          <a:bodyPr wrap="square" rtlCol="0">
            <a:spAutoFit/>
          </a:bodyPr>
          <a:lstStyle/>
          <a:p>
            <a:r>
              <a:rPr lang="en-US" sz="1400"/>
              <a:t>These rules give a clearer picture of scattering.  The first diagram reads ‘starts at r</a:t>
            </a:r>
            <a:r>
              <a:rPr lang="en-US" sz="1400" baseline="-25000"/>
              <a:t>1</a:t>
            </a:r>
            <a:r>
              <a:rPr lang="en-US" sz="1400"/>
              <a:t>, scatters off of r, lands at r</a:t>
            </a:r>
            <a:r>
              <a:rPr lang="en-US" sz="1400" baseline="-25000"/>
              <a:t>2</a:t>
            </a:r>
            <a:r>
              <a:rPr lang="en-US" sz="1400"/>
              <a:t>’.  And you can see how such a diagram describes essentially classical physics, while the ones with crossed impurity lines describe non-sequential scattering which is inherently wavelike.</a:t>
            </a:r>
          </a:p>
        </p:txBody>
      </p:sp>
      <p:sp>
        <p:nvSpPr>
          <p:cNvPr id="11" name="Title 1">
            <a:extLst>
              <a:ext uri="{FF2B5EF4-FFF2-40B4-BE49-F238E27FC236}">
                <a16:creationId xmlns:a16="http://schemas.microsoft.com/office/drawing/2014/main" id="{C8D18DDE-A18F-4774-B02E-334932ADF0B7}"/>
              </a:ext>
            </a:extLst>
          </p:cNvPr>
          <p:cNvSpPr txBox="1">
            <a:spLocks/>
          </p:cNvSpPr>
          <p:nvPr/>
        </p:nvSpPr>
        <p:spPr>
          <a:xfrm>
            <a:off x="2912883" y="231745"/>
            <a:ext cx="6520206" cy="62159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3600" b="1" u="sng">
                <a:latin typeface="+mn-lt"/>
              </a:rPr>
              <a:t>Electron-Impurity Interaction</a:t>
            </a:r>
            <a:endParaRPr lang="en-US" b="1" u="sng">
              <a:latin typeface="+mn-lt"/>
            </a:endParaRPr>
          </a:p>
        </p:txBody>
      </p:sp>
      <p:graphicFrame>
        <p:nvGraphicFramePr>
          <p:cNvPr id="3" name="Object 2">
            <a:extLst>
              <a:ext uri="{FF2B5EF4-FFF2-40B4-BE49-F238E27FC236}">
                <a16:creationId xmlns:a16="http://schemas.microsoft.com/office/drawing/2014/main" id="{37AAFA40-D2FD-4B8F-AD45-92425C3911F7}"/>
              </a:ext>
            </a:extLst>
          </p:cNvPr>
          <p:cNvGraphicFramePr>
            <a:graphicFrameLocks noChangeAspect="1"/>
          </p:cNvGraphicFramePr>
          <p:nvPr>
            <p:extLst>
              <p:ext uri="{D42A27DB-BD31-4B8C-83A1-F6EECF244321}">
                <p14:modId xmlns:p14="http://schemas.microsoft.com/office/powerpoint/2010/main" val="962681570"/>
              </p:ext>
            </p:extLst>
          </p:nvPr>
        </p:nvGraphicFramePr>
        <p:xfrm>
          <a:off x="0" y="3274682"/>
          <a:ext cx="8116479" cy="3070508"/>
        </p:xfrm>
        <a:graphic>
          <a:graphicData uri="http://schemas.openxmlformats.org/presentationml/2006/ole">
            <mc:AlternateContent xmlns:mc="http://schemas.openxmlformats.org/markup-compatibility/2006">
              <mc:Choice xmlns:v="urn:schemas-microsoft-com:vml" Requires="v">
                <p:oleObj name="Bitmap Image" r:id="rId5" imgW="5745978" imgH="2476190" progId="Paint.Picture">
                  <p:embed/>
                </p:oleObj>
              </mc:Choice>
              <mc:Fallback>
                <p:oleObj name="Bitmap Image" r:id="rId5" imgW="5745978" imgH="2476190" progId="Paint.Picture">
                  <p:embed/>
                  <p:pic>
                    <p:nvPicPr>
                      <p:cNvPr id="0" name="Object 84"/>
                      <p:cNvPicPr>
                        <a:picLocks noChangeAspect="1" noChangeArrowheads="1"/>
                      </p:cNvPicPr>
                      <p:nvPr/>
                    </p:nvPicPr>
                    <p:blipFill>
                      <a:blip r:embed="rId6">
                        <a:extLst>
                          <a:ext uri="{28A0092B-C50C-407E-A947-70E740481C1C}">
                            <a14:useLocalDpi xmlns:a14="http://schemas.microsoft.com/office/drawing/2010/main" val="0"/>
                          </a:ext>
                        </a:extLst>
                      </a:blip>
                      <a:srcRect r="-1088" b="11427"/>
                      <a:stretch>
                        <a:fillRect/>
                      </a:stretch>
                    </p:blipFill>
                    <p:spPr bwMode="auto">
                      <a:xfrm>
                        <a:off x="0" y="3274682"/>
                        <a:ext cx="8116479" cy="3070508"/>
                      </a:xfrm>
                      <a:prstGeom prst="rect">
                        <a:avLst/>
                      </a:prstGeom>
                      <a:noFill/>
                    </p:spPr>
                  </p:pic>
                </p:oleObj>
              </mc:Fallback>
            </mc:AlternateContent>
          </a:graphicData>
        </a:graphic>
      </p:graphicFrame>
    </p:spTree>
    <p:extLst>
      <p:ext uri="{BB962C8B-B14F-4D97-AF65-F5344CB8AC3E}">
        <p14:creationId xmlns:p14="http://schemas.microsoft.com/office/powerpoint/2010/main" val="288939691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572759" y="233973"/>
            <a:ext cx="4496585" cy="621596"/>
          </a:xfrm>
        </p:spPr>
        <p:txBody>
          <a:bodyPr>
            <a:noAutofit/>
          </a:bodyPr>
          <a:lstStyle/>
          <a:p>
            <a:r>
              <a:rPr lang="en-US" sz="3600" b="1" u="sng">
                <a:latin typeface="+mn-lt"/>
              </a:rPr>
              <a:t>Conduction (NLsM)</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00869" y="1014689"/>
            <a:ext cx="10545686"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400"/>
              <a:t>The self-cnnsistent theory seems to be a sort of mean field theory, and so can access points around the phase transition, but not the transition itself.  The single-parameter scaling theory seems to be true, but is inherently phenomenological, and would require the self-consistent theory to estimate the scaling function near the critical point.  The NLsM is a field theory that we can use, like was done to analyze the FM phase transition.  It can handle, indirectly, the fluctuations near the critical point.  From it we can derive the </a:t>
            </a:r>
            <a:r>
              <a:rPr lang="el-GR" altLang="en-US" sz="1400"/>
              <a:t>β</a:t>
            </a:r>
            <a:r>
              <a:rPr lang="en-US" altLang="en-US" sz="1400"/>
              <a:t>(g) scaling equations (in Q1D, 2+</a:t>
            </a:r>
            <a:r>
              <a:rPr lang="el-GR" altLang="en-US" sz="1400"/>
              <a:t>ε</a:t>
            </a:r>
            <a:r>
              <a:rPr lang="en-US" altLang="en-US" sz="1400"/>
              <a:t> dimensions?)  It seems to be mainly applicable in the diffusive regime mainly, but one guy says it’s good up to ℓk</a:t>
            </a:r>
            <a:r>
              <a:rPr lang="en-US" altLang="en-US" sz="1400" baseline="-25000"/>
              <a:t>F</a:t>
            </a:r>
            <a:r>
              <a:rPr lang="en-US" altLang="en-US" sz="1400"/>
              <a:t> = 1.  Also says one can derive probability distributions?  Really how?</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TextBox 11">
            <a:extLst>
              <a:ext uri="{FF2B5EF4-FFF2-40B4-BE49-F238E27FC236}">
                <a16:creationId xmlns:a16="http://schemas.microsoft.com/office/drawing/2014/main" id="{905351C2-C73F-43EC-9D3F-4C8750887F13}"/>
              </a:ext>
            </a:extLst>
          </p:cNvPr>
          <p:cNvSpPr txBox="1"/>
          <p:nvPr/>
        </p:nvSpPr>
        <p:spPr>
          <a:xfrm>
            <a:off x="4807370" y="2607505"/>
            <a:ext cx="6335111" cy="1384995"/>
          </a:xfrm>
          <a:prstGeom prst="rect">
            <a:avLst/>
          </a:prstGeom>
          <a:noFill/>
        </p:spPr>
        <p:txBody>
          <a:bodyPr wrap="square" rtlCol="0">
            <a:spAutoFit/>
          </a:bodyPr>
          <a:lstStyle/>
          <a:p>
            <a:r>
              <a:rPr lang="en-US" sz="1400"/>
              <a:t>We can imagine an RG flow like the following, at least in 3D.  If W &gt; W</a:t>
            </a:r>
            <a:r>
              <a:rPr lang="en-US" sz="1400" baseline="-25000"/>
              <a:t>c</a:t>
            </a:r>
            <a:r>
              <a:rPr lang="en-US" sz="1400"/>
              <a:t> then we flow towards insulator.  Else, towards conductor (diffusive gas).  W,  = 0 is also a fixed point.  Or we could say if g &lt; g</a:t>
            </a:r>
            <a:r>
              <a:rPr lang="en-US" sz="1400" baseline="-25000"/>
              <a:t>c</a:t>
            </a:r>
            <a:r>
              <a:rPr lang="en-US" sz="1400"/>
              <a:t> then we flow towards insulator, and if g &gt; g</a:t>
            </a:r>
            <a:r>
              <a:rPr lang="en-US" sz="1400" baseline="-25000"/>
              <a:t>c</a:t>
            </a:r>
            <a:r>
              <a:rPr lang="en-US" sz="1400"/>
              <a:t>, then towards conductor.  In this sense g functions like temperature in a normal phase transition.  </a:t>
            </a:r>
            <a:r>
              <a:rPr lang="el-GR" sz="1400"/>
              <a:t>σ</a:t>
            </a:r>
            <a:r>
              <a:rPr lang="en-US" sz="1400"/>
              <a:t> itself would function as the order parameter since its zero in the insulating phase (thermodynamic limit), and finite in the ordered phase.  </a:t>
            </a:r>
          </a:p>
        </p:txBody>
      </p:sp>
      <p:graphicFrame>
        <p:nvGraphicFramePr>
          <p:cNvPr id="4" name="Object 3">
            <a:extLst>
              <a:ext uri="{FF2B5EF4-FFF2-40B4-BE49-F238E27FC236}">
                <a16:creationId xmlns:a16="http://schemas.microsoft.com/office/drawing/2014/main" id="{BED4BB9A-1EDC-4602-B111-2F92A8C91A8B}"/>
              </a:ext>
            </a:extLst>
          </p:cNvPr>
          <p:cNvGraphicFramePr>
            <a:graphicFrameLocks noChangeAspect="1"/>
          </p:cNvGraphicFramePr>
          <p:nvPr/>
        </p:nvGraphicFramePr>
        <p:xfrm>
          <a:off x="313899" y="2613392"/>
          <a:ext cx="4278062" cy="1631216"/>
        </p:xfrm>
        <a:graphic>
          <a:graphicData uri="http://schemas.openxmlformats.org/presentationml/2006/ole">
            <mc:AlternateContent xmlns:mc="http://schemas.openxmlformats.org/markup-compatibility/2006">
              <mc:Choice xmlns:v="urn:schemas-microsoft-com:vml" Requires="v">
                <p:oleObj name="Bitmap Image" r:id="rId3" imgW="3718440" imgH="1417320" progId="Paint.Picture">
                  <p:embed/>
                </p:oleObj>
              </mc:Choice>
              <mc:Fallback>
                <p:oleObj name="Bitmap Image" r:id="rId3" imgW="3718440" imgH="1417320" progId="Paint.Picture">
                  <p:embed/>
                  <p:pic>
                    <p:nvPicPr>
                      <p:cNvPr id="4" name="Object 3">
                        <a:extLst>
                          <a:ext uri="{FF2B5EF4-FFF2-40B4-BE49-F238E27FC236}">
                            <a16:creationId xmlns:a16="http://schemas.microsoft.com/office/drawing/2014/main" id="{BED4BB9A-1EDC-4602-B111-2F92A8C91A8B}"/>
                          </a:ext>
                        </a:extLst>
                      </p:cNvPr>
                      <p:cNvPicPr/>
                      <p:nvPr/>
                    </p:nvPicPr>
                    <p:blipFill>
                      <a:blip r:embed="rId4"/>
                      <a:stretch>
                        <a:fillRect/>
                      </a:stretch>
                    </p:blipFill>
                    <p:spPr>
                      <a:xfrm>
                        <a:off x="313899" y="2613392"/>
                        <a:ext cx="4278062" cy="1631216"/>
                      </a:xfrm>
                      <a:prstGeom prst="rect">
                        <a:avLst/>
                      </a:prstGeom>
                    </p:spPr>
                  </p:pic>
                </p:oleObj>
              </mc:Fallback>
            </mc:AlternateContent>
          </a:graphicData>
        </a:graphic>
      </p:graphicFrame>
      <p:sp>
        <p:nvSpPr>
          <p:cNvPr id="16" name="Rectangle 15">
            <a:extLst>
              <a:ext uri="{FF2B5EF4-FFF2-40B4-BE49-F238E27FC236}">
                <a16:creationId xmlns:a16="http://schemas.microsoft.com/office/drawing/2014/main" id="{FD2BCA7E-ECBD-4225-B9E5-2033142E4B09}"/>
              </a:ext>
            </a:extLst>
          </p:cNvPr>
          <p:cNvSpPr>
            <a:spLocks noChangeArrowheads="1"/>
          </p:cNvSpPr>
          <p:nvPr/>
        </p:nvSpPr>
        <p:spPr bwMode="auto">
          <a:xfrm>
            <a:off x="313899" y="4308880"/>
            <a:ext cx="7557481"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400"/>
              <a:t>As before, apropos the critical point in 3D, we can identify some exponents of interest.  </a:t>
            </a:r>
          </a:p>
        </p:txBody>
      </p:sp>
      <p:graphicFrame>
        <p:nvGraphicFramePr>
          <p:cNvPr id="19" name="Object 18">
            <a:extLst>
              <a:ext uri="{FF2B5EF4-FFF2-40B4-BE49-F238E27FC236}">
                <a16:creationId xmlns:a16="http://schemas.microsoft.com/office/drawing/2014/main" id="{4D8D03DD-0AEF-4BC6-96D4-62EDDF1F65A5}"/>
              </a:ext>
            </a:extLst>
          </p:cNvPr>
          <p:cNvGraphicFramePr>
            <a:graphicFrameLocks noChangeAspect="1"/>
          </p:cNvGraphicFramePr>
          <p:nvPr/>
        </p:nvGraphicFramePr>
        <p:xfrm>
          <a:off x="421970" y="5232018"/>
          <a:ext cx="1296987" cy="995362"/>
        </p:xfrm>
        <a:graphic>
          <a:graphicData uri="http://schemas.openxmlformats.org/presentationml/2006/ole">
            <mc:AlternateContent xmlns:mc="http://schemas.openxmlformats.org/markup-compatibility/2006">
              <mc:Choice xmlns:v="urn:schemas-microsoft-com:vml" Requires="v">
                <p:oleObj name="Equation" r:id="rId5" imgW="952200" imgH="723600" progId="Equation.DSMT4">
                  <p:embed/>
                </p:oleObj>
              </mc:Choice>
              <mc:Fallback>
                <p:oleObj name="Equation" r:id="rId5" imgW="952200" imgH="723600" progId="Equation.DSMT4">
                  <p:embed/>
                  <p:pic>
                    <p:nvPicPr>
                      <p:cNvPr id="19" name="Object 18">
                        <a:extLst>
                          <a:ext uri="{FF2B5EF4-FFF2-40B4-BE49-F238E27FC236}">
                            <a16:creationId xmlns:a16="http://schemas.microsoft.com/office/drawing/2014/main" id="{4D8D03DD-0AEF-4BC6-96D4-62EDDF1F65A5}"/>
                          </a:ext>
                        </a:extLst>
                      </p:cNvPr>
                      <p:cNvPicPr>
                        <a:picLocks noChangeAspect="1" noChangeArrowheads="1"/>
                      </p:cNvPicPr>
                      <p:nvPr/>
                    </p:nvPicPr>
                    <p:blipFill>
                      <a:blip r:embed="rId6"/>
                      <a:srcRect/>
                      <a:stretch>
                        <a:fillRect/>
                      </a:stretch>
                    </p:blipFill>
                    <p:spPr bwMode="auto">
                      <a:xfrm>
                        <a:off x="421970" y="5232018"/>
                        <a:ext cx="1296987" cy="995362"/>
                      </a:xfrm>
                      <a:prstGeom prst="rect">
                        <a:avLst/>
                      </a:prstGeom>
                      <a:noFill/>
                    </p:spPr>
                  </p:pic>
                </p:oleObj>
              </mc:Fallback>
            </mc:AlternateContent>
          </a:graphicData>
        </a:graphic>
      </p:graphicFrame>
      <p:sp>
        <p:nvSpPr>
          <p:cNvPr id="20" name="Freeform: Shape 19">
            <a:extLst>
              <a:ext uri="{FF2B5EF4-FFF2-40B4-BE49-F238E27FC236}">
                <a16:creationId xmlns:a16="http://schemas.microsoft.com/office/drawing/2014/main" id="{5ACF9E58-6B20-41C4-96DB-FC46659D2E34}"/>
              </a:ext>
            </a:extLst>
          </p:cNvPr>
          <p:cNvSpPr/>
          <p:nvPr/>
        </p:nvSpPr>
        <p:spPr>
          <a:xfrm>
            <a:off x="1847650" y="5209239"/>
            <a:ext cx="895546" cy="198126"/>
          </a:xfrm>
          <a:custGeom>
            <a:avLst/>
            <a:gdLst>
              <a:gd name="connsiteX0" fmla="*/ 0 w 895546"/>
              <a:gd name="connsiteY0" fmla="*/ 198126 h 198126"/>
              <a:gd name="connsiteX1" fmla="*/ 320511 w 895546"/>
              <a:gd name="connsiteY1" fmla="*/ 188699 h 198126"/>
              <a:gd name="connsiteX2" fmla="*/ 367645 w 895546"/>
              <a:gd name="connsiteY2" fmla="*/ 169845 h 198126"/>
              <a:gd name="connsiteX3" fmla="*/ 424206 w 895546"/>
              <a:gd name="connsiteY3" fmla="*/ 150992 h 198126"/>
              <a:gd name="connsiteX4" fmla="*/ 509047 w 895546"/>
              <a:gd name="connsiteY4" fmla="*/ 94431 h 198126"/>
              <a:gd name="connsiteX5" fmla="*/ 575035 w 895546"/>
              <a:gd name="connsiteY5" fmla="*/ 47297 h 198126"/>
              <a:gd name="connsiteX6" fmla="*/ 603315 w 895546"/>
              <a:gd name="connsiteY6" fmla="*/ 37870 h 198126"/>
              <a:gd name="connsiteX7" fmla="*/ 697584 w 895546"/>
              <a:gd name="connsiteY7" fmla="*/ 19016 h 198126"/>
              <a:gd name="connsiteX8" fmla="*/ 735291 w 895546"/>
              <a:gd name="connsiteY8" fmla="*/ 9589 h 198126"/>
              <a:gd name="connsiteX9" fmla="*/ 895546 w 895546"/>
              <a:gd name="connsiteY9" fmla="*/ 163 h 19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95546" h="198126">
                <a:moveTo>
                  <a:pt x="0" y="198126"/>
                </a:moveTo>
                <a:cubicBezTo>
                  <a:pt x="106837" y="194984"/>
                  <a:pt x="213943" y="196897"/>
                  <a:pt x="320511" y="188699"/>
                </a:cubicBezTo>
                <a:cubicBezTo>
                  <a:pt x="337383" y="187401"/>
                  <a:pt x="351742" y="175628"/>
                  <a:pt x="367645" y="169845"/>
                </a:cubicBezTo>
                <a:cubicBezTo>
                  <a:pt x="386322" y="163053"/>
                  <a:pt x="424206" y="150992"/>
                  <a:pt x="424206" y="150992"/>
                </a:cubicBezTo>
                <a:cubicBezTo>
                  <a:pt x="518138" y="80541"/>
                  <a:pt x="399966" y="167151"/>
                  <a:pt x="509047" y="94431"/>
                </a:cubicBezTo>
                <a:cubicBezTo>
                  <a:pt x="521860" y="85889"/>
                  <a:pt x="558169" y="55730"/>
                  <a:pt x="575035" y="47297"/>
                </a:cubicBezTo>
                <a:cubicBezTo>
                  <a:pt x="583923" y="42853"/>
                  <a:pt x="593761" y="40600"/>
                  <a:pt x="603315" y="37870"/>
                </a:cubicBezTo>
                <a:cubicBezTo>
                  <a:pt x="654405" y="23273"/>
                  <a:pt x="635857" y="31362"/>
                  <a:pt x="697584" y="19016"/>
                </a:cubicBezTo>
                <a:cubicBezTo>
                  <a:pt x="710288" y="16475"/>
                  <a:pt x="722465" y="11421"/>
                  <a:pt x="735291" y="9589"/>
                </a:cubicBezTo>
                <a:cubicBezTo>
                  <a:pt x="816595" y="-2025"/>
                  <a:pt x="822254" y="163"/>
                  <a:pt x="895546" y="163"/>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EF7B46EC-20E7-414C-B497-ACC40226F85B}"/>
              </a:ext>
            </a:extLst>
          </p:cNvPr>
          <p:cNvSpPr txBox="1"/>
          <p:nvPr/>
        </p:nvSpPr>
        <p:spPr>
          <a:xfrm>
            <a:off x="2930395" y="5970218"/>
            <a:ext cx="3799002" cy="738664"/>
          </a:xfrm>
          <a:prstGeom prst="rect">
            <a:avLst/>
          </a:prstGeom>
          <a:noFill/>
        </p:spPr>
        <p:txBody>
          <a:bodyPr wrap="square" rtlCol="0">
            <a:spAutoFit/>
          </a:bodyPr>
          <a:lstStyle/>
          <a:p>
            <a:r>
              <a:rPr lang="en-US" sz="1400"/>
              <a:t>In insulating state, how does the localization length decrease with disorder?  Can also presume a power law.</a:t>
            </a:r>
            <a:endParaRPr lang="en-US" sz="1600"/>
          </a:p>
        </p:txBody>
      </p:sp>
      <p:sp>
        <p:nvSpPr>
          <p:cNvPr id="23" name="Freeform: Shape 22">
            <a:extLst>
              <a:ext uri="{FF2B5EF4-FFF2-40B4-BE49-F238E27FC236}">
                <a16:creationId xmlns:a16="http://schemas.microsoft.com/office/drawing/2014/main" id="{D20D48D2-6A9B-4FAF-B60A-3C834F223656}"/>
              </a:ext>
            </a:extLst>
          </p:cNvPr>
          <p:cNvSpPr/>
          <p:nvPr/>
        </p:nvSpPr>
        <p:spPr>
          <a:xfrm flipV="1">
            <a:off x="1847650" y="6053953"/>
            <a:ext cx="895546" cy="198126"/>
          </a:xfrm>
          <a:custGeom>
            <a:avLst/>
            <a:gdLst>
              <a:gd name="connsiteX0" fmla="*/ 0 w 895546"/>
              <a:gd name="connsiteY0" fmla="*/ 198126 h 198126"/>
              <a:gd name="connsiteX1" fmla="*/ 320511 w 895546"/>
              <a:gd name="connsiteY1" fmla="*/ 188699 h 198126"/>
              <a:gd name="connsiteX2" fmla="*/ 367645 w 895546"/>
              <a:gd name="connsiteY2" fmla="*/ 169845 h 198126"/>
              <a:gd name="connsiteX3" fmla="*/ 424206 w 895546"/>
              <a:gd name="connsiteY3" fmla="*/ 150992 h 198126"/>
              <a:gd name="connsiteX4" fmla="*/ 509047 w 895546"/>
              <a:gd name="connsiteY4" fmla="*/ 94431 h 198126"/>
              <a:gd name="connsiteX5" fmla="*/ 575035 w 895546"/>
              <a:gd name="connsiteY5" fmla="*/ 47297 h 198126"/>
              <a:gd name="connsiteX6" fmla="*/ 603315 w 895546"/>
              <a:gd name="connsiteY6" fmla="*/ 37870 h 198126"/>
              <a:gd name="connsiteX7" fmla="*/ 697584 w 895546"/>
              <a:gd name="connsiteY7" fmla="*/ 19016 h 198126"/>
              <a:gd name="connsiteX8" fmla="*/ 735291 w 895546"/>
              <a:gd name="connsiteY8" fmla="*/ 9589 h 198126"/>
              <a:gd name="connsiteX9" fmla="*/ 895546 w 895546"/>
              <a:gd name="connsiteY9" fmla="*/ 163 h 198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95546" h="198126">
                <a:moveTo>
                  <a:pt x="0" y="198126"/>
                </a:moveTo>
                <a:cubicBezTo>
                  <a:pt x="106837" y="194984"/>
                  <a:pt x="213943" y="196897"/>
                  <a:pt x="320511" y="188699"/>
                </a:cubicBezTo>
                <a:cubicBezTo>
                  <a:pt x="337383" y="187401"/>
                  <a:pt x="351742" y="175628"/>
                  <a:pt x="367645" y="169845"/>
                </a:cubicBezTo>
                <a:cubicBezTo>
                  <a:pt x="386322" y="163053"/>
                  <a:pt x="424206" y="150992"/>
                  <a:pt x="424206" y="150992"/>
                </a:cubicBezTo>
                <a:cubicBezTo>
                  <a:pt x="518138" y="80541"/>
                  <a:pt x="399966" y="167151"/>
                  <a:pt x="509047" y="94431"/>
                </a:cubicBezTo>
                <a:cubicBezTo>
                  <a:pt x="521860" y="85889"/>
                  <a:pt x="558169" y="55730"/>
                  <a:pt x="575035" y="47297"/>
                </a:cubicBezTo>
                <a:cubicBezTo>
                  <a:pt x="583923" y="42853"/>
                  <a:pt x="593761" y="40600"/>
                  <a:pt x="603315" y="37870"/>
                </a:cubicBezTo>
                <a:cubicBezTo>
                  <a:pt x="654405" y="23273"/>
                  <a:pt x="635857" y="31362"/>
                  <a:pt x="697584" y="19016"/>
                </a:cubicBezTo>
                <a:cubicBezTo>
                  <a:pt x="710288" y="16475"/>
                  <a:pt x="722465" y="11421"/>
                  <a:pt x="735291" y="9589"/>
                </a:cubicBezTo>
                <a:cubicBezTo>
                  <a:pt x="816595" y="-2025"/>
                  <a:pt x="822254" y="163"/>
                  <a:pt x="895546" y="163"/>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A0C3C3F2-9285-496C-8792-AFE61DF684C1}"/>
              </a:ext>
            </a:extLst>
          </p:cNvPr>
          <p:cNvSpPr txBox="1"/>
          <p:nvPr/>
        </p:nvSpPr>
        <p:spPr>
          <a:xfrm>
            <a:off x="2930395" y="4771527"/>
            <a:ext cx="4393416" cy="738664"/>
          </a:xfrm>
          <a:prstGeom prst="rect">
            <a:avLst/>
          </a:prstGeom>
          <a:noFill/>
        </p:spPr>
        <p:txBody>
          <a:bodyPr wrap="square" rtlCol="0">
            <a:spAutoFit/>
          </a:bodyPr>
          <a:lstStyle/>
          <a:p>
            <a:r>
              <a:rPr lang="en-US" sz="1400"/>
              <a:t>In metallic state, how does limiting asymptotic conductivity decrease to zero with disorder?  One may presume a power law with an associated critical constant.</a:t>
            </a:r>
            <a:endParaRPr lang="en-US" sz="1600"/>
          </a:p>
        </p:txBody>
      </p:sp>
    </p:spTree>
    <p:extLst>
      <p:ext uri="{BB962C8B-B14F-4D97-AF65-F5344CB8AC3E}">
        <p14:creationId xmlns:p14="http://schemas.microsoft.com/office/powerpoint/2010/main" val="251177255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139127" y="233973"/>
            <a:ext cx="4930218" cy="621596"/>
          </a:xfrm>
        </p:spPr>
        <p:txBody>
          <a:bodyPr>
            <a:noAutofit/>
          </a:bodyPr>
          <a:lstStyle/>
          <a:p>
            <a:r>
              <a:rPr lang="en-US" sz="3600" b="1" u="sng">
                <a:latin typeface="+mn-lt"/>
              </a:rPr>
              <a:t>Conduction (NLsM)</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3" name="Rectangle 12">
            <a:extLst>
              <a:ext uri="{FF2B5EF4-FFF2-40B4-BE49-F238E27FC236}">
                <a16:creationId xmlns:a16="http://schemas.microsoft.com/office/drawing/2014/main" id="{7807B858-BC40-441E-BFA2-DD27A083CEBF}"/>
              </a:ext>
            </a:extLst>
          </p:cNvPr>
          <p:cNvSpPr>
            <a:spLocks noChangeArrowheads="1"/>
          </p:cNvSpPr>
          <p:nvPr/>
        </p:nvSpPr>
        <p:spPr bwMode="auto">
          <a:xfrm>
            <a:off x="191442" y="985473"/>
            <a:ext cx="1056454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sz="1400"/>
              <a:t>Earlier we had already written down an expression for the fermionic action.  But disorder averaging is what complicates things here.  And further, we need disorder averaged GF’s, not a disorder averaged F or whatever.  So it’s this which complicates things.  Anyway, we start with:</a:t>
            </a:r>
            <a:endParaRPr lang="en-US" altLang="en-US" sz="1400"/>
          </a:p>
        </p:txBody>
      </p:sp>
      <p:sp>
        <p:nvSpPr>
          <p:cNvPr id="16" name="TextBox 15">
            <a:extLst>
              <a:ext uri="{FF2B5EF4-FFF2-40B4-BE49-F238E27FC236}">
                <a16:creationId xmlns:a16="http://schemas.microsoft.com/office/drawing/2014/main" id="{C51C7C2E-2F7B-4DA6-94C6-DA200D13A8E0}"/>
              </a:ext>
            </a:extLst>
          </p:cNvPr>
          <p:cNvSpPr txBox="1"/>
          <p:nvPr/>
        </p:nvSpPr>
        <p:spPr>
          <a:xfrm>
            <a:off x="204308" y="2335543"/>
            <a:ext cx="11277541" cy="523220"/>
          </a:xfrm>
          <a:prstGeom prst="rect">
            <a:avLst/>
          </a:prstGeom>
          <a:noFill/>
        </p:spPr>
        <p:txBody>
          <a:bodyPr wrap="square" rtlCol="0">
            <a:spAutoFit/>
          </a:bodyPr>
          <a:lstStyle/>
          <a:p>
            <a:r>
              <a:rPr lang="en-US" sz="1400"/>
              <a:t>(not doing a thermal average so no </a:t>
            </a:r>
            <a:r>
              <a:rPr lang="el-GR" sz="1400"/>
              <a:t>μ</a:t>
            </a:r>
            <a:r>
              <a:rPr lang="en-US" sz="1400"/>
              <a:t>)  I’m going to presume spinless fermions, which ought to be OK, except for when it’s not.  We can change variables to the temporal Fourier transform, and if we’re just interested in the GF’s in frequency space, we have:</a:t>
            </a:r>
          </a:p>
        </p:txBody>
      </p:sp>
      <p:graphicFrame>
        <p:nvGraphicFramePr>
          <p:cNvPr id="19" name="Object 18">
            <a:extLst>
              <a:ext uri="{FF2B5EF4-FFF2-40B4-BE49-F238E27FC236}">
                <a16:creationId xmlns:a16="http://schemas.microsoft.com/office/drawing/2014/main" id="{A2EF3FC8-A10F-4E2B-B41B-E6EBF09030C2}"/>
              </a:ext>
            </a:extLst>
          </p:cNvPr>
          <p:cNvGraphicFramePr>
            <a:graphicFrameLocks noChangeAspect="1"/>
          </p:cNvGraphicFramePr>
          <p:nvPr/>
        </p:nvGraphicFramePr>
        <p:xfrm>
          <a:off x="250727" y="1670040"/>
          <a:ext cx="7485062" cy="668337"/>
        </p:xfrm>
        <a:graphic>
          <a:graphicData uri="http://schemas.openxmlformats.org/presentationml/2006/ole">
            <mc:AlternateContent xmlns:mc="http://schemas.openxmlformats.org/markup-compatibility/2006">
              <mc:Choice xmlns:v="urn:schemas-microsoft-com:vml" Requires="v">
                <p:oleObj name="Equation" r:id="rId3" imgW="5397480" imgH="482400" progId="Equation.DSMT4">
                  <p:embed/>
                </p:oleObj>
              </mc:Choice>
              <mc:Fallback>
                <p:oleObj name="Equation" r:id="rId3" imgW="5397480" imgH="482400" progId="Equation.DSMT4">
                  <p:embed/>
                  <p:pic>
                    <p:nvPicPr>
                      <p:cNvPr id="19" name="Object 18">
                        <a:extLst>
                          <a:ext uri="{FF2B5EF4-FFF2-40B4-BE49-F238E27FC236}">
                            <a16:creationId xmlns:a16="http://schemas.microsoft.com/office/drawing/2014/main" id="{A2EF3FC8-A10F-4E2B-B41B-E6EBF09030C2}"/>
                          </a:ext>
                        </a:extLst>
                      </p:cNvPr>
                      <p:cNvPicPr/>
                      <p:nvPr/>
                    </p:nvPicPr>
                    <p:blipFill>
                      <a:blip r:embed="rId4"/>
                      <a:stretch>
                        <a:fillRect/>
                      </a:stretch>
                    </p:blipFill>
                    <p:spPr>
                      <a:xfrm>
                        <a:off x="250727" y="1670040"/>
                        <a:ext cx="7485062" cy="668337"/>
                      </a:xfrm>
                      <a:prstGeom prst="rect">
                        <a:avLst/>
                      </a:prstGeom>
                    </p:spPr>
                  </p:pic>
                </p:oleObj>
              </mc:Fallback>
            </mc:AlternateContent>
          </a:graphicData>
        </a:graphic>
      </p:graphicFrame>
      <p:graphicFrame>
        <p:nvGraphicFramePr>
          <p:cNvPr id="24" name="Object 23">
            <a:extLst>
              <a:ext uri="{FF2B5EF4-FFF2-40B4-BE49-F238E27FC236}">
                <a16:creationId xmlns:a16="http://schemas.microsoft.com/office/drawing/2014/main" id="{3C2BF6B0-5200-4A03-972B-8392E6C6AF9F}"/>
              </a:ext>
            </a:extLst>
          </p:cNvPr>
          <p:cNvGraphicFramePr>
            <a:graphicFrameLocks noChangeAspect="1"/>
          </p:cNvGraphicFramePr>
          <p:nvPr/>
        </p:nvGraphicFramePr>
        <p:xfrm>
          <a:off x="238180" y="2863911"/>
          <a:ext cx="7297737" cy="706437"/>
        </p:xfrm>
        <a:graphic>
          <a:graphicData uri="http://schemas.openxmlformats.org/presentationml/2006/ole">
            <mc:AlternateContent xmlns:mc="http://schemas.openxmlformats.org/markup-compatibility/2006">
              <mc:Choice xmlns:v="urn:schemas-microsoft-com:vml" Requires="v">
                <p:oleObj name="Equation" r:id="rId5" imgW="4978080" imgH="482400" progId="Equation.DSMT4">
                  <p:embed/>
                </p:oleObj>
              </mc:Choice>
              <mc:Fallback>
                <p:oleObj name="Equation" r:id="rId5" imgW="4978080" imgH="482400" progId="Equation.DSMT4">
                  <p:embed/>
                  <p:pic>
                    <p:nvPicPr>
                      <p:cNvPr id="24" name="Object 23">
                        <a:extLst>
                          <a:ext uri="{FF2B5EF4-FFF2-40B4-BE49-F238E27FC236}">
                            <a16:creationId xmlns:a16="http://schemas.microsoft.com/office/drawing/2014/main" id="{3C2BF6B0-5200-4A03-972B-8392E6C6AF9F}"/>
                          </a:ext>
                        </a:extLst>
                      </p:cNvPr>
                      <p:cNvPicPr/>
                      <p:nvPr/>
                    </p:nvPicPr>
                    <p:blipFill>
                      <a:blip r:embed="rId6"/>
                      <a:stretch>
                        <a:fillRect/>
                      </a:stretch>
                    </p:blipFill>
                    <p:spPr>
                      <a:xfrm>
                        <a:off x="238180" y="2863911"/>
                        <a:ext cx="7297737" cy="706437"/>
                      </a:xfrm>
                      <a:prstGeom prst="rect">
                        <a:avLst/>
                      </a:prstGeom>
                    </p:spPr>
                  </p:pic>
                </p:oleObj>
              </mc:Fallback>
            </mc:AlternateContent>
          </a:graphicData>
        </a:graphic>
      </p:graphicFrame>
      <p:sp>
        <p:nvSpPr>
          <p:cNvPr id="25" name="TextBox 24">
            <a:extLst>
              <a:ext uri="{FF2B5EF4-FFF2-40B4-BE49-F238E27FC236}">
                <a16:creationId xmlns:a16="http://schemas.microsoft.com/office/drawing/2014/main" id="{CC4AC262-1EB7-4E2F-8AB3-C99369C4E37F}"/>
              </a:ext>
            </a:extLst>
          </p:cNvPr>
          <p:cNvSpPr txBox="1"/>
          <p:nvPr/>
        </p:nvSpPr>
        <p:spPr>
          <a:xfrm>
            <a:off x="182015" y="3576292"/>
            <a:ext cx="11767127" cy="738664"/>
          </a:xfrm>
          <a:prstGeom prst="rect">
            <a:avLst/>
          </a:prstGeom>
          <a:noFill/>
        </p:spPr>
        <p:txBody>
          <a:bodyPr wrap="square" rtlCol="0">
            <a:spAutoFit/>
          </a:bodyPr>
          <a:lstStyle/>
          <a:p>
            <a:r>
              <a:rPr lang="en-US" sz="1400"/>
              <a:t>Some quantities of interest, like the density of states, can be expressed in terms of a single particle GF</a:t>
            </a:r>
            <a:r>
              <a:rPr lang="en-US" sz="1400" baseline="30000"/>
              <a:t>R</a:t>
            </a:r>
            <a:r>
              <a:rPr lang="en-US" sz="1400"/>
              <a:t>(1,1).  Others, like the diffusion coefficient, conductivity, etc., can be expressed in terms of a product of two single particle GF’s like was done for the conductivity (recall how σ is of the form GF</a:t>
            </a:r>
            <a:r>
              <a:rPr lang="en-US" sz="1400" baseline="30000"/>
              <a:t>R</a:t>
            </a:r>
            <a:r>
              <a:rPr lang="en-US" sz="1400"/>
              <a:t>(1,2)GF</a:t>
            </a:r>
            <a:r>
              <a:rPr lang="en-US" sz="1400" baseline="30000"/>
              <a:t>A</a:t>
            </a:r>
            <a:r>
              <a:rPr lang="en-US" sz="1400"/>
              <a:t>(2,1)).  The two-particle case can be obtained by functional differentiation of the following action (the extra term goes to zero because it involves average of a separate </a:t>
            </a:r>
            <a:r>
              <a:rPr lang="el-GR" sz="1400"/>
              <a:t>ψ</a:t>
            </a:r>
            <a:r>
              <a:rPr lang="en-US" sz="1400" baseline="-25000"/>
              <a:t>R</a:t>
            </a:r>
            <a:r>
              <a:rPr lang="en-US" sz="1400"/>
              <a:t>, </a:t>
            </a:r>
            <a:r>
              <a:rPr lang="el-GR" sz="1400"/>
              <a:t>ψ</a:t>
            </a:r>
            <a:r>
              <a:rPr lang="en-US" sz="1400" baseline="-25000"/>
              <a:t>A</a:t>
            </a:r>
            <a:r>
              <a:rPr lang="en-US" sz="1400"/>
              <a:t>)</a:t>
            </a:r>
          </a:p>
        </p:txBody>
      </p:sp>
      <p:graphicFrame>
        <p:nvGraphicFramePr>
          <p:cNvPr id="27" name="Object 26">
            <a:extLst>
              <a:ext uri="{FF2B5EF4-FFF2-40B4-BE49-F238E27FC236}">
                <a16:creationId xmlns:a16="http://schemas.microsoft.com/office/drawing/2014/main" id="{EB86528D-161B-44E3-83DC-A8F5FA492D98}"/>
              </a:ext>
            </a:extLst>
          </p:cNvPr>
          <p:cNvGraphicFramePr>
            <a:graphicFrameLocks noChangeAspect="1"/>
          </p:cNvGraphicFramePr>
          <p:nvPr>
            <p:extLst>
              <p:ext uri="{D42A27DB-BD31-4B8C-83A1-F6EECF244321}">
                <p14:modId xmlns:p14="http://schemas.microsoft.com/office/powerpoint/2010/main" val="1135445034"/>
              </p:ext>
            </p:extLst>
          </p:nvPr>
        </p:nvGraphicFramePr>
        <p:xfrm>
          <a:off x="4305383" y="4595350"/>
          <a:ext cx="3763962" cy="365125"/>
        </p:xfrm>
        <a:graphic>
          <a:graphicData uri="http://schemas.openxmlformats.org/presentationml/2006/ole">
            <mc:AlternateContent xmlns:mc="http://schemas.openxmlformats.org/markup-compatibility/2006">
              <mc:Choice xmlns:v="urn:schemas-microsoft-com:vml" Requires="v">
                <p:oleObj name="Equation" r:id="rId7" imgW="2882880" imgH="279360" progId="Equation.DSMT4">
                  <p:embed/>
                </p:oleObj>
              </mc:Choice>
              <mc:Fallback>
                <p:oleObj name="Equation" r:id="rId7" imgW="2882880" imgH="279360" progId="Equation.DSMT4">
                  <p:embed/>
                  <p:pic>
                    <p:nvPicPr>
                      <p:cNvPr id="27" name="Object 26">
                        <a:extLst>
                          <a:ext uri="{FF2B5EF4-FFF2-40B4-BE49-F238E27FC236}">
                            <a16:creationId xmlns:a16="http://schemas.microsoft.com/office/drawing/2014/main" id="{EB86528D-161B-44E3-83DC-A8F5FA492D98}"/>
                          </a:ext>
                        </a:extLst>
                      </p:cNvPr>
                      <p:cNvPicPr/>
                      <p:nvPr/>
                    </p:nvPicPr>
                    <p:blipFill>
                      <a:blip r:embed="rId8"/>
                      <a:stretch>
                        <a:fillRect/>
                      </a:stretch>
                    </p:blipFill>
                    <p:spPr>
                      <a:xfrm>
                        <a:off x="4305383" y="4595350"/>
                        <a:ext cx="3763962" cy="365125"/>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D6CBD062-4D4C-419D-97D6-8F4D35BE5354}"/>
              </a:ext>
            </a:extLst>
          </p:cNvPr>
          <p:cNvGraphicFramePr>
            <a:graphicFrameLocks noChangeAspect="1"/>
          </p:cNvGraphicFramePr>
          <p:nvPr>
            <p:extLst>
              <p:ext uri="{D42A27DB-BD31-4B8C-83A1-F6EECF244321}">
                <p14:modId xmlns:p14="http://schemas.microsoft.com/office/powerpoint/2010/main" val="1447478003"/>
              </p:ext>
            </p:extLst>
          </p:nvPr>
        </p:nvGraphicFramePr>
        <p:xfrm>
          <a:off x="236929" y="4417173"/>
          <a:ext cx="3659188" cy="703263"/>
        </p:xfrm>
        <a:graphic>
          <a:graphicData uri="http://schemas.openxmlformats.org/presentationml/2006/ole">
            <mc:AlternateContent xmlns:mc="http://schemas.openxmlformats.org/markup-compatibility/2006">
              <mc:Choice xmlns:v="urn:schemas-microsoft-com:vml" Requires="v">
                <p:oleObj name="Equation" r:id="rId9" imgW="2641320" imgH="507960" progId="Equation.DSMT4">
                  <p:embed/>
                </p:oleObj>
              </mc:Choice>
              <mc:Fallback>
                <p:oleObj name="Equation" r:id="rId9" imgW="2641320" imgH="507960" progId="Equation.DSMT4">
                  <p:embed/>
                  <p:pic>
                    <p:nvPicPr>
                      <p:cNvPr id="6" name="Object 5">
                        <a:extLst>
                          <a:ext uri="{FF2B5EF4-FFF2-40B4-BE49-F238E27FC236}">
                            <a16:creationId xmlns:a16="http://schemas.microsoft.com/office/drawing/2014/main" id="{D6CBD062-4D4C-419D-97D6-8F4D35BE5354}"/>
                          </a:ext>
                        </a:extLst>
                      </p:cNvPr>
                      <p:cNvPicPr/>
                      <p:nvPr/>
                    </p:nvPicPr>
                    <p:blipFill>
                      <a:blip r:embed="rId10"/>
                      <a:stretch>
                        <a:fillRect/>
                      </a:stretch>
                    </p:blipFill>
                    <p:spPr>
                      <a:xfrm>
                        <a:off x="236929" y="4417173"/>
                        <a:ext cx="3659188" cy="703263"/>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C3A944C8-0384-40DC-AE04-765EFCC2526C}"/>
              </a:ext>
            </a:extLst>
          </p:cNvPr>
          <p:cNvGraphicFramePr>
            <a:graphicFrameLocks noChangeAspect="1"/>
          </p:cNvGraphicFramePr>
          <p:nvPr/>
        </p:nvGraphicFramePr>
        <p:xfrm>
          <a:off x="265210" y="5540329"/>
          <a:ext cx="9804400" cy="1181100"/>
        </p:xfrm>
        <a:graphic>
          <a:graphicData uri="http://schemas.openxmlformats.org/presentationml/2006/ole">
            <mc:AlternateContent xmlns:mc="http://schemas.openxmlformats.org/markup-compatibility/2006">
              <mc:Choice xmlns:v="urn:schemas-microsoft-com:vml" Requires="v">
                <p:oleObj name="Equation" r:id="rId11" imgW="8013600" imgH="965160" progId="Equation.DSMT4">
                  <p:embed/>
                </p:oleObj>
              </mc:Choice>
              <mc:Fallback>
                <p:oleObj name="Equation" r:id="rId11" imgW="8013600" imgH="965160" progId="Equation.DSMT4">
                  <p:embed/>
                  <p:pic>
                    <p:nvPicPr>
                      <p:cNvPr id="11" name="Object 10">
                        <a:extLst>
                          <a:ext uri="{FF2B5EF4-FFF2-40B4-BE49-F238E27FC236}">
                            <a16:creationId xmlns:a16="http://schemas.microsoft.com/office/drawing/2014/main" id="{C3A944C8-0384-40DC-AE04-765EFCC2526C}"/>
                          </a:ext>
                        </a:extLst>
                      </p:cNvPr>
                      <p:cNvPicPr/>
                      <p:nvPr/>
                    </p:nvPicPr>
                    <p:blipFill>
                      <a:blip r:embed="rId12"/>
                      <a:stretch>
                        <a:fillRect/>
                      </a:stretch>
                    </p:blipFill>
                    <p:spPr>
                      <a:xfrm>
                        <a:off x="265210" y="5540329"/>
                        <a:ext cx="9804400" cy="1181100"/>
                      </a:xfrm>
                      <a:prstGeom prst="rect">
                        <a:avLst/>
                      </a:prstGeom>
                    </p:spPr>
                  </p:pic>
                </p:oleObj>
              </mc:Fallback>
            </mc:AlternateContent>
          </a:graphicData>
        </a:graphic>
      </p:graphicFrame>
      <p:sp>
        <p:nvSpPr>
          <p:cNvPr id="12" name="TextBox 11">
            <a:extLst>
              <a:ext uri="{FF2B5EF4-FFF2-40B4-BE49-F238E27FC236}">
                <a16:creationId xmlns:a16="http://schemas.microsoft.com/office/drawing/2014/main" id="{BA797B3B-2D47-4C5E-9DDC-0A508CB76140}"/>
              </a:ext>
            </a:extLst>
          </p:cNvPr>
          <p:cNvSpPr txBox="1"/>
          <p:nvPr/>
        </p:nvSpPr>
        <p:spPr>
          <a:xfrm flipH="1">
            <a:off x="204307" y="5161415"/>
            <a:ext cx="1426529" cy="307777"/>
          </a:xfrm>
          <a:prstGeom prst="rect">
            <a:avLst/>
          </a:prstGeom>
          <a:noFill/>
        </p:spPr>
        <p:txBody>
          <a:bodyPr wrap="square" rtlCol="0">
            <a:spAutoFit/>
          </a:bodyPr>
          <a:lstStyle/>
          <a:p>
            <a:r>
              <a:rPr lang="en-US" sz="1400"/>
              <a:t>Where action is:</a:t>
            </a:r>
          </a:p>
        </p:txBody>
      </p:sp>
      <p:graphicFrame>
        <p:nvGraphicFramePr>
          <p:cNvPr id="3" name="Object 2">
            <a:extLst>
              <a:ext uri="{FF2B5EF4-FFF2-40B4-BE49-F238E27FC236}">
                <a16:creationId xmlns:a16="http://schemas.microsoft.com/office/drawing/2014/main" id="{42D0C99F-CA49-4AE9-875C-568D8929A6FA}"/>
              </a:ext>
            </a:extLst>
          </p:cNvPr>
          <p:cNvGraphicFramePr>
            <a:graphicFrameLocks noChangeAspect="1"/>
          </p:cNvGraphicFramePr>
          <p:nvPr>
            <p:extLst>
              <p:ext uri="{D42A27DB-BD31-4B8C-83A1-F6EECF244321}">
                <p14:modId xmlns:p14="http://schemas.microsoft.com/office/powerpoint/2010/main" val="2324198589"/>
              </p:ext>
            </p:extLst>
          </p:nvPr>
        </p:nvGraphicFramePr>
        <p:xfrm>
          <a:off x="11051906" y="6130879"/>
          <a:ext cx="897236" cy="554655"/>
        </p:xfrm>
        <a:graphic>
          <a:graphicData uri="http://schemas.openxmlformats.org/presentationml/2006/ole">
            <mc:AlternateContent xmlns:mc="http://schemas.openxmlformats.org/markup-compatibility/2006">
              <mc:Choice xmlns:v="urn:schemas-microsoft-com:vml" Requires="v">
                <p:oleObj name="Equation" r:id="rId13" imgW="698400" imgH="431640" progId="Equation.DSMT4">
                  <p:embed/>
                </p:oleObj>
              </mc:Choice>
              <mc:Fallback>
                <p:oleObj name="Equation" r:id="rId13" imgW="698400" imgH="431640" progId="Equation.DSMT4">
                  <p:embed/>
                  <p:pic>
                    <p:nvPicPr>
                      <p:cNvPr id="3" name="Object 2">
                        <a:extLst>
                          <a:ext uri="{FF2B5EF4-FFF2-40B4-BE49-F238E27FC236}">
                            <a16:creationId xmlns:a16="http://schemas.microsoft.com/office/drawing/2014/main" id="{42D0C99F-CA49-4AE9-875C-568D8929A6FA}"/>
                          </a:ext>
                        </a:extLst>
                      </p:cNvPr>
                      <p:cNvPicPr/>
                      <p:nvPr/>
                    </p:nvPicPr>
                    <p:blipFill>
                      <a:blip r:embed="rId14"/>
                      <a:stretch>
                        <a:fillRect/>
                      </a:stretch>
                    </p:blipFill>
                    <p:spPr>
                      <a:xfrm>
                        <a:off x="11051906" y="6130879"/>
                        <a:ext cx="897236" cy="554655"/>
                      </a:xfrm>
                      <a:prstGeom prst="rect">
                        <a:avLst/>
                      </a:prstGeom>
                    </p:spPr>
                  </p:pic>
                </p:oleObj>
              </mc:Fallback>
            </mc:AlternateContent>
          </a:graphicData>
        </a:graphic>
      </p:graphicFrame>
    </p:spTree>
    <p:extLst>
      <p:ext uri="{BB962C8B-B14F-4D97-AF65-F5344CB8AC3E}">
        <p14:creationId xmlns:p14="http://schemas.microsoft.com/office/powerpoint/2010/main" val="170058757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195687" y="233973"/>
            <a:ext cx="4873657" cy="621596"/>
          </a:xfrm>
        </p:spPr>
        <p:txBody>
          <a:bodyPr>
            <a:noAutofit/>
          </a:bodyPr>
          <a:lstStyle/>
          <a:p>
            <a:r>
              <a:rPr lang="en-US" sz="3600" b="1" u="sng">
                <a:latin typeface="+mn-lt"/>
              </a:rPr>
              <a:t>Conduction (NLsM)</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191442" y="1093194"/>
            <a:ext cx="1061167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400"/>
              <a:t>Now we need to consider how to take the disorder average of lnZ.  To do this, first we use the following identity, called the ‘replica trick’.    </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3" name="Object 22">
            <a:extLst>
              <a:ext uri="{FF2B5EF4-FFF2-40B4-BE49-F238E27FC236}">
                <a16:creationId xmlns:a16="http://schemas.microsoft.com/office/drawing/2014/main" id="{570CE3BC-B35C-42D8-9963-7E874D463627}"/>
              </a:ext>
            </a:extLst>
          </p:cNvPr>
          <p:cNvGraphicFramePr>
            <a:graphicFrameLocks noChangeAspect="1"/>
          </p:cNvGraphicFramePr>
          <p:nvPr>
            <p:extLst>
              <p:ext uri="{D42A27DB-BD31-4B8C-83A1-F6EECF244321}">
                <p14:modId xmlns:p14="http://schemas.microsoft.com/office/powerpoint/2010/main" val="3676518704"/>
              </p:ext>
            </p:extLst>
          </p:nvPr>
        </p:nvGraphicFramePr>
        <p:xfrm>
          <a:off x="300654" y="1622854"/>
          <a:ext cx="5516563" cy="2335213"/>
        </p:xfrm>
        <a:graphic>
          <a:graphicData uri="http://schemas.openxmlformats.org/presentationml/2006/ole">
            <mc:AlternateContent xmlns:mc="http://schemas.openxmlformats.org/markup-compatibility/2006">
              <mc:Choice xmlns:v="urn:schemas-microsoft-com:vml" Requires="v">
                <p:oleObj name="Equation" r:id="rId3" imgW="3924000" imgH="1663560" progId="Equation.DSMT4">
                  <p:embed/>
                </p:oleObj>
              </mc:Choice>
              <mc:Fallback>
                <p:oleObj name="Equation" r:id="rId3" imgW="3924000" imgH="1663560" progId="Equation.DSMT4">
                  <p:embed/>
                  <p:pic>
                    <p:nvPicPr>
                      <p:cNvPr id="23" name="Object 22">
                        <a:extLst>
                          <a:ext uri="{FF2B5EF4-FFF2-40B4-BE49-F238E27FC236}">
                            <a16:creationId xmlns:a16="http://schemas.microsoft.com/office/drawing/2014/main" id="{570CE3BC-B35C-42D8-9963-7E874D463627}"/>
                          </a:ext>
                        </a:extLst>
                      </p:cNvPr>
                      <p:cNvPicPr/>
                      <p:nvPr/>
                    </p:nvPicPr>
                    <p:blipFill>
                      <a:blip r:embed="rId4"/>
                      <a:stretch>
                        <a:fillRect/>
                      </a:stretch>
                    </p:blipFill>
                    <p:spPr>
                      <a:xfrm>
                        <a:off x="300654" y="1622854"/>
                        <a:ext cx="5516563" cy="2335213"/>
                      </a:xfrm>
                      <a:prstGeom prst="rect">
                        <a:avLst/>
                      </a:prstGeom>
                    </p:spPr>
                  </p:pic>
                </p:oleObj>
              </mc:Fallback>
            </mc:AlternateContent>
          </a:graphicData>
        </a:graphic>
      </p:graphicFrame>
      <p:sp>
        <p:nvSpPr>
          <p:cNvPr id="25" name="TextBox 24">
            <a:extLst>
              <a:ext uri="{FF2B5EF4-FFF2-40B4-BE49-F238E27FC236}">
                <a16:creationId xmlns:a16="http://schemas.microsoft.com/office/drawing/2014/main" id="{4F39F448-307C-450D-A3F9-EBA631B41B95}"/>
              </a:ext>
            </a:extLst>
          </p:cNvPr>
          <p:cNvSpPr txBox="1"/>
          <p:nvPr/>
        </p:nvSpPr>
        <p:spPr>
          <a:xfrm>
            <a:off x="134292" y="4067539"/>
            <a:ext cx="11735072" cy="523220"/>
          </a:xfrm>
          <a:prstGeom prst="rect">
            <a:avLst/>
          </a:prstGeom>
          <a:noFill/>
        </p:spPr>
        <p:txBody>
          <a:bodyPr wrap="square" rtlCol="0">
            <a:spAutoFit/>
          </a:bodyPr>
          <a:lstStyle/>
          <a:p>
            <a:r>
              <a:rPr lang="en-US" sz="1400"/>
              <a:t>I think we can ignore the 1/n from now on, since we’ll ultimately be taking derivatives.  And then for the disorder average, we’ll presume a Gaussian weight factor: </a:t>
            </a:r>
            <a:r>
              <a:rPr lang="el-GR" sz="1400"/>
              <a:t>τ</a:t>
            </a:r>
            <a:r>
              <a:rPr lang="en-US" sz="1400"/>
              <a:t> is the m.f.t, and </a:t>
            </a:r>
            <a:r>
              <a:rPr lang="el-GR" sz="1400"/>
              <a:t>ρ</a:t>
            </a:r>
            <a:r>
              <a:rPr lang="en-US" sz="1400" baseline="-25000"/>
              <a:t>0</a:t>
            </a:r>
            <a:r>
              <a:rPr lang="en-US" sz="1400"/>
              <a:t> is the density of states.  These factors are chosen to make the exponent unitless as required.</a:t>
            </a:r>
          </a:p>
        </p:txBody>
      </p:sp>
      <p:sp>
        <p:nvSpPr>
          <p:cNvPr id="4" name="TextBox 3">
            <a:extLst>
              <a:ext uri="{FF2B5EF4-FFF2-40B4-BE49-F238E27FC236}">
                <a16:creationId xmlns:a16="http://schemas.microsoft.com/office/drawing/2014/main" id="{54E3DAFD-B013-4178-A4FC-64F17473D8E4}"/>
              </a:ext>
            </a:extLst>
          </p:cNvPr>
          <p:cNvSpPr txBox="1"/>
          <p:nvPr/>
        </p:nvSpPr>
        <p:spPr>
          <a:xfrm>
            <a:off x="134292" y="6121602"/>
            <a:ext cx="11741412" cy="523220"/>
          </a:xfrm>
          <a:prstGeom prst="rect">
            <a:avLst/>
          </a:prstGeom>
          <a:noFill/>
        </p:spPr>
        <p:txBody>
          <a:bodyPr wrap="square" rtlCol="0">
            <a:spAutoFit/>
          </a:bodyPr>
          <a:lstStyle/>
          <a:p>
            <a:r>
              <a:rPr lang="en-US" sz="1400"/>
              <a:t>Note how the disorder averaging has introduced a sort of interaction potential among the fermions (some illustrated above).  Have to look more into this, but I’d presume this will now reproduce the GF rules, with the impurity circles and such, that we derived earlier --- somehow. </a:t>
            </a:r>
            <a:endParaRPr lang="en-US"/>
          </a:p>
        </p:txBody>
      </p:sp>
      <p:pic>
        <p:nvPicPr>
          <p:cNvPr id="6" name="Picture 5">
            <a:extLst>
              <a:ext uri="{FF2B5EF4-FFF2-40B4-BE49-F238E27FC236}">
                <a16:creationId xmlns:a16="http://schemas.microsoft.com/office/drawing/2014/main" id="{5C7A3995-29EC-4913-8EF7-600E072290CE}"/>
              </a:ext>
            </a:extLst>
          </p:cNvPr>
          <p:cNvPicPr>
            <a:picLocks noChangeAspect="1"/>
          </p:cNvPicPr>
          <p:nvPr/>
        </p:nvPicPr>
        <p:blipFill>
          <a:blip r:embed="rId5"/>
          <a:stretch>
            <a:fillRect/>
          </a:stretch>
        </p:blipFill>
        <p:spPr>
          <a:xfrm>
            <a:off x="6126599" y="4991624"/>
            <a:ext cx="5198494" cy="896292"/>
          </a:xfrm>
          <a:prstGeom prst="rect">
            <a:avLst/>
          </a:prstGeom>
        </p:spPr>
      </p:pic>
      <p:graphicFrame>
        <p:nvGraphicFramePr>
          <p:cNvPr id="20" name="Object 19">
            <a:extLst>
              <a:ext uri="{FF2B5EF4-FFF2-40B4-BE49-F238E27FC236}">
                <a16:creationId xmlns:a16="http://schemas.microsoft.com/office/drawing/2014/main" id="{63807F9C-EE8A-4A3E-B4C5-9BA571FDD34C}"/>
              </a:ext>
            </a:extLst>
          </p:cNvPr>
          <p:cNvGraphicFramePr>
            <a:graphicFrameLocks noChangeAspect="1"/>
          </p:cNvGraphicFramePr>
          <p:nvPr/>
        </p:nvGraphicFramePr>
        <p:xfrm>
          <a:off x="191442" y="4683959"/>
          <a:ext cx="5075238" cy="1320800"/>
        </p:xfrm>
        <a:graphic>
          <a:graphicData uri="http://schemas.openxmlformats.org/presentationml/2006/ole">
            <mc:AlternateContent xmlns:mc="http://schemas.openxmlformats.org/markup-compatibility/2006">
              <mc:Choice xmlns:v="urn:schemas-microsoft-com:vml" Requires="v">
                <p:oleObj name="Equation" r:id="rId6" imgW="3720960" imgH="965160" progId="Equation.DSMT4">
                  <p:embed/>
                </p:oleObj>
              </mc:Choice>
              <mc:Fallback>
                <p:oleObj name="Equation" r:id="rId6" imgW="3720960" imgH="965160" progId="Equation.DSMT4">
                  <p:embed/>
                  <p:pic>
                    <p:nvPicPr>
                      <p:cNvPr id="20" name="Object 19">
                        <a:extLst>
                          <a:ext uri="{FF2B5EF4-FFF2-40B4-BE49-F238E27FC236}">
                            <a16:creationId xmlns:a16="http://schemas.microsoft.com/office/drawing/2014/main" id="{63807F9C-EE8A-4A3E-B4C5-9BA571FDD34C}"/>
                          </a:ext>
                        </a:extLst>
                      </p:cNvPr>
                      <p:cNvPicPr/>
                      <p:nvPr/>
                    </p:nvPicPr>
                    <p:blipFill>
                      <a:blip r:embed="rId7"/>
                      <a:stretch>
                        <a:fillRect/>
                      </a:stretch>
                    </p:blipFill>
                    <p:spPr>
                      <a:xfrm>
                        <a:off x="191442" y="4683959"/>
                        <a:ext cx="5075238" cy="1320800"/>
                      </a:xfrm>
                      <a:prstGeom prst="rect">
                        <a:avLst/>
                      </a:prstGeom>
                    </p:spPr>
                  </p:pic>
                </p:oleObj>
              </mc:Fallback>
            </mc:AlternateContent>
          </a:graphicData>
        </a:graphic>
      </p:graphicFrame>
      <p:graphicFrame>
        <p:nvGraphicFramePr>
          <p:cNvPr id="24" name="Object 23">
            <a:extLst>
              <a:ext uri="{FF2B5EF4-FFF2-40B4-BE49-F238E27FC236}">
                <a16:creationId xmlns:a16="http://schemas.microsoft.com/office/drawing/2014/main" id="{8931AB2B-229C-45FD-BF0B-BA56D5E1270F}"/>
              </a:ext>
            </a:extLst>
          </p:cNvPr>
          <p:cNvGraphicFramePr>
            <a:graphicFrameLocks noChangeAspect="1"/>
          </p:cNvGraphicFramePr>
          <p:nvPr/>
        </p:nvGraphicFramePr>
        <p:xfrm>
          <a:off x="8047233" y="1638597"/>
          <a:ext cx="884238" cy="2355850"/>
        </p:xfrm>
        <a:graphic>
          <a:graphicData uri="http://schemas.openxmlformats.org/presentationml/2006/ole">
            <mc:AlternateContent xmlns:mc="http://schemas.openxmlformats.org/markup-compatibility/2006">
              <mc:Choice xmlns:v="urn:schemas-microsoft-com:vml" Requires="v">
                <p:oleObj name="Equation" r:id="rId8" imgW="698400" imgH="1854000" progId="Equation.DSMT4">
                  <p:embed/>
                </p:oleObj>
              </mc:Choice>
              <mc:Fallback>
                <p:oleObj name="Equation" r:id="rId8" imgW="698400" imgH="1854000" progId="Equation.DSMT4">
                  <p:embed/>
                  <p:pic>
                    <p:nvPicPr>
                      <p:cNvPr id="24" name="Object 23">
                        <a:extLst>
                          <a:ext uri="{FF2B5EF4-FFF2-40B4-BE49-F238E27FC236}">
                            <a16:creationId xmlns:a16="http://schemas.microsoft.com/office/drawing/2014/main" id="{8931AB2B-229C-45FD-BF0B-BA56D5E1270F}"/>
                          </a:ext>
                        </a:extLst>
                      </p:cNvPr>
                      <p:cNvPicPr/>
                      <p:nvPr/>
                    </p:nvPicPr>
                    <p:blipFill>
                      <a:blip r:embed="rId9"/>
                      <a:stretch>
                        <a:fillRect/>
                      </a:stretch>
                    </p:blipFill>
                    <p:spPr>
                      <a:xfrm>
                        <a:off x="8047233" y="1638597"/>
                        <a:ext cx="884238" cy="2355850"/>
                      </a:xfrm>
                      <a:prstGeom prst="rect">
                        <a:avLst/>
                      </a:prstGeom>
                    </p:spPr>
                  </p:pic>
                </p:oleObj>
              </mc:Fallback>
            </mc:AlternateContent>
          </a:graphicData>
        </a:graphic>
      </p:graphicFrame>
      <p:graphicFrame>
        <p:nvGraphicFramePr>
          <p:cNvPr id="26" name="Object 25">
            <a:extLst>
              <a:ext uri="{FF2B5EF4-FFF2-40B4-BE49-F238E27FC236}">
                <a16:creationId xmlns:a16="http://schemas.microsoft.com/office/drawing/2014/main" id="{83502437-26B7-4C53-9EC1-14E2848502A2}"/>
              </a:ext>
            </a:extLst>
          </p:cNvPr>
          <p:cNvGraphicFramePr>
            <a:graphicFrameLocks noChangeAspect="1"/>
          </p:cNvGraphicFramePr>
          <p:nvPr/>
        </p:nvGraphicFramePr>
        <p:xfrm>
          <a:off x="9297614" y="2109661"/>
          <a:ext cx="2571750" cy="1581150"/>
        </p:xfrm>
        <a:graphic>
          <a:graphicData uri="http://schemas.openxmlformats.org/presentationml/2006/ole">
            <mc:AlternateContent xmlns:mc="http://schemas.openxmlformats.org/markup-compatibility/2006">
              <mc:Choice xmlns:v="urn:schemas-microsoft-com:vml" Requires="v">
                <p:oleObj name="Equation" r:id="rId10" imgW="2031840" imgH="1244520" progId="Equation.DSMT4">
                  <p:embed/>
                </p:oleObj>
              </mc:Choice>
              <mc:Fallback>
                <p:oleObj name="Equation" r:id="rId10" imgW="2031840" imgH="1244520" progId="Equation.DSMT4">
                  <p:embed/>
                  <p:pic>
                    <p:nvPicPr>
                      <p:cNvPr id="26" name="Object 25">
                        <a:extLst>
                          <a:ext uri="{FF2B5EF4-FFF2-40B4-BE49-F238E27FC236}">
                            <a16:creationId xmlns:a16="http://schemas.microsoft.com/office/drawing/2014/main" id="{83502437-26B7-4C53-9EC1-14E2848502A2}"/>
                          </a:ext>
                        </a:extLst>
                      </p:cNvPr>
                      <p:cNvPicPr/>
                      <p:nvPr/>
                    </p:nvPicPr>
                    <p:blipFill>
                      <a:blip r:embed="rId11"/>
                      <a:stretch>
                        <a:fillRect/>
                      </a:stretch>
                    </p:blipFill>
                    <p:spPr>
                      <a:xfrm>
                        <a:off x="9297614" y="2109661"/>
                        <a:ext cx="2571750" cy="1581150"/>
                      </a:xfrm>
                      <a:prstGeom prst="rect">
                        <a:avLst/>
                      </a:prstGeom>
                    </p:spPr>
                  </p:pic>
                </p:oleObj>
              </mc:Fallback>
            </mc:AlternateContent>
          </a:graphicData>
        </a:graphic>
      </p:graphicFrame>
      <p:sp>
        <p:nvSpPr>
          <p:cNvPr id="11" name="Freeform: Shape 10">
            <a:extLst>
              <a:ext uri="{FF2B5EF4-FFF2-40B4-BE49-F238E27FC236}">
                <a16:creationId xmlns:a16="http://schemas.microsoft.com/office/drawing/2014/main" id="{5372E481-9616-4DC9-9785-080B7C3B1DA6}"/>
              </a:ext>
            </a:extLst>
          </p:cNvPr>
          <p:cNvSpPr/>
          <p:nvPr/>
        </p:nvSpPr>
        <p:spPr>
          <a:xfrm>
            <a:off x="6126599" y="2603493"/>
            <a:ext cx="1857375" cy="629755"/>
          </a:xfrm>
          <a:custGeom>
            <a:avLst/>
            <a:gdLst>
              <a:gd name="connsiteX0" fmla="*/ 0 w 1857375"/>
              <a:gd name="connsiteY0" fmla="*/ 629755 h 629755"/>
              <a:gd name="connsiteX1" fmla="*/ 504825 w 1857375"/>
              <a:gd name="connsiteY1" fmla="*/ 620230 h 629755"/>
              <a:gd name="connsiteX2" fmla="*/ 571500 w 1857375"/>
              <a:gd name="connsiteY2" fmla="*/ 601180 h 629755"/>
              <a:gd name="connsiteX3" fmla="*/ 657225 w 1857375"/>
              <a:gd name="connsiteY3" fmla="*/ 582130 h 629755"/>
              <a:gd name="connsiteX4" fmla="*/ 685800 w 1857375"/>
              <a:gd name="connsiteY4" fmla="*/ 572605 h 629755"/>
              <a:gd name="connsiteX5" fmla="*/ 723900 w 1857375"/>
              <a:gd name="connsiteY5" fmla="*/ 544030 h 629755"/>
              <a:gd name="connsiteX6" fmla="*/ 762000 w 1857375"/>
              <a:gd name="connsiteY6" fmla="*/ 534505 h 629755"/>
              <a:gd name="connsiteX7" fmla="*/ 781050 w 1857375"/>
              <a:gd name="connsiteY7" fmla="*/ 505930 h 629755"/>
              <a:gd name="connsiteX8" fmla="*/ 847725 w 1857375"/>
              <a:gd name="connsiteY8" fmla="*/ 439255 h 629755"/>
              <a:gd name="connsiteX9" fmla="*/ 904875 w 1857375"/>
              <a:gd name="connsiteY9" fmla="*/ 344005 h 629755"/>
              <a:gd name="connsiteX10" fmla="*/ 933450 w 1857375"/>
              <a:gd name="connsiteY10" fmla="*/ 324955 h 629755"/>
              <a:gd name="connsiteX11" fmla="*/ 962025 w 1857375"/>
              <a:gd name="connsiteY11" fmla="*/ 296380 h 629755"/>
              <a:gd name="connsiteX12" fmla="*/ 1143000 w 1857375"/>
              <a:gd name="connsiteY12" fmla="*/ 182080 h 629755"/>
              <a:gd name="connsiteX13" fmla="*/ 1209675 w 1857375"/>
              <a:gd name="connsiteY13" fmla="*/ 134455 h 629755"/>
              <a:gd name="connsiteX14" fmla="*/ 1238250 w 1857375"/>
              <a:gd name="connsiteY14" fmla="*/ 115405 h 629755"/>
              <a:gd name="connsiteX15" fmla="*/ 1276350 w 1857375"/>
              <a:gd name="connsiteY15" fmla="*/ 105880 h 629755"/>
              <a:gd name="connsiteX16" fmla="*/ 1304925 w 1857375"/>
              <a:gd name="connsiteY16" fmla="*/ 86830 h 629755"/>
              <a:gd name="connsiteX17" fmla="*/ 1438275 w 1857375"/>
              <a:gd name="connsiteY17" fmla="*/ 48730 h 629755"/>
              <a:gd name="connsiteX18" fmla="*/ 1524000 w 1857375"/>
              <a:gd name="connsiteY18" fmla="*/ 39205 h 629755"/>
              <a:gd name="connsiteX19" fmla="*/ 1685925 w 1857375"/>
              <a:gd name="connsiteY19" fmla="*/ 20155 h 629755"/>
              <a:gd name="connsiteX20" fmla="*/ 1724025 w 1857375"/>
              <a:gd name="connsiteY20" fmla="*/ 10630 h 629755"/>
              <a:gd name="connsiteX21" fmla="*/ 1752600 w 1857375"/>
              <a:gd name="connsiteY21" fmla="*/ 1105 h 629755"/>
              <a:gd name="connsiteX22" fmla="*/ 1857375 w 1857375"/>
              <a:gd name="connsiteY22" fmla="*/ 1105 h 629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57375" h="629755">
                <a:moveTo>
                  <a:pt x="0" y="629755"/>
                </a:moveTo>
                <a:lnTo>
                  <a:pt x="504825" y="620230"/>
                </a:lnTo>
                <a:cubicBezTo>
                  <a:pt x="521798" y="619634"/>
                  <a:pt x="554180" y="606128"/>
                  <a:pt x="571500" y="601180"/>
                </a:cubicBezTo>
                <a:cubicBezTo>
                  <a:pt x="639946" y="581624"/>
                  <a:pt x="578659" y="601772"/>
                  <a:pt x="657225" y="582130"/>
                </a:cubicBezTo>
                <a:cubicBezTo>
                  <a:pt x="666965" y="579695"/>
                  <a:pt x="676275" y="575780"/>
                  <a:pt x="685800" y="572605"/>
                </a:cubicBezTo>
                <a:cubicBezTo>
                  <a:pt x="698500" y="563080"/>
                  <a:pt x="709701" y="551130"/>
                  <a:pt x="723900" y="544030"/>
                </a:cubicBezTo>
                <a:cubicBezTo>
                  <a:pt x="735609" y="538176"/>
                  <a:pt x="751108" y="541767"/>
                  <a:pt x="762000" y="534505"/>
                </a:cubicBezTo>
                <a:cubicBezTo>
                  <a:pt x="771525" y="528155"/>
                  <a:pt x="773392" y="514439"/>
                  <a:pt x="781050" y="505930"/>
                </a:cubicBezTo>
                <a:cubicBezTo>
                  <a:pt x="802076" y="482568"/>
                  <a:pt x="847725" y="439255"/>
                  <a:pt x="847725" y="439255"/>
                </a:cubicBezTo>
                <a:cubicBezTo>
                  <a:pt x="867488" y="389848"/>
                  <a:pt x="864224" y="384656"/>
                  <a:pt x="904875" y="344005"/>
                </a:cubicBezTo>
                <a:cubicBezTo>
                  <a:pt x="912970" y="335910"/>
                  <a:pt x="924656" y="332284"/>
                  <a:pt x="933450" y="324955"/>
                </a:cubicBezTo>
                <a:cubicBezTo>
                  <a:pt x="943798" y="316331"/>
                  <a:pt x="951325" y="304563"/>
                  <a:pt x="962025" y="296380"/>
                </a:cubicBezTo>
                <a:cubicBezTo>
                  <a:pt x="1088929" y="199336"/>
                  <a:pt x="1051030" y="218868"/>
                  <a:pt x="1143000" y="182080"/>
                </a:cubicBezTo>
                <a:cubicBezTo>
                  <a:pt x="1189544" y="135536"/>
                  <a:pt x="1151169" y="167887"/>
                  <a:pt x="1209675" y="134455"/>
                </a:cubicBezTo>
                <a:cubicBezTo>
                  <a:pt x="1219614" y="128775"/>
                  <a:pt x="1227728" y="119914"/>
                  <a:pt x="1238250" y="115405"/>
                </a:cubicBezTo>
                <a:cubicBezTo>
                  <a:pt x="1250282" y="110248"/>
                  <a:pt x="1263650" y="109055"/>
                  <a:pt x="1276350" y="105880"/>
                </a:cubicBezTo>
                <a:cubicBezTo>
                  <a:pt x="1285875" y="99530"/>
                  <a:pt x="1294464" y="91479"/>
                  <a:pt x="1304925" y="86830"/>
                </a:cubicBezTo>
                <a:cubicBezTo>
                  <a:pt x="1329007" y="76127"/>
                  <a:pt x="1418094" y="50972"/>
                  <a:pt x="1438275" y="48730"/>
                </a:cubicBezTo>
                <a:cubicBezTo>
                  <a:pt x="1466850" y="45555"/>
                  <a:pt x="1495501" y="43005"/>
                  <a:pt x="1524000" y="39205"/>
                </a:cubicBezTo>
                <a:cubicBezTo>
                  <a:pt x="1687825" y="17362"/>
                  <a:pt x="1431025" y="43328"/>
                  <a:pt x="1685925" y="20155"/>
                </a:cubicBezTo>
                <a:cubicBezTo>
                  <a:pt x="1698625" y="16980"/>
                  <a:pt x="1711438" y="14226"/>
                  <a:pt x="1724025" y="10630"/>
                </a:cubicBezTo>
                <a:cubicBezTo>
                  <a:pt x="1733679" y="7872"/>
                  <a:pt x="1742585" y="1820"/>
                  <a:pt x="1752600" y="1105"/>
                </a:cubicBezTo>
                <a:cubicBezTo>
                  <a:pt x="1787436" y="-1383"/>
                  <a:pt x="1822450" y="1105"/>
                  <a:pt x="1857375" y="1105"/>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88C130EF-DCFC-4463-B9D4-FDA0BA1143E0}"/>
              </a:ext>
            </a:extLst>
          </p:cNvPr>
          <p:cNvSpPr txBox="1"/>
          <p:nvPr/>
        </p:nvSpPr>
        <p:spPr>
          <a:xfrm>
            <a:off x="6374784" y="2592459"/>
            <a:ext cx="647165" cy="307777"/>
          </a:xfrm>
          <a:prstGeom prst="rect">
            <a:avLst/>
          </a:prstGeom>
          <a:noFill/>
        </p:spPr>
        <p:txBody>
          <a:bodyPr wrap="none" rtlCol="0">
            <a:spAutoFit/>
          </a:bodyPr>
          <a:lstStyle/>
          <a:p>
            <a:r>
              <a:rPr lang="en-US" sz="1400"/>
              <a:t>where</a:t>
            </a:r>
          </a:p>
        </p:txBody>
      </p:sp>
    </p:spTree>
    <p:extLst>
      <p:ext uri="{BB962C8B-B14F-4D97-AF65-F5344CB8AC3E}">
        <p14:creationId xmlns:p14="http://schemas.microsoft.com/office/powerpoint/2010/main" val="104779667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195687" y="233973"/>
            <a:ext cx="4873657" cy="621596"/>
          </a:xfrm>
        </p:spPr>
        <p:txBody>
          <a:bodyPr>
            <a:noAutofit/>
          </a:bodyPr>
          <a:lstStyle/>
          <a:p>
            <a:r>
              <a:rPr lang="en-US" sz="3600" b="1" u="sng">
                <a:latin typeface="+mn-lt"/>
              </a:rPr>
              <a:t>Conduction (NLsM)</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09550" y="1123340"/>
            <a:ext cx="6740525"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lang="en-US" altLang="en-US" sz="1400"/>
              <a:t>Now we want to use the Hubbard-Stratonovich identity to separate out the interaction…so we introduce a matrix Q, and use the following identity (at least you can see it’s true for Q = 1×1 matrix (and I’ve verified it’s true for 2×2)).  Note Q is unitless.</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7" name="Object 26">
            <a:extLst>
              <a:ext uri="{FF2B5EF4-FFF2-40B4-BE49-F238E27FC236}">
                <a16:creationId xmlns:a16="http://schemas.microsoft.com/office/drawing/2014/main" id="{3973B231-3345-4B70-9C55-23FE63AE98E9}"/>
              </a:ext>
            </a:extLst>
          </p:cNvPr>
          <p:cNvGraphicFramePr>
            <a:graphicFrameLocks noChangeAspect="1"/>
          </p:cNvGraphicFramePr>
          <p:nvPr/>
        </p:nvGraphicFramePr>
        <p:xfrm>
          <a:off x="7515229" y="1046116"/>
          <a:ext cx="4310063" cy="2076450"/>
        </p:xfrm>
        <a:graphic>
          <a:graphicData uri="http://schemas.openxmlformats.org/presentationml/2006/ole">
            <mc:AlternateContent xmlns:mc="http://schemas.openxmlformats.org/markup-compatibility/2006">
              <mc:Choice xmlns:v="urn:schemas-microsoft-com:vml" Requires="v">
                <p:oleObj name="Equation" r:id="rId3" imgW="3009600" imgH="1447560" progId="Equation.DSMT4">
                  <p:embed/>
                </p:oleObj>
              </mc:Choice>
              <mc:Fallback>
                <p:oleObj name="Equation" r:id="rId3" imgW="3009600" imgH="1447560" progId="Equation.DSMT4">
                  <p:embed/>
                  <p:pic>
                    <p:nvPicPr>
                      <p:cNvPr id="27" name="Object 26">
                        <a:extLst>
                          <a:ext uri="{FF2B5EF4-FFF2-40B4-BE49-F238E27FC236}">
                            <a16:creationId xmlns:a16="http://schemas.microsoft.com/office/drawing/2014/main" id="{3973B231-3345-4B70-9C55-23FE63AE98E9}"/>
                          </a:ext>
                        </a:extLst>
                      </p:cNvPr>
                      <p:cNvPicPr/>
                      <p:nvPr/>
                    </p:nvPicPr>
                    <p:blipFill>
                      <a:blip r:embed="rId4"/>
                      <a:stretch>
                        <a:fillRect/>
                      </a:stretch>
                    </p:blipFill>
                    <p:spPr>
                      <a:xfrm>
                        <a:off x="7515229" y="1046116"/>
                        <a:ext cx="4310063" cy="2076450"/>
                      </a:xfrm>
                      <a:prstGeom prst="rect">
                        <a:avLst/>
                      </a:prstGeom>
                    </p:spPr>
                  </p:pic>
                </p:oleObj>
              </mc:Fallback>
            </mc:AlternateContent>
          </a:graphicData>
        </a:graphic>
      </p:graphicFrame>
      <p:graphicFrame>
        <p:nvGraphicFramePr>
          <p:cNvPr id="28" name="Object 27">
            <a:extLst>
              <a:ext uri="{FF2B5EF4-FFF2-40B4-BE49-F238E27FC236}">
                <a16:creationId xmlns:a16="http://schemas.microsoft.com/office/drawing/2014/main" id="{2D97CE12-ABE5-41AF-8444-1327C6142A1F}"/>
              </a:ext>
            </a:extLst>
          </p:cNvPr>
          <p:cNvGraphicFramePr>
            <a:graphicFrameLocks noChangeAspect="1"/>
          </p:cNvGraphicFramePr>
          <p:nvPr/>
        </p:nvGraphicFramePr>
        <p:xfrm>
          <a:off x="244475" y="3368682"/>
          <a:ext cx="5883275" cy="666750"/>
        </p:xfrm>
        <a:graphic>
          <a:graphicData uri="http://schemas.openxmlformats.org/presentationml/2006/ole">
            <mc:AlternateContent xmlns:mc="http://schemas.openxmlformats.org/markup-compatibility/2006">
              <mc:Choice xmlns:v="urn:schemas-microsoft-com:vml" Requires="v">
                <p:oleObj name="Equation" r:id="rId5" imgW="4267080" imgH="482400" progId="Equation.DSMT4">
                  <p:embed/>
                </p:oleObj>
              </mc:Choice>
              <mc:Fallback>
                <p:oleObj name="Equation" r:id="rId5" imgW="4267080" imgH="482400" progId="Equation.DSMT4">
                  <p:embed/>
                  <p:pic>
                    <p:nvPicPr>
                      <p:cNvPr id="28" name="Object 27">
                        <a:extLst>
                          <a:ext uri="{FF2B5EF4-FFF2-40B4-BE49-F238E27FC236}">
                            <a16:creationId xmlns:a16="http://schemas.microsoft.com/office/drawing/2014/main" id="{2D97CE12-ABE5-41AF-8444-1327C6142A1F}"/>
                          </a:ext>
                        </a:extLst>
                      </p:cNvPr>
                      <p:cNvPicPr/>
                      <p:nvPr/>
                    </p:nvPicPr>
                    <p:blipFill>
                      <a:blip r:embed="rId6"/>
                      <a:stretch>
                        <a:fillRect/>
                      </a:stretch>
                    </p:blipFill>
                    <p:spPr>
                      <a:xfrm>
                        <a:off x="244475" y="3368682"/>
                        <a:ext cx="5883275" cy="666750"/>
                      </a:xfrm>
                      <a:prstGeom prst="rect">
                        <a:avLst/>
                      </a:prstGeom>
                    </p:spPr>
                  </p:pic>
                </p:oleObj>
              </mc:Fallback>
            </mc:AlternateContent>
          </a:graphicData>
        </a:graphic>
      </p:graphicFrame>
      <p:sp>
        <p:nvSpPr>
          <p:cNvPr id="29" name="TextBox 28">
            <a:extLst>
              <a:ext uri="{FF2B5EF4-FFF2-40B4-BE49-F238E27FC236}">
                <a16:creationId xmlns:a16="http://schemas.microsoft.com/office/drawing/2014/main" id="{D44F4CB3-A9BD-44FF-A346-69BC0975ACF1}"/>
              </a:ext>
            </a:extLst>
          </p:cNvPr>
          <p:cNvSpPr txBox="1"/>
          <p:nvPr/>
        </p:nvSpPr>
        <p:spPr>
          <a:xfrm>
            <a:off x="212725" y="2772138"/>
            <a:ext cx="7226302" cy="523220"/>
          </a:xfrm>
          <a:prstGeom prst="rect">
            <a:avLst/>
          </a:prstGeom>
          <a:noFill/>
        </p:spPr>
        <p:txBody>
          <a:bodyPr wrap="square" rtlCol="0">
            <a:spAutoFit/>
          </a:bodyPr>
          <a:lstStyle/>
          <a:p>
            <a:r>
              <a:rPr lang="en-US" sz="1400"/>
              <a:t>Note we can neglect the prefactor because that concerns the matrix A whereby Tr(Q</a:t>
            </a:r>
            <a:r>
              <a:rPr lang="en-US" sz="1400" baseline="30000"/>
              <a:t>2</a:t>
            </a:r>
            <a:r>
              <a:rPr lang="en-US" sz="1400"/>
              <a:t>) = QAQ, and A is independent of </a:t>
            </a:r>
            <a:r>
              <a:rPr lang="el-GR" sz="1400"/>
              <a:t>ψ</a:t>
            </a:r>
            <a:r>
              <a:rPr lang="en-US" sz="1400"/>
              <a:t>.  So this gives us:</a:t>
            </a:r>
            <a:endParaRPr lang="en-US"/>
          </a:p>
        </p:txBody>
      </p:sp>
      <p:sp>
        <p:nvSpPr>
          <p:cNvPr id="30" name="TextBox 29">
            <a:extLst>
              <a:ext uri="{FF2B5EF4-FFF2-40B4-BE49-F238E27FC236}">
                <a16:creationId xmlns:a16="http://schemas.microsoft.com/office/drawing/2014/main" id="{08A3535A-F066-40D9-A504-CB9665FE6CDF}"/>
              </a:ext>
            </a:extLst>
          </p:cNvPr>
          <p:cNvSpPr txBox="1"/>
          <p:nvPr/>
        </p:nvSpPr>
        <p:spPr>
          <a:xfrm>
            <a:off x="209550" y="4228999"/>
            <a:ext cx="3617921" cy="307777"/>
          </a:xfrm>
          <a:prstGeom prst="rect">
            <a:avLst/>
          </a:prstGeom>
          <a:noFill/>
        </p:spPr>
        <p:txBody>
          <a:bodyPr wrap="square" rtlCol="0">
            <a:spAutoFit/>
          </a:bodyPr>
          <a:lstStyle/>
          <a:p>
            <a:r>
              <a:rPr lang="en-US" sz="1400"/>
              <a:t>Then, upon performing the </a:t>
            </a:r>
            <a:r>
              <a:rPr lang="el-GR" sz="1400"/>
              <a:t>ψ</a:t>
            </a:r>
            <a:r>
              <a:rPr lang="en-US" sz="1400"/>
              <a:t> integral, we get:</a:t>
            </a:r>
            <a:endParaRPr lang="en-US"/>
          </a:p>
        </p:txBody>
      </p:sp>
      <p:graphicFrame>
        <p:nvGraphicFramePr>
          <p:cNvPr id="31" name="Object 30">
            <a:extLst>
              <a:ext uri="{FF2B5EF4-FFF2-40B4-BE49-F238E27FC236}">
                <a16:creationId xmlns:a16="http://schemas.microsoft.com/office/drawing/2014/main" id="{2DE952AB-EFAB-410B-ADA2-3D90A436D112}"/>
              </a:ext>
            </a:extLst>
          </p:cNvPr>
          <p:cNvGraphicFramePr>
            <a:graphicFrameLocks noChangeAspect="1"/>
          </p:cNvGraphicFramePr>
          <p:nvPr/>
        </p:nvGraphicFramePr>
        <p:xfrm>
          <a:off x="244475" y="4610100"/>
          <a:ext cx="5380038" cy="1860550"/>
        </p:xfrm>
        <a:graphic>
          <a:graphicData uri="http://schemas.openxmlformats.org/presentationml/2006/ole">
            <mc:AlternateContent xmlns:mc="http://schemas.openxmlformats.org/markup-compatibility/2006">
              <mc:Choice xmlns:v="urn:schemas-microsoft-com:vml" Requires="v">
                <p:oleObj name="Equation" r:id="rId7" imgW="4267080" imgH="1473120" progId="Equation.DSMT4">
                  <p:embed/>
                </p:oleObj>
              </mc:Choice>
              <mc:Fallback>
                <p:oleObj name="Equation" r:id="rId7" imgW="4267080" imgH="1473120" progId="Equation.DSMT4">
                  <p:embed/>
                  <p:pic>
                    <p:nvPicPr>
                      <p:cNvPr id="31" name="Object 30">
                        <a:extLst>
                          <a:ext uri="{FF2B5EF4-FFF2-40B4-BE49-F238E27FC236}">
                            <a16:creationId xmlns:a16="http://schemas.microsoft.com/office/drawing/2014/main" id="{2DE952AB-EFAB-410B-ADA2-3D90A436D112}"/>
                          </a:ext>
                        </a:extLst>
                      </p:cNvPr>
                      <p:cNvPicPr/>
                      <p:nvPr/>
                    </p:nvPicPr>
                    <p:blipFill>
                      <a:blip r:embed="rId8"/>
                      <a:stretch>
                        <a:fillRect/>
                      </a:stretch>
                    </p:blipFill>
                    <p:spPr>
                      <a:xfrm>
                        <a:off x="244475" y="4610100"/>
                        <a:ext cx="5380038" cy="1860550"/>
                      </a:xfrm>
                      <a:prstGeom prst="rect">
                        <a:avLst/>
                      </a:prstGeom>
                    </p:spPr>
                  </p:pic>
                </p:oleObj>
              </mc:Fallback>
            </mc:AlternateContent>
          </a:graphicData>
        </a:graphic>
      </p:graphicFrame>
      <p:graphicFrame>
        <p:nvGraphicFramePr>
          <p:cNvPr id="33" name="Object 32">
            <a:extLst>
              <a:ext uri="{FF2B5EF4-FFF2-40B4-BE49-F238E27FC236}">
                <a16:creationId xmlns:a16="http://schemas.microsoft.com/office/drawing/2014/main" id="{20EF61F1-0BC4-4FE5-8F9C-6A74239FBF3D}"/>
              </a:ext>
            </a:extLst>
          </p:cNvPr>
          <p:cNvGraphicFramePr>
            <a:graphicFrameLocks noChangeAspect="1"/>
          </p:cNvGraphicFramePr>
          <p:nvPr>
            <p:extLst>
              <p:ext uri="{D42A27DB-BD31-4B8C-83A1-F6EECF244321}">
                <p14:modId xmlns:p14="http://schemas.microsoft.com/office/powerpoint/2010/main" val="2879738795"/>
              </p:ext>
            </p:extLst>
          </p:nvPr>
        </p:nvGraphicFramePr>
        <p:xfrm>
          <a:off x="300719" y="2067039"/>
          <a:ext cx="3839104" cy="583707"/>
        </p:xfrm>
        <a:graphic>
          <a:graphicData uri="http://schemas.openxmlformats.org/presentationml/2006/ole">
            <mc:AlternateContent xmlns:mc="http://schemas.openxmlformats.org/markup-compatibility/2006">
              <mc:Choice xmlns:v="urn:schemas-microsoft-com:vml" Requires="v">
                <p:oleObj name="Equation" r:id="rId9" imgW="2679480" imgH="406080" progId="Equation.DSMT4">
                  <p:embed/>
                </p:oleObj>
              </mc:Choice>
              <mc:Fallback>
                <p:oleObj name="Equation" r:id="rId9" imgW="2679480" imgH="406080" progId="Equation.DSMT4">
                  <p:embed/>
                  <p:pic>
                    <p:nvPicPr>
                      <p:cNvPr id="33" name="Object 32">
                        <a:extLst>
                          <a:ext uri="{FF2B5EF4-FFF2-40B4-BE49-F238E27FC236}">
                            <a16:creationId xmlns:a16="http://schemas.microsoft.com/office/drawing/2014/main" id="{20EF61F1-0BC4-4FE5-8F9C-6A74239FBF3D}"/>
                          </a:ext>
                        </a:extLst>
                      </p:cNvPr>
                      <p:cNvPicPr/>
                      <p:nvPr/>
                    </p:nvPicPr>
                    <p:blipFill>
                      <a:blip r:embed="rId10"/>
                      <a:stretch>
                        <a:fillRect/>
                      </a:stretch>
                    </p:blipFill>
                    <p:spPr>
                      <a:xfrm>
                        <a:off x="300719" y="2067039"/>
                        <a:ext cx="3839104" cy="583707"/>
                      </a:xfrm>
                      <a:prstGeom prst="rect">
                        <a:avLst/>
                      </a:prstGeom>
                    </p:spPr>
                  </p:pic>
                </p:oleObj>
              </mc:Fallback>
            </mc:AlternateContent>
          </a:graphicData>
        </a:graphic>
      </p:graphicFrame>
      <p:sp>
        <p:nvSpPr>
          <p:cNvPr id="4" name="Freeform: Shape 3">
            <a:extLst>
              <a:ext uri="{FF2B5EF4-FFF2-40B4-BE49-F238E27FC236}">
                <a16:creationId xmlns:a16="http://schemas.microsoft.com/office/drawing/2014/main" id="{865B755A-8872-4CA3-8292-A68AA1F40457}"/>
              </a:ext>
            </a:extLst>
          </p:cNvPr>
          <p:cNvSpPr/>
          <p:nvPr/>
        </p:nvSpPr>
        <p:spPr>
          <a:xfrm>
            <a:off x="5703886" y="4729658"/>
            <a:ext cx="1295400" cy="898089"/>
          </a:xfrm>
          <a:custGeom>
            <a:avLst/>
            <a:gdLst>
              <a:gd name="connsiteX0" fmla="*/ 0 w 1295400"/>
              <a:gd name="connsiteY0" fmla="*/ 898089 h 898089"/>
              <a:gd name="connsiteX1" fmla="*/ 59267 w 1295400"/>
              <a:gd name="connsiteY1" fmla="*/ 872689 h 898089"/>
              <a:gd name="connsiteX2" fmla="*/ 237067 w 1295400"/>
              <a:gd name="connsiteY2" fmla="*/ 813422 h 898089"/>
              <a:gd name="connsiteX3" fmla="*/ 321734 w 1295400"/>
              <a:gd name="connsiteY3" fmla="*/ 779556 h 898089"/>
              <a:gd name="connsiteX4" fmla="*/ 389467 w 1295400"/>
              <a:gd name="connsiteY4" fmla="*/ 745689 h 898089"/>
              <a:gd name="connsiteX5" fmla="*/ 448734 w 1295400"/>
              <a:gd name="connsiteY5" fmla="*/ 728756 h 898089"/>
              <a:gd name="connsiteX6" fmla="*/ 550334 w 1295400"/>
              <a:gd name="connsiteY6" fmla="*/ 677956 h 898089"/>
              <a:gd name="connsiteX7" fmla="*/ 567267 w 1295400"/>
              <a:gd name="connsiteY7" fmla="*/ 661022 h 898089"/>
              <a:gd name="connsiteX8" fmla="*/ 618067 w 1295400"/>
              <a:gd name="connsiteY8" fmla="*/ 635622 h 898089"/>
              <a:gd name="connsiteX9" fmla="*/ 651934 w 1295400"/>
              <a:gd name="connsiteY9" fmla="*/ 576356 h 898089"/>
              <a:gd name="connsiteX10" fmla="*/ 660400 w 1295400"/>
              <a:gd name="connsiteY10" fmla="*/ 550956 h 898089"/>
              <a:gd name="connsiteX11" fmla="*/ 685800 w 1295400"/>
              <a:gd name="connsiteY11" fmla="*/ 483222 h 898089"/>
              <a:gd name="connsiteX12" fmla="*/ 694267 w 1295400"/>
              <a:gd name="connsiteY12" fmla="*/ 449356 h 898089"/>
              <a:gd name="connsiteX13" fmla="*/ 711200 w 1295400"/>
              <a:gd name="connsiteY13" fmla="*/ 423956 h 898089"/>
              <a:gd name="connsiteX14" fmla="*/ 719667 w 1295400"/>
              <a:gd name="connsiteY14" fmla="*/ 390089 h 898089"/>
              <a:gd name="connsiteX15" fmla="*/ 812800 w 1295400"/>
              <a:gd name="connsiteY15" fmla="*/ 263089 h 898089"/>
              <a:gd name="connsiteX16" fmla="*/ 905934 w 1295400"/>
              <a:gd name="connsiteY16" fmla="*/ 161489 h 898089"/>
              <a:gd name="connsiteX17" fmla="*/ 931334 w 1295400"/>
              <a:gd name="connsiteY17" fmla="*/ 136089 h 898089"/>
              <a:gd name="connsiteX18" fmla="*/ 982134 w 1295400"/>
              <a:gd name="connsiteY18" fmla="*/ 93756 h 898089"/>
              <a:gd name="connsiteX19" fmla="*/ 1024467 w 1295400"/>
              <a:gd name="connsiteY19" fmla="*/ 76822 h 898089"/>
              <a:gd name="connsiteX20" fmla="*/ 1049867 w 1295400"/>
              <a:gd name="connsiteY20" fmla="*/ 59889 h 898089"/>
              <a:gd name="connsiteX21" fmla="*/ 1083734 w 1295400"/>
              <a:gd name="connsiteY21" fmla="*/ 51422 h 898089"/>
              <a:gd name="connsiteX22" fmla="*/ 1134534 w 1295400"/>
              <a:gd name="connsiteY22" fmla="*/ 34489 h 898089"/>
              <a:gd name="connsiteX23" fmla="*/ 1202267 w 1295400"/>
              <a:gd name="connsiteY23" fmla="*/ 17556 h 898089"/>
              <a:gd name="connsiteX24" fmla="*/ 1261534 w 1295400"/>
              <a:gd name="connsiteY24" fmla="*/ 622 h 898089"/>
              <a:gd name="connsiteX25" fmla="*/ 1295400 w 1295400"/>
              <a:gd name="connsiteY25" fmla="*/ 622 h 89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295400" h="898089">
                <a:moveTo>
                  <a:pt x="0" y="898089"/>
                </a:moveTo>
                <a:cubicBezTo>
                  <a:pt x="19756" y="889622"/>
                  <a:pt x="39026" y="879918"/>
                  <a:pt x="59267" y="872689"/>
                </a:cubicBezTo>
                <a:cubicBezTo>
                  <a:pt x="118100" y="851677"/>
                  <a:pt x="179062" y="836623"/>
                  <a:pt x="237067" y="813422"/>
                </a:cubicBezTo>
                <a:cubicBezTo>
                  <a:pt x="265289" y="802133"/>
                  <a:pt x="293958" y="791901"/>
                  <a:pt x="321734" y="779556"/>
                </a:cubicBezTo>
                <a:cubicBezTo>
                  <a:pt x="344801" y="769304"/>
                  <a:pt x="366030" y="755064"/>
                  <a:pt x="389467" y="745689"/>
                </a:cubicBezTo>
                <a:cubicBezTo>
                  <a:pt x="408544" y="738058"/>
                  <a:pt x="428978" y="734400"/>
                  <a:pt x="448734" y="728756"/>
                </a:cubicBezTo>
                <a:cubicBezTo>
                  <a:pt x="594327" y="631693"/>
                  <a:pt x="410114" y="748067"/>
                  <a:pt x="550334" y="677956"/>
                </a:cubicBezTo>
                <a:cubicBezTo>
                  <a:pt x="557474" y="674386"/>
                  <a:pt x="561034" y="666009"/>
                  <a:pt x="567267" y="661022"/>
                </a:cubicBezTo>
                <a:cubicBezTo>
                  <a:pt x="590712" y="642266"/>
                  <a:pt x="591241" y="644564"/>
                  <a:pt x="618067" y="635622"/>
                </a:cubicBezTo>
                <a:cubicBezTo>
                  <a:pt x="637482" y="577381"/>
                  <a:pt x="610925" y="648122"/>
                  <a:pt x="651934" y="576356"/>
                </a:cubicBezTo>
                <a:cubicBezTo>
                  <a:pt x="656362" y="568607"/>
                  <a:pt x="657266" y="559312"/>
                  <a:pt x="660400" y="550956"/>
                </a:cubicBezTo>
                <a:cubicBezTo>
                  <a:pt x="671145" y="522302"/>
                  <a:pt x="678109" y="510142"/>
                  <a:pt x="685800" y="483222"/>
                </a:cubicBezTo>
                <a:cubicBezTo>
                  <a:pt x="688997" y="472034"/>
                  <a:pt x="689683" y="460051"/>
                  <a:pt x="694267" y="449356"/>
                </a:cubicBezTo>
                <a:cubicBezTo>
                  <a:pt x="698275" y="440003"/>
                  <a:pt x="705556" y="432423"/>
                  <a:pt x="711200" y="423956"/>
                </a:cubicBezTo>
                <a:cubicBezTo>
                  <a:pt x="714022" y="412667"/>
                  <a:pt x="713680" y="400067"/>
                  <a:pt x="719667" y="390089"/>
                </a:cubicBezTo>
                <a:cubicBezTo>
                  <a:pt x="721014" y="387845"/>
                  <a:pt x="791824" y="290058"/>
                  <a:pt x="812800" y="263089"/>
                </a:cubicBezTo>
                <a:cubicBezTo>
                  <a:pt x="857702" y="205358"/>
                  <a:pt x="843811" y="223612"/>
                  <a:pt x="905934" y="161489"/>
                </a:cubicBezTo>
                <a:lnTo>
                  <a:pt x="931334" y="136089"/>
                </a:lnTo>
                <a:cubicBezTo>
                  <a:pt x="950060" y="117363"/>
                  <a:pt x="958558" y="105544"/>
                  <a:pt x="982134" y="93756"/>
                </a:cubicBezTo>
                <a:cubicBezTo>
                  <a:pt x="995728" y="86959"/>
                  <a:pt x="1010873" y="83619"/>
                  <a:pt x="1024467" y="76822"/>
                </a:cubicBezTo>
                <a:cubicBezTo>
                  <a:pt x="1033568" y="72271"/>
                  <a:pt x="1040514" y="63897"/>
                  <a:pt x="1049867" y="59889"/>
                </a:cubicBezTo>
                <a:cubicBezTo>
                  <a:pt x="1060563" y="55305"/>
                  <a:pt x="1072588" y="54766"/>
                  <a:pt x="1083734" y="51422"/>
                </a:cubicBezTo>
                <a:cubicBezTo>
                  <a:pt x="1100831" y="46293"/>
                  <a:pt x="1117218" y="38818"/>
                  <a:pt x="1134534" y="34489"/>
                </a:cubicBezTo>
                <a:cubicBezTo>
                  <a:pt x="1157112" y="28845"/>
                  <a:pt x="1180189" y="24916"/>
                  <a:pt x="1202267" y="17556"/>
                </a:cubicBezTo>
                <a:cubicBezTo>
                  <a:pt x="1219138" y="11932"/>
                  <a:pt x="1244523" y="2748"/>
                  <a:pt x="1261534" y="622"/>
                </a:cubicBezTo>
                <a:cubicBezTo>
                  <a:pt x="1272735" y="-778"/>
                  <a:pt x="1284111" y="622"/>
                  <a:pt x="1295400" y="622"/>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47B9E8F-CD06-4440-8871-C6E638880D80}"/>
              </a:ext>
            </a:extLst>
          </p:cNvPr>
          <p:cNvSpPr txBox="1"/>
          <p:nvPr/>
        </p:nvSpPr>
        <p:spPr>
          <a:xfrm>
            <a:off x="7402506" y="3534559"/>
            <a:ext cx="4422786" cy="738664"/>
          </a:xfrm>
          <a:prstGeom prst="rect">
            <a:avLst/>
          </a:prstGeom>
          <a:noFill/>
        </p:spPr>
        <p:txBody>
          <a:bodyPr wrap="square" rtlCol="0">
            <a:spAutoFit/>
          </a:bodyPr>
          <a:lstStyle/>
          <a:p>
            <a:r>
              <a:rPr lang="en-US" sz="1400"/>
              <a:t>The determinant of an operator, O, is defined as the product of the eigenvalues </a:t>
            </a:r>
            <a:r>
              <a:rPr lang="el-GR" sz="1400"/>
              <a:t>λ</a:t>
            </a:r>
            <a:r>
              <a:rPr lang="en-US" sz="1400"/>
              <a:t> of the operator in [ ].  Maybe if this doesn’t exist,, then determinant doesn’t either…</a:t>
            </a:r>
            <a:endParaRPr lang="en-US"/>
          </a:p>
        </p:txBody>
      </p:sp>
      <p:graphicFrame>
        <p:nvGraphicFramePr>
          <p:cNvPr id="11" name="Object 10">
            <a:extLst>
              <a:ext uri="{FF2B5EF4-FFF2-40B4-BE49-F238E27FC236}">
                <a16:creationId xmlns:a16="http://schemas.microsoft.com/office/drawing/2014/main" id="{7502D466-347C-4591-A2F4-2D4D32ED2482}"/>
              </a:ext>
            </a:extLst>
          </p:cNvPr>
          <p:cNvGraphicFramePr>
            <a:graphicFrameLocks noChangeAspect="1"/>
          </p:cNvGraphicFramePr>
          <p:nvPr/>
        </p:nvGraphicFramePr>
        <p:xfrm>
          <a:off x="10596561" y="4879574"/>
          <a:ext cx="1206503" cy="1794846"/>
        </p:xfrm>
        <a:graphic>
          <a:graphicData uri="http://schemas.openxmlformats.org/presentationml/2006/ole">
            <mc:AlternateContent xmlns:mc="http://schemas.openxmlformats.org/markup-compatibility/2006">
              <mc:Choice xmlns:v="urn:schemas-microsoft-com:vml" Requires="v">
                <p:oleObj name="Equation" r:id="rId11" imgW="888840" imgH="1320480" progId="Equation.DSMT4">
                  <p:embed/>
                </p:oleObj>
              </mc:Choice>
              <mc:Fallback>
                <p:oleObj name="Equation" r:id="rId11" imgW="888840" imgH="1320480" progId="Equation.DSMT4">
                  <p:embed/>
                  <p:pic>
                    <p:nvPicPr>
                      <p:cNvPr id="11" name="Object 10">
                        <a:extLst>
                          <a:ext uri="{FF2B5EF4-FFF2-40B4-BE49-F238E27FC236}">
                            <a16:creationId xmlns:a16="http://schemas.microsoft.com/office/drawing/2014/main" id="{7502D466-347C-4591-A2F4-2D4D32ED2482}"/>
                          </a:ext>
                        </a:extLst>
                      </p:cNvPr>
                      <p:cNvPicPr/>
                      <p:nvPr/>
                    </p:nvPicPr>
                    <p:blipFill>
                      <a:blip r:embed="rId12"/>
                      <a:stretch>
                        <a:fillRect/>
                      </a:stretch>
                    </p:blipFill>
                    <p:spPr>
                      <a:xfrm>
                        <a:off x="10596561" y="4879574"/>
                        <a:ext cx="1206503" cy="1794846"/>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B1BFA7E2-A043-49FC-9987-FC77C00EFBBF}"/>
              </a:ext>
            </a:extLst>
          </p:cNvPr>
          <p:cNvGraphicFramePr>
            <a:graphicFrameLocks noChangeAspect="1"/>
          </p:cNvGraphicFramePr>
          <p:nvPr/>
        </p:nvGraphicFramePr>
        <p:xfrm>
          <a:off x="7515229" y="4456212"/>
          <a:ext cx="1274268" cy="307776"/>
        </p:xfrm>
        <a:graphic>
          <a:graphicData uri="http://schemas.openxmlformats.org/presentationml/2006/ole">
            <mc:AlternateContent xmlns:mc="http://schemas.openxmlformats.org/markup-compatibility/2006">
              <mc:Choice xmlns:v="urn:schemas-microsoft-com:vml" Requires="v">
                <p:oleObj name="Equation" r:id="rId13" imgW="1002960" imgH="241200" progId="Equation.DSMT4">
                  <p:embed/>
                </p:oleObj>
              </mc:Choice>
              <mc:Fallback>
                <p:oleObj name="Equation" r:id="rId13" imgW="1002960" imgH="241200" progId="Equation.DSMT4">
                  <p:embed/>
                  <p:pic>
                    <p:nvPicPr>
                      <p:cNvPr id="12" name="Object 11">
                        <a:extLst>
                          <a:ext uri="{FF2B5EF4-FFF2-40B4-BE49-F238E27FC236}">
                            <a16:creationId xmlns:a16="http://schemas.microsoft.com/office/drawing/2014/main" id="{B1BFA7E2-A043-49FC-9987-FC77C00EFBBF}"/>
                          </a:ext>
                        </a:extLst>
                      </p:cNvPr>
                      <p:cNvPicPr/>
                      <p:nvPr/>
                    </p:nvPicPr>
                    <p:blipFill>
                      <a:blip r:embed="rId14"/>
                      <a:stretch>
                        <a:fillRect/>
                      </a:stretch>
                    </p:blipFill>
                    <p:spPr>
                      <a:xfrm>
                        <a:off x="7515229" y="4456212"/>
                        <a:ext cx="1274268" cy="307776"/>
                      </a:xfrm>
                      <a:prstGeom prst="rect">
                        <a:avLst/>
                      </a:prstGeom>
                    </p:spPr>
                  </p:pic>
                </p:oleObj>
              </mc:Fallback>
            </mc:AlternateContent>
          </a:graphicData>
        </a:graphic>
      </p:graphicFrame>
      <p:sp>
        <p:nvSpPr>
          <p:cNvPr id="24" name="TextBox 23">
            <a:extLst>
              <a:ext uri="{FF2B5EF4-FFF2-40B4-BE49-F238E27FC236}">
                <a16:creationId xmlns:a16="http://schemas.microsoft.com/office/drawing/2014/main" id="{199708BB-009D-4EDE-8794-F6F1A2BC37B7}"/>
              </a:ext>
            </a:extLst>
          </p:cNvPr>
          <p:cNvSpPr txBox="1"/>
          <p:nvPr/>
        </p:nvSpPr>
        <p:spPr>
          <a:xfrm>
            <a:off x="7423148" y="4898624"/>
            <a:ext cx="2981324" cy="1600438"/>
          </a:xfrm>
          <a:prstGeom prst="rect">
            <a:avLst/>
          </a:prstGeom>
          <a:noFill/>
        </p:spPr>
        <p:txBody>
          <a:bodyPr wrap="square" rtlCol="0">
            <a:spAutoFit/>
          </a:bodyPr>
          <a:lstStyle/>
          <a:p>
            <a:r>
              <a:rPr lang="en-US" sz="1400"/>
              <a:t>Then we can make the following formal manipulations, and in the last step, we can use whichever basis we choose to evaluate the trace.  Note that in our expression we Tr over the matrix elements and over position space. </a:t>
            </a:r>
            <a:endParaRPr lang="en-US"/>
          </a:p>
        </p:txBody>
      </p:sp>
    </p:spTree>
    <p:extLst>
      <p:ext uri="{BB962C8B-B14F-4D97-AF65-F5344CB8AC3E}">
        <p14:creationId xmlns:p14="http://schemas.microsoft.com/office/powerpoint/2010/main" val="121686416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195687" y="233973"/>
            <a:ext cx="4873657" cy="621596"/>
          </a:xfrm>
        </p:spPr>
        <p:txBody>
          <a:bodyPr>
            <a:noAutofit/>
          </a:bodyPr>
          <a:lstStyle/>
          <a:p>
            <a:r>
              <a:rPr lang="en-US" sz="3600" b="1" u="sng">
                <a:latin typeface="+mn-lt"/>
              </a:rPr>
              <a:t>Conduction (NLsM)</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12724" y="1000286"/>
            <a:ext cx="11769726"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lang="en-US" altLang="en-US" sz="1400"/>
              <a:t>Well, turns out we’ve neglected some symmetries in Q, which stem from symmetries in </a:t>
            </a:r>
            <a:r>
              <a:rPr lang="el-GR" altLang="en-US" sz="1400"/>
              <a:t>Ψ</a:t>
            </a:r>
            <a:r>
              <a:rPr lang="en-US" altLang="en-US" sz="1400"/>
              <a:t>.  If we had separated Q out into its true d.o.f., and carefully done the integration, we would’ve seen there is a ½ in front of the ln…and now I’ll evaluate this at </a:t>
            </a:r>
            <a:r>
              <a:rPr lang="el-GR" altLang="en-US" sz="1400"/>
              <a:t>ω</a:t>
            </a:r>
            <a:r>
              <a:rPr lang="en-US" altLang="en-US" sz="1400" baseline="-25000"/>
              <a:t>R</a:t>
            </a:r>
            <a:r>
              <a:rPr lang="en-US" altLang="en-US" sz="1400"/>
              <a:t> = E + </a:t>
            </a:r>
            <a:r>
              <a:rPr lang="el-GR" altLang="en-US" sz="1400"/>
              <a:t>ω</a:t>
            </a:r>
            <a:r>
              <a:rPr lang="en-US" altLang="en-US" sz="1400"/>
              <a:t>/2, </a:t>
            </a:r>
            <a:r>
              <a:rPr lang="el-GR" altLang="en-US" sz="1400"/>
              <a:t>ω</a:t>
            </a:r>
            <a:r>
              <a:rPr lang="en-US" altLang="en-US" sz="1400" baseline="-25000"/>
              <a:t>A</a:t>
            </a:r>
            <a:r>
              <a:rPr lang="en-US" altLang="en-US" sz="1400"/>
              <a:t> = E – </a:t>
            </a:r>
            <a:r>
              <a:rPr lang="el-GR" altLang="en-US" sz="1400"/>
              <a:t>ω</a:t>
            </a:r>
            <a:r>
              <a:rPr lang="en-US" altLang="en-US" sz="1400"/>
              <a:t>/2, which is what everyone does.  </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1" name="Object 30">
            <a:extLst>
              <a:ext uri="{FF2B5EF4-FFF2-40B4-BE49-F238E27FC236}">
                <a16:creationId xmlns:a16="http://schemas.microsoft.com/office/drawing/2014/main" id="{2DE952AB-EFAB-410B-ADA2-3D90A436D112}"/>
              </a:ext>
            </a:extLst>
          </p:cNvPr>
          <p:cNvGraphicFramePr>
            <a:graphicFrameLocks noChangeAspect="1"/>
          </p:cNvGraphicFramePr>
          <p:nvPr/>
        </p:nvGraphicFramePr>
        <p:xfrm>
          <a:off x="290513" y="1717686"/>
          <a:ext cx="8305800" cy="784225"/>
        </p:xfrm>
        <a:graphic>
          <a:graphicData uri="http://schemas.openxmlformats.org/presentationml/2006/ole">
            <mc:AlternateContent xmlns:mc="http://schemas.openxmlformats.org/markup-compatibility/2006">
              <mc:Choice xmlns:v="urn:schemas-microsoft-com:vml" Requires="v">
                <p:oleObj name="Equation" r:id="rId3" imgW="5930640" imgH="558720" progId="Equation.DSMT4">
                  <p:embed/>
                </p:oleObj>
              </mc:Choice>
              <mc:Fallback>
                <p:oleObj name="Equation" r:id="rId3" imgW="5930640" imgH="558720" progId="Equation.DSMT4">
                  <p:embed/>
                  <p:pic>
                    <p:nvPicPr>
                      <p:cNvPr id="31" name="Object 30">
                        <a:extLst>
                          <a:ext uri="{FF2B5EF4-FFF2-40B4-BE49-F238E27FC236}">
                            <a16:creationId xmlns:a16="http://schemas.microsoft.com/office/drawing/2014/main" id="{2DE952AB-EFAB-410B-ADA2-3D90A436D112}"/>
                          </a:ext>
                        </a:extLst>
                      </p:cNvPr>
                      <p:cNvPicPr/>
                      <p:nvPr/>
                    </p:nvPicPr>
                    <p:blipFill>
                      <a:blip r:embed="rId4"/>
                      <a:stretch>
                        <a:fillRect/>
                      </a:stretch>
                    </p:blipFill>
                    <p:spPr>
                      <a:xfrm>
                        <a:off x="290513" y="1717686"/>
                        <a:ext cx="8305800" cy="784225"/>
                      </a:xfrm>
                      <a:prstGeom prst="rect">
                        <a:avLst/>
                      </a:prstGeom>
                      <a:ln>
                        <a:solidFill>
                          <a:srgbClr val="0070C0"/>
                        </a:solidFill>
                      </a:ln>
                    </p:spPr>
                  </p:pic>
                </p:oleObj>
              </mc:Fallback>
            </mc:AlternateContent>
          </a:graphicData>
        </a:graphic>
      </p:graphicFrame>
      <p:sp>
        <p:nvSpPr>
          <p:cNvPr id="4" name="TextBox 3">
            <a:extLst>
              <a:ext uri="{FF2B5EF4-FFF2-40B4-BE49-F238E27FC236}">
                <a16:creationId xmlns:a16="http://schemas.microsoft.com/office/drawing/2014/main" id="{41B97938-0803-4611-8326-021FFED9857E}"/>
              </a:ext>
            </a:extLst>
          </p:cNvPr>
          <p:cNvSpPr txBox="1"/>
          <p:nvPr/>
        </p:nvSpPr>
        <p:spPr>
          <a:xfrm>
            <a:off x="212723" y="2540274"/>
            <a:ext cx="11769725" cy="523220"/>
          </a:xfrm>
          <a:prstGeom prst="rect">
            <a:avLst/>
          </a:prstGeom>
          <a:noFill/>
        </p:spPr>
        <p:txBody>
          <a:bodyPr wrap="square" rtlCol="0">
            <a:spAutoFit/>
          </a:bodyPr>
          <a:lstStyle/>
          <a:p>
            <a:r>
              <a:rPr lang="en-US" sz="1400"/>
              <a:t>It seems that Q represents, in some sense, </a:t>
            </a:r>
            <a:r>
              <a:rPr lang="el-GR" sz="1400"/>
              <a:t>Ψ</a:t>
            </a:r>
            <a:r>
              <a:rPr lang="en-US" sz="1400"/>
              <a:t>.  Since we want an effective field theory for long wavelength behavior of </a:t>
            </a:r>
            <a:r>
              <a:rPr lang="el-GR" sz="1400"/>
              <a:t>Ψ</a:t>
            </a:r>
            <a:r>
              <a:rPr lang="en-US" sz="1400"/>
              <a:t>, we will look for a spatially homogeneous (small k) saddle point solution to the functional, and expand the action about that point.  Souer we look for the saddle point solution at </a:t>
            </a:r>
            <a:r>
              <a:rPr lang="el-GR" sz="1400"/>
              <a:t>ω</a:t>
            </a:r>
            <a:r>
              <a:rPr lang="en-US" sz="1400"/>
              <a:t> = </a:t>
            </a:r>
            <a:r>
              <a:rPr lang="el-GR" sz="1400"/>
              <a:t>η</a:t>
            </a:r>
            <a:r>
              <a:rPr lang="en-US" sz="1400"/>
              <a:t> = 0.</a:t>
            </a:r>
          </a:p>
        </p:txBody>
      </p:sp>
      <p:sp>
        <p:nvSpPr>
          <p:cNvPr id="32" name="TextBox 31">
            <a:extLst>
              <a:ext uri="{FF2B5EF4-FFF2-40B4-BE49-F238E27FC236}">
                <a16:creationId xmlns:a16="http://schemas.microsoft.com/office/drawing/2014/main" id="{07AF8B98-304C-4594-8B3E-217A3917267C}"/>
              </a:ext>
            </a:extLst>
          </p:cNvPr>
          <p:cNvSpPr txBox="1"/>
          <p:nvPr/>
        </p:nvSpPr>
        <p:spPr>
          <a:xfrm>
            <a:off x="212723" y="4465816"/>
            <a:ext cx="11608489" cy="523220"/>
          </a:xfrm>
          <a:prstGeom prst="rect">
            <a:avLst/>
          </a:prstGeom>
          <a:noFill/>
        </p:spPr>
        <p:txBody>
          <a:bodyPr wrap="square" rtlCol="0">
            <a:spAutoFit/>
          </a:bodyPr>
          <a:lstStyle/>
          <a:p>
            <a:r>
              <a:rPr lang="en-US" sz="1400"/>
              <a:t>Skipping to the end, we basically substitute Q = 1 + W, where W are fluctuations about that point, back into lnZ.  Expanding the Tr(ln()) thing in small powers of W, which effectively means we’re looking at weak fluctuations of inhomogeneity (so weak disorder kind of I think?), we get this…Seen both forms:</a:t>
            </a:r>
          </a:p>
        </p:txBody>
      </p:sp>
      <p:graphicFrame>
        <p:nvGraphicFramePr>
          <p:cNvPr id="33" name="Object 32">
            <a:extLst>
              <a:ext uri="{FF2B5EF4-FFF2-40B4-BE49-F238E27FC236}">
                <a16:creationId xmlns:a16="http://schemas.microsoft.com/office/drawing/2014/main" id="{ADCB0B3D-8896-477A-8043-056430FC545B}"/>
              </a:ext>
            </a:extLst>
          </p:cNvPr>
          <p:cNvGraphicFramePr>
            <a:graphicFrameLocks noChangeAspect="1"/>
          </p:cNvGraphicFramePr>
          <p:nvPr/>
        </p:nvGraphicFramePr>
        <p:xfrm>
          <a:off x="290513" y="3192765"/>
          <a:ext cx="5254626" cy="1150937"/>
        </p:xfrm>
        <a:graphic>
          <a:graphicData uri="http://schemas.openxmlformats.org/presentationml/2006/ole">
            <mc:AlternateContent xmlns:mc="http://schemas.openxmlformats.org/markup-compatibility/2006">
              <mc:Choice xmlns:v="urn:schemas-microsoft-com:vml" Requires="v">
                <p:oleObj name="Equation" r:id="rId5" imgW="3949560" imgH="863280" progId="Equation.DSMT4">
                  <p:embed/>
                </p:oleObj>
              </mc:Choice>
              <mc:Fallback>
                <p:oleObj name="Equation" r:id="rId5" imgW="3949560" imgH="863280" progId="Equation.DSMT4">
                  <p:embed/>
                  <p:pic>
                    <p:nvPicPr>
                      <p:cNvPr id="33" name="Object 32">
                        <a:extLst>
                          <a:ext uri="{FF2B5EF4-FFF2-40B4-BE49-F238E27FC236}">
                            <a16:creationId xmlns:a16="http://schemas.microsoft.com/office/drawing/2014/main" id="{ADCB0B3D-8896-477A-8043-056430FC545B}"/>
                          </a:ext>
                        </a:extLst>
                      </p:cNvPr>
                      <p:cNvPicPr/>
                      <p:nvPr/>
                    </p:nvPicPr>
                    <p:blipFill>
                      <a:blip r:embed="rId6"/>
                      <a:stretch>
                        <a:fillRect/>
                      </a:stretch>
                    </p:blipFill>
                    <p:spPr>
                      <a:xfrm>
                        <a:off x="290513" y="3192765"/>
                        <a:ext cx="5254626" cy="1150937"/>
                      </a:xfrm>
                      <a:prstGeom prst="rect">
                        <a:avLst/>
                      </a:prstGeom>
                    </p:spPr>
                  </p:pic>
                </p:oleObj>
              </mc:Fallback>
            </mc:AlternateContent>
          </a:graphicData>
        </a:graphic>
      </p:graphicFrame>
      <p:graphicFrame>
        <p:nvGraphicFramePr>
          <p:cNvPr id="19" name="Object 18">
            <a:extLst>
              <a:ext uri="{FF2B5EF4-FFF2-40B4-BE49-F238E27FC236}">
                <a16:creationId xmlns:a16="http://schemas.microsoft.com/office/drawing/2014/main" id="{F2C41E9D-338D-46F3-9FE5-BE27AA82C579}"/>
              </a:ext>
            </a:extLst>
          </p:cNvPr>
          <p:cNvGraphicFramePr>
            <a:graphicFrameLocks noChangeAspect="1"/>
          </p:cNvGraphicFramePr>
          <p:nvPr/>
        </p:nvGraphicFramePr>
        <p:xfrm>
          <a:off x="290513" y="5111150"/>
          <a:ext cx="5068888" cy="523875"/>
        </p:xfrm>
        <a:graphic>
          <a:graphicData uri="http://schemas.openxmlformats.org/presentationml/2006/ole">
            <mc:AlternateContent xmlns:mc="http://schemas.openxmlformats.org/markup-compatibility/2006">
              <mc:Choice xmlns:v="urn:schemas-microsoft-com:vml" Requires="v">
                <p:oleObj name="Equation" r:id="rId7" imgW="3809880" imgH="393480" progId="Equation.DSMT4">
                  <p:embed/>
                </p:oleObj>
              </mc:Choice>
              <mc:Fallback>
                <p:oleObj name="Equation" r:id="rId7" imgW="3809880" imgH="393480" progId="Equation.DSMT4">
                  <p:embed/>
                  <p:pic>
                    <p:nvPicPr>
                      <p:cNvPr id="19" name="Object 18">
                        <a:extLst>
                          <a:ext uri="{FF2B5EF4-FFF2-40B4-BE49-F238E27FC236}">
                            <a16:creationId xmlns:a16="http://schemas.microsoft.com/office/drawing/2014/main" id="{F2C41E9D-338D-46F3-9FE5-BE27AA82C579}"/>
                          </a:ext>
                        </a:extLst>
                      </p:cNvPr>
                      <p:cNvPicPr/>
                      <p:nvPr/>
                    </p:nvPicPr>
                    <p:blipFill>
                      <a:blip r:embed="rId8"/>
                      <a:stretch>
                        <a:fillRect/>
                      </a:stretch>
                    </p:blipFill>
                    <p:spPr>
                      <a:xfrm>
                        <a:off x="290513" y="5111150"/>
                        <a:ext cx="5068888" cy="523875"/>
                      </a:xfrm>
                      <a:prstGeom prst="rect">
                        <a:avLst/>
                      </a:prstGeom>
                      <a:solidFill>
                        <a:srgbClr val="CCFFCC"/>
                      </a:solidFill>
                    </p:spPr>
                  </p:pic>
                </p:oleObj>
              </mc:Fallback>
            </mc:AlternateContent>
          </a:graphicData>
        </a:graphic>
      </p:graphicFrame>
      <p:sp>
        <p:nvSpPr>
          <p:cNvPr id="11" name="Rectangle 10">
            <a:extLst>
              <a:ext uri="{FF2B5EF4-FFF2-40B4-BE49-F238E27FC236}">
                <a16:creationId xmlns:a16="http://schemas.microsoft.com/office/drawing/2014/main" id="{8EFBAAC9-570B-423C-9AC9-B2CDADB2405B}"/>
              </a:ext>
            </a:extLst>
          </p:cNvPr>
          <p:cNvSpPr/>
          <p:nvPr/>
        </p:nvSpPr>
        <p:spPr>
          <a:xfrm>
            <a:off x="6727822" y="3192765"/>
            <a:ext cx="5254626" cy="1169551"/>
          </a:xfrm>
          <a:prstGeom prst="rect">
            <a:avLst/>
          </a:prstGeom>
        </p:spPr>
        <p:txBody>
          <a:bodyPr wrap="square">
            <a:spAutoFit/>
          </a:bodyPr>
          <a:lstStyle/>
          <a:p>
            <a:r>
              <a:rPr lang="en-US" sz="1400"/>
              <a:t>I get the following the result if I convert to momentum space, replace the measure with </a:t>
            </a:r>
            <a:r>
              <a:rPr lang="el-GR" sz="1400"/>
              <a:t>ρ</a:t>
            </a:r>
            <a:r>
              <a:rPr lang="en-US" sz="1400" baseline="-25000"/>
              <a:t>0 </a:t>
            </a:r>
            <a:r>
              <a:rPr lang="en-US" sz="1400"/>
              <a:t>/</a:t>
            </a:r>
            <a:r>
              <a:rPr lang="el-GR" sz="1400"/>
              <a:t>τ</a:t>
            </a:r>
            <a:r>
              <a:rPr lang="en-US" sz="1400"/>
              <a:t> (because d</a:t>
            </a:r>
            <a:r>
              <a:rPr lang="en-US" sz="1400" baseline="30000"/>
              <a:t>d</a:t>
            </a:r>
            <a:r>
              <a:rPr lang="en-US" sz="1400"/>
              <a:t>k is related to d.o.s., but its units are 1/L</a:t>
            </a:r>
            <a:r>
              <a:rPr lang="en-US" sz="1400" baseline="30000"/>
              <a:t>d</a:t>
            </a:r>
            <a:r>
              <a:rPr lang="en-US" sz="1400"/>
              <a:t>, and so yeah that makes it work out kind of), and do a sort of residue thing about the pole at E (presumably E</a:t>
            </a:r>
            <a:r>
              <a:rPr lang="en-US" sz="1400" baseline="-25000"/>
              <a:t>F</a:t>
            </a:r>
            <a:r>
              <a:rPr lang="en-US" sz="1400"/>
              <a:t>).  Should’ve gotten Q</a:t>
            </a:r>
            <a:r>
              <a:rPr lang="en-US" sz="1400" baseline="30000"/>
              <a:t>2</a:t>
            </a:r>
            <a:r>
              <a:rPr lang="en-US" sz="1400"/>
              <a:t> + 1 = 0 I think.  </a:t>
            </a:r>
          </a:p>
        </p:txBody>
      </p:sp>
      <p:sp>
        <p:nvSpPr>
          <p:cNvPr id="12" name="Freeform: Shape 11">
            <a:extLst>
              <a:ext uri="{FF2B5EF4-FFF2-40B4-BE49-F238E27FC236}">
                <a16:creationId xmlns:a16="http://schemas.microsoft.com/office/drawing/2014/main" id="{C3785E5C-0E06-49A8-BFBA-04D757468620}"/>
              </a:ext>
            </a:extLst>
          </p:cNvPr>
          <p:cNvSpPr/>
          <p:nvPr/>
        </p:nvSpPr>
        <p:spPr>
          <a:xfrm>
            <a:off x="5626100" y="3539407"/>
            <a:ext cx="939800" cy="338712"/>
          </a:xfrm>
          <a:custGeom>
            <a:avLst/>
            <a:gdLst>
              <a:gd name="connsiteX0" fmla="*/ 0 w 939800"/>
              <a:gd name="connsiteY0" fmla="*/ 338712 h 338712"/>
              <a:gd name="connsiteX1" fmla="*/ 194734 w 939800"/>
              <a:gd name="connsiteY1" fmla="*/ 321778 h 338712"/>
              <a:gd name="connsiteX2" fmla="*/ 237067 w 939800"/>
              <a:gd name="connsiteY2" fmla="*/ 304845 h 338712"/>
              <a:gd name="connsiteX3" fmla="*/ 397934 w 939800"/>
              <a:gd name="connsiteY3" fmla="*/ 279445 h 338712"/>
              <a:gd name="connsiteX4" fmla="*/ 448734 w 939800"/>
              <a:gd name="connsiteY4" fmla="*/ 262512 h 338712"/>
              <a:gd name="connsiteX5" fmla="*/ 499534 w 939800"/>
              <a:gd name="connsiteY5" fmla="*/ 237112 h 338712"/>
              <a:gd name="connsiteX6" fmla="*/ 558800 w 939800"/>
              <a:gd name="connsiteY6" fmla="*/ 186312 h 338712"/>
              <a:gd name="connsiteX7" fmla="*/ 609600 w 939800"/>
              <a:gd name="connsiteY7" fmla="*/ 152445 h 338712"/>
              <a:gd name="connsiteX8" fmla="*/ 694267 w 939800"/>
              <a:gd name="connsiteY8" fmla="*/ 84712 h 338712"/>
              <a:gd name="connsiteX9" fmla="*/ 728134 w 939800"/>
              <a:gd name="connsiteY9" fmla="*/ 59312 h 338712"/>
              <a:gd name="connsiteX10" fmla="*/ 795867 w 939800"/>
              <a:gd name="connsiteY10" fmla="*/ 33912 h 338712"/>
              <a:gd name="connsiteX11" fmla="*/ 872067 w 939800"/>
              <a:gd name="connsiteY11" fmla="*/ 16978 h 338712"/>
              <a:gd name="connsiteX12" fmla="*/ 939800 w 939800"/>
              <a:gd name="connsiteY12" fmla="*/ 45 h 338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39800" h="338712">
                <a:moveTo>
                  <a:pt x="0" y="338712"/>
                </a:moveTo>
                <a:cubicBezTo>
                  <a:pt x="20583" y="337426"/>
                  <a:pt x="150137" y="332927"/>
                  <a:pt x="194734" y="321778"/>
                </a:cubicBezTo>
                <a:cubicBezTo>
                  <a:pt x="209478" y="318092"/>
                  <a:pt x="222273" y="308326"/>
                  <a:pt x="237067" y="304845"/>
                </a:cubicBezTo>
                <a:cubicBezTo>
                  <a:pt x="268299" y="297496"/>
                  <a:pt x="357021" y="285290"/>
                  <a:pt x="397934" y="279445"/>
                </a:cubicBezTo>
                <a:cubicBezTo>
                  <a:pt x="414867" y="273801"/>
                  <a:pt x="436113" y="275134"/>
                  <a:pt x="448734" y="262512"/>
                </a:cubicBezTo>
                <a:cubicBezTo>
                  <a:pt x="473895" y="237350"/>
                  <a:pt x="457923" y="247514"/>
                  <a:pt x="499534" y="237112"/>
                </a:cubicBezTo>
                <a:cubicBezTo>
                  <a:pt x="528767" y="207879"/>
                  <a:pt x="522597" y="211654"/>
                  <a:pt x="558800" y="186312"/>
                </a:cubicBezTo>
                <a:cubicBezTo>
                  <a:pt x="575472" y="174641"/>
                  <a:pt x="595209" y="166835"/>
                  <a:pt x="609600" y="152445"/>
                </a:cubicBezTo>
                <a:cubicBezTo>
                  <a:pt x="646490" y="115557"/>
                  <a:pt x="620149" y="140300"/>
                  <a:pt x="694267" y="84712"/>
                </a:cubicBezTo>
                <a:cubicBezTo>
                  <a:pt x="705556" y="76245"/>
                  <a:pt x="715032" y="64553"/>
                  <a:pt x="728134" y="59312"/>
                </a:cubicBezTo>
                <a:cubicBezTo>
                  <a:pt x="741098" y="54126"/>
                  <a:pt x="778161" y="38339"/>
                  <a:pt x="795867" y="33912"/>
                </a:cubicBezTo>
                <a:cubicBezTo>
                  <a:pt x="844203" y="21828"/>
                  <a:pt x="828612" y="30014"/>
                  <a:pt x="872067" y="16978"/>
                </a:cubicBezTo>
                <a:cubicBezTo>
                  <a:pt x="934460" y="-1740"/>
                  <a:pt x="903045" y="45"/>
                  <a:pt x="939800" y="45"/>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76FB09C1-D940-4B6B-A8D4-F2D9F80D32CA}"/>
              </a:ext>
            </a:extLst>
          </p:cNvPr>
          <p:cNvSpPr txBox="1"/>
          <p:nvPr/>
        </p:nvSpPr>
        <p:spPr>
          <a:xfrm>
            <a:off x="212722" y="5764638"/>
            <a:ext cx="11369675" cy="738664"/>
          </a:xfrm>
          <a:prstGeom prst="rect">
            <a:avLst/>
          </a:prstGeom>
          <a:noFill/>
        </p:spPr>
        <p:txBody>
          <a:bodyPr wrap="square" rtlCol="0">
            <a:spAutoFit/>
          </a:bodyPr>
          <a:lstStyle/>
          <a:p>
            <a:r>
              <a:rPr lang="en-US" sz="1400"/>
              <a:t>With this action, we can reproduce the standard weak localization results, and can perform standard RG analysis to get </a:t>
            </a:r>
            <a:r>
              <a:rPr lang="el-GR" sz="1400"/>
              <a:t>β</a:t>
            </a:r>
            <a:r>
              <a:rPr lang="en-US" sz="1400"/>
              <a:t>(g), and work out the scaling exponents consequently.  But again, this seems to require that we have weak disorder W = 1/k</a:t>
            </a:r>
            <a:r>
              <a:rPr lang="en-US" sz="1400" baseline="-25000"/>
              <a:t>F</a:t>
            </a:r>
            <a:r>
              <a:rPr lang="en-US" sz="1400"/>
              <a:t>ℓ &lt;&lt; 1, due to the expansion in the Trln() term.  And this consequently seems to restrict the validity of the RG analysis to d = 2 + </a:t>
            </a:r>
            <a:r>
              <a:rPr lang="el-GR" sz="1400"/>
              <a:t>ε</a:t>
            </a:r>
            <a:r>
              <a:rPr lang="en-US" sz="1400"/>
              <a:t> dimensions.  But he says that we can extend model to 1/k</a:t>
            </a:r>
            <a:r>
              <a:rPr lang="en-US" sz="1400" baseline="-25000"/>
              <a:t>F</a:t>
            </a:r>
            <a:r>
              <a:rPr lang="en-US" sz="1400"/>
              <a:t>ℓ ~ 1 regime too….?  </a:t>
            </a:r>
          </a:p>
        </p:txBody>
      </p:sp>
      <p:pic>
        <p:nvPicPr>
          <p:cNvPr id="6" name="Picture 5">
            <a:extLst>
              <a:ext uri="{FF2B5EF4-FFF2-40B4-BE49-F238E27FC236}">
                <a16:creationId xmlns:a16="http://schemas.microsoft.com/office/drawing/2014/main" id="{0A8860D9-8C5E-42A9-A31B-93A36E07CF81}"/>
              </a:ext>
            </a:extLst>
          </p:cNvPr>
          <p:cNvPicPr>
            <a:picLocks noChangeAspect="1"/>
          </p:cNvPicPr>
          <p:nvPr/>
        </p:nvPicPr>
        <p:blipFill>
          <a:blip r:embed="rId9"/>
          <a:stretch>
            <a:fillRect/>
          </a:stretch>
        </p:blipFill>
        <p:spPr>
          <a:xfrm>
            <a:off x="5954120" y="5030519"/>
            <a:ext cx="3868610" cy="749454"/>
          </a:xfrm>
          <a:prstGeom prst="rect">
            <a:avLst/>
          </a:prstGeom>
        </p:spPr>
      </p:pic>
    </p:spTree>
    <p:extLst>
      <p:ext uri="{BB962C8B-B14F-4D97-AF65-F5344CB8AC3E}">
        <p14:creationId xmlns:p14="http://schemas.microsoft.com/office/powerpoint/2010/main" val="350452250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195687" y="233973"/>
            <a:ext cx="5532677" cy="621596"/>
          </a:xfrm>
        </p:spPr>
        <p:txBody>
          <a:bodyPr>
            <a:noAutofit/>
          </a:bodyPr>
          <a:lstStyle/>
          <a:p>
            <a:r>
              <a:rPr lang="en-US" sz="3600" b="1" u="sng">
                <a:latin typeface="+mn-lt"/>
              </a:rPr>
              <a:t>Conduction (NLsM Results)</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12723" y="891662"/>
            <a:ext cx="11193709"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US" altLang="en-US" sz="1400"/>
              <a:t>The orthogonal RG equation predicts a g</a:t>
            </a:r>
            <a:r>
              <a:rPr lang="en-US" altLang="en-US" sz="1400" baseline="-25000"/>
              <a:t>c</a:t>
            </a:r>
            <a:r>
              <a:rPr lang="en-US" altLang="en-US" sz="1400"/>
              <a:t> ~ 0.40, and </a:t>
            </a:r>
            <a:r>
              <a:rPr lang="el-GR" altLang="en-US" sz="1400"/>
              <a:t>ν</a:t>
            </a:r>
            <a:r>
              <a:rPr lang="en-US" altLang="en-US" sz="1400"/>
              <a:t> = 0.67.  This compares well with numerical simulations for g</a:t>
            </a:r>
            <a:r>
              <a:rPr lang="en-US" altLang="en-US" sz="1400" baseline="-25000"/>
              <a:t>c</a:t>
            </a:r>
            <a:r>
              <a:rPr lang="en-US" altLang="en-US" sz="1400"/>
              <a:t>, but not for the critical exponent, which is rather around 1.57. The cumulants of g have also been calculated from the NLsM.  And these are the results (orthogonal ensemble I think), in 2+</a:t>
            </a:r>
            <a:r>
              <a:rPr lang="el-GR" altLang="en-US" sz="1400"/>
              <a:t>ε</a:t>
            </a:r>
            <a:r>
              <a:rPr lang="en-US" altLang="en-US" sz="1400"/>
              <a:t> dimensions), at the critical point.  </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9" name="Rectangle 37">
            <a:extLst>
              <a:ext uri="{FF2B5EF4-FFF2-40B4-BE49-F238E27FC236}">
                <a16:creationId xmlns:a16="http://schemas.microsoft.com/office/drawing/2014/main" id="{1356634C-84F1-4DE6-8C6D-EC4680CB9A3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0" name="Object 49">
            <a:extLst>
              <a:ext uri="{FF2B5EF4-FFF2-40B4-BE49-F238E27FC236}">
                <a16:creationId xmlns:a16="http://schemas.microsoft.com/office/drawing/2014/main" id="{24BF12D1-8626-40D1-AFB1-AC22A62CAA32}"/>
              </a:ext>
            </a:extLst>
          </p:cNvPr>
          <p:cNvGraphicFramePr>
            <a:graphicFrameLocks noChangeAspect="1"/>
          </p:cNvGraphicFramePr>
          <p:nvPr/>
        </p:nvGraphicFramePr>
        <p:xfrm>
          <a:off x="304800" y="1827963"/>
          <a:ext cx="2791514" cy="769441"/>
        </p:xfrm>
        <a:graphic>
          <a:graphicData uri="http://schemas.openxmlformats.org/presentationml/2006/ole">
            <mc:AlternateContent xmlns:mc="http://schemas.openxmlformats.org/markup-compatibility/2006">
              <mc:Choice xmlns:v="urn:schemas-microsoft-com:vml" Requires="v">
                <p:oleObj name="Equation" r:id="rId3" imgW="1955800" imgH="533400" progId="Equation.DSMT4">
                  <p:embed/>
                </p:oleObj>
              </mc:Choice>
              <mc:Fallback>
                <p:oleObj name="Equation" r:id="rId3" imgW="1955800" imgH="533400" progId="Equation.DSMT4">
                  <p:embed/>
                  <p:pic>
                    <p:nvPicPr>
                      <p:cNvPr id="50" name="Object 49">
                        <a:extLst>
                          <a:ext uri="{FF2B5EF4-FFF2-40B4-BE49-F238E27FC236}">
                            <a16:creationId xmlns:a16="http://schemas.microsoft.com/office/drawing/2014/main" id="{24BF12D1-8626-40D1-AFB1-AC22A62CAA3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 y="1827963"/>
                        <a:ext cx="2791514" cy="769441"/>
                      </a:xfrm>
                      <a:prstGeom prst="rect">
                        <a:avLst/>
                      </a:prstGeom>
                      <a:noFill/>
                    </p:spPr>
                  </p:pic>
                </p:oleObj>
              </mc:Fallback>
            </mc:AlternateContent>
          </a:graphicData>
        </a:graphic>
      </p:graphicFrame>
      <p:sp>
        <p:nvSpPr>
          <p:cNvPr id="51" name="TextBox 50">
            <a:extLst>
              <a:ext uri="{FF2B5EF4-FFF2-40B4-BE49-F238E27FC236}">
                <a16:creationId xmlns:a16="http://schemas.microsoft.com/office/drawing/2014/main" id="{EC9ED99C-4314-4CAC-BCBA-F0C1859FCA4F}"/>
              </a:ext>
            </a:extLst>
          </p:cNvPr>
          <p:cNvSpPr txBox="1"/>
          <p:nvPr/>
        </p:nvSpPr>
        <p:spPr>
          <a:xfrm>
            <a:off x="217552" y="2704236"/>
            <a:ext cx="10829926" cy="1600438"/>
          </a:xfrm>
          <a:prstGeom prst="rect">
            <a:avLst/>
          </a:prstGeom>
          <a:noFill/>
        </p:spPr>
        <p:txBody>
          <a:bodyPr wrap="square" rtlCol="0">
            <a:spAutoFit/>
          </a:bodyPr>
          <a:lstStyle/>
          <a:p>
            <a:r>
              <a:rPr lang="en-US" sz="1400"/>
              <a:t>Note how this result seems to suggest a Cauchy-like distribution.  This result was taken to suggest the failure of the single parameter scaling theory due to the length dependence of the moments.  Alternatively, it was argued that the perturbative calculation simply became more erroneous as </a:t>
            </a:r>
            <a:r>
              <a:rPr lang="el-GR" sz="1400"/>
              <a:t>ε</a:t>
            </a:r>
            <a:r>
              <a:rPr lang="en-US" sz="1400"/>
              <a:t> increased (reasonable).  A compromise position is that the single parameter scaling theory only pertains to  &lt;g&gt;, say.  </a:t>
            </a:r>
          </a:p>
          <a:p>
            <a:endParaRPr lang="en-US" sz="1400"/>
          </a:p>
          <a:p>
            <a:r>
              <a:rPr lang="en-US" sz="1400"/>
              <a:t>I believe that Shapiro (one of his papers) investigated the critical distribution in 2+</a:t>
            </a:r>
            <a:r>
              <a:rPr lang="el-GR" sz="1400"/>
              <a:t>ε</a:t>
            </a:r>
            <a:r>
              <a:rPr lang="en-US" sz="1400"/>
              <a:t>, using these moments as a guide, and was able to show, with some reasonable suppositions, that the distribution was actually length-independent, and so satisfied the single-parameter scaling hypothesis.  He obtained the following results:</a:t>
            </a:r>
            <a:endParaRPr lang="en-US" sz="1600"/>
          </a:p>
        </p:txBody>
      </p:sp>
      <p:pic>
        <p:nvPicPr>
          <p:cNvPr id="6" name="Picture 5">
            <a:extLst>
              <a:ext uri="{FF2B5EF4-FFF2-40B4-BE49-F238E27FC236}">
                <a16:creationId xmlns:a16="http://schemas.microsoft.com/office/drawing/2014/main" id="{17A2BD25-D633-4120-88B0-E3EC6548F1C2}"/>
              </a:ext>
            </a:extLst>
          </p:cNvPr>
          <p:cNvPicPr>
            <a:picLocks noChangeAspect="1"/>
          </p:cNvPicPr>
          <p:nvPr/>
        </p:nvPicPr>
        <p:blipFill>
          <a:blip r:embed="rId5"/>
          <a:stretch>
            <a:fillRect/>
          </a:stretch>
        </p:blipFill>
        <p:spPr>
          <a:xfrm>
            <a:off x="304800" y="4377038"/>
            <a:ext cx="1038225" cy="352425"/>
          </a:xfrm>
          <a:prstGeom prst="rect">
            <a:avLst/>
          </a:prstGeom>
        </p:spPr>
      </p:pic>
      <p:pic>
        <p:nvPicPr>
          <p:cNvPr id="9" name="Picture 8">
            <a:extLst>
              <a:ext uri="{FF2B5EF4-FFF2-40B4-BE49-F238E27FC236}">
                <a16:creationId xmlns:a16="http://schemas.microsoft.com/office/drawing/2014/main" id="{F8F007EE-8453-4EC5-A915-AC470D16FF0A}"/>
              </a:ext>
            </a:extLst>
          </p:cNvPr>
          <p:cNvPicPr>
            <a:picLocks noChangeAspect="1"/>
          </p:cNvPicPr>
          <p:nvPr/>
        </p:nvPicPr>
        <p:blipFill>
          <a:blip r:embed="rId6"/>
          <a:stretch>
            <a:fillRect/>
          </a:stretch>
        </p:blipFill>
        <p:spPr>
          <a:xfrm>
            <a:off x="304800" y="4836295"/>
            <a:ext cx="1114425" cy="333375"/>
          </a:xfrm>
          <a:prstGeom prst="rect">
            <a:avLst/>
          </a:prstGeom>
        </p:spPr>
      </p:pic>
      <p:pic>
        <p:nvPicPr>
          <p:cNvPr id="11" name="Picture 10">
            <a:extLst>
              <a:ext uri="{FF2B5EF4-FFF2-40B4-BE49-F238E27FC236}">
                <a16:creationId xmlns:a16="http://schemas.microsoft.com/office/drawing/2014/main" id="{FC7BFC5D-078E-455B-AC14-EDF49262D031}"/>
              </a:ext>
            </a:extLst>
          </p:cNvPr>
          <p:cNvPicPr>
            <a:picLocks noChangeAspect="1"/>
          </p:cNvPicPr>
          <p:nvPr/>
        </p:nvPicPr>
        <p:blipFill>
          <a:blip r:embed="rId7"/>
          <a:stretch>
            <a:fillRect/>
          </a:stretch>
        </p:blipFill>
        <p:spPr>
          <a:xfrm>
            <a:off x="304800" y="5225969"/>
            <a:ext cx="1581150" cy="419100"/>
          </a:xfrm>
          <a:prstGeom prst="rect">
            <a:avLst/>
          </a:prstGeom>
        </p:spPr>
      </p:pic>
      <p:sp>
        <p:nvSpPr>
          <p:cNvPr id="12" name="TextBox 11">
            <a:extLst>
              <a:ext uri="{FF2B5EF4-FFF2-40B4-BE49-F238E27FC236}">
                <a16:creationId xmlns:a16="http://schemas.microsoft.com/office/drawing/2014/main" id="{CD5AD82B-DFE6-42ED-AB16-68D72E67F1E9}"/>
              </a:ext>
            </a:extLst>
          </p:cNvPr>
          <p:cNvSpPr txBox="1"/>
          <p:nvPr/>
        </p:nvSpPr>
        <p:spPr>
          <a:xfrm>
            <a:off x="212724" y="5798157"/>
            <a:ext cx="5791200" cy="307777"/>
          </a:xfrm>
          <a:prstGeom prst="rect">
            <a:avLst/>
          </a:prstGeom>
          <a:noFill/>
        </p:spPr>
        <p:txBody>
          <a:bodyPr wrap="square" rtlCol="0">
            <a:spAutoFit/>
          </a:bodyPr>
          <a:lstStyle/>
          <a:p>
            <a:r>
              <a:rPr lang="en-US" sz="1400"/>
              <a:t>One can see that due to the tail, only moments up to </a:t>
            </a:r>
            <a:r>
              <a:rPr lang="en-US" sz="1400">
                <a:sym typeface="Wingdings" panose="05000000000000000000" pitchFamily="2" charset="2"/>
              </a:rPr>
              <a:t>n &lt; 2/</a:t>
            </a:r>
            <a:r>
              <a:rPr lang="el-GR" sz="1400">
                <a:sym typeface="Wingdings" panose="05000000000000000000" pitchFamily="2" charset="2"/>
              </a:rPr>
              <a:t>ε</a:t>
            </a:r>
            <a:r>
              <a:rPr lang="en-US" sz="1400">
                <a:sym typeface="Wingdings" panose="05000000000000000000" pitchFamily="2" charset="2"/>
              </a:rPr>
              <a:t> or so will exist.  </a:t>
            </a:r>
            <a:endParaRPr lang="en-US"/>
          </a:p>
        </p:txBody>
      </p:sp>
      <p:sp>
        <p:nvSpPr>
          <p:cNvPr id="16" name="TextBox 15">
            <a:extLst>
              <a:ext uri="{FF2B5EF4-FFF2-40B4-BE49-F238E27FC236}">
                <a16:creationId xmlns:a16="http://schemas.microsoft.com/office/drawing/2014/main" id="{895BBBE1-D98E-4F39-9D61-A1531ABA0580}"/>
              </a:ext>
            </a:extLst>
          </p:cNvPr>
          <p:cNvSpPr txBox="1"/>
          <p:nvPr/>
        </p:nvSpPr>
        <p:spPr>
          <a:xfrm>
            <a:off x="212724" y="6197738"/>
            <a:ext cx="5791200" cy="523220"/>
          </a:xfrm>
          <a:prstGeom prst="rect">
            <a:avLst/>
          </a:prstGeom>
          <a:noFill/>
        </p:spPr>
        <p:txBody>
          <a:bodyPr wrap="square" rtlCol="0">
            <a:spAutoFit/>
          </a:bodyPr>
          <a:lstStyle/>
          <a:p>
            <a:r>
              <a:rPr lang="en-US" sz="1400"/>
              <a:t>Shapiro coauthored a paper which predicted the distribution should mainly approach Gaussian as d </a:t>
            </a:r>
            <a:r>
              <a:rPr lang="en-US" sz="1400">
                <a:sym typeface="Wingdings" panose="05000000000000000000" pitchFamily="2" charset="2"/>
              </a:rPr>
              <a:t> 2.</a:t>
            </a:r>
            <a:endParaRPr lang="en-US"/>
          </a:p>
        </p:txBody>
      </p:sp>
      <p:sp>
        <p:nvSpPr>
          <p:cNvPr id="4" name="TextBox 3">
            <a:extLst>
              <a:ext uri="{FF2B5EF4-FFF2-40B4-BE49-F238E27FC236}">
                <a16:creationId xmlns:a16="http://schemas.microsoft.com/office/drawing/2014/main" id="{1403CDDE-ADAE-4F17-BBFF-75F83C8AB541}"/>
              </a:ext>
            </a:extLst>
          </p:cNvPr>
          <p:cNvSpPr txBox="1"/>
          <p:nvPr/>
        </p:nvSpPr>
        <p:spPr>
          <a:xfrm flipH="1">
            <a:off x="6729323" y="5669920"/>
            <a:ext cx="3988953" cy="954107"/>
          </a:xfrm>
          <a:prstGeom prst="rect">
            <a:avLst/>
          </a:prstGeom>
          <a:noFill/>
          <a:ln>
            <a:solidFill>
              <a:srgbClr val="00B050"/>
            </a:solidFill>
          </a:ln>
        </p:spPr>
        <p:txBody>
          <a:bodyPr wrap="square" rtlCol="0">
            <a:spAutoFit/>
          </a:bodyPr>
          <a:lstStyle/>
          <a:p>
            <a:r>
              <a:rPr lang="en-US" sz="1400"/>
              <a:t>In Beenaker’s review (pg. 35) he gives references for paper that derived the 1D NLsM from a white noise potential model.  Check this out, since that would mean such a model reproduces DMPK too.</a:t>
            </a:r>
          </a:p>
        </p:txBody>
      </p:sp>
    </p:spTree>
    <p:extLst>
      <p:ext uri="{BB962C8B-B14F-4D97-AF65-F5344CB8AC3E}">
        <p14:creationId xmlns:p14="http://schemas.microsoft.com/office/powerpoint/2010/main" val="55859079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195687" y="158367"/>
            <a:ext cx="5435684" cy="621596"/>
          </a:xfrm>
        </p:spPr>
        <p:txBody>
          <a:bodyPr>
            <a:noAutofit/>
          </a:bodyPr>
          <a:lstStyle/>
          <a:p>
            <a:r>
              <a:rPr lang="en-US" sz="3600" b="1" u="sng">
                <a:latin typeface="+mn-lt"/>
              </a:rPr>
              <a:t>Conduction (NLsM Results)</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12724" y="974407"/>
            <a:ext cx="11503026"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lang="en-US" altLang="en-US" sz="1400"/>
              <a:t>I’ll state some of the results the model has produced…one is the exact results for &lt;g&gt;, and &lt;g&gt;</a:t>
            </a:r>
            <a:r>
              <a:rPr lang="en-US" altLang="en-US" sz="1400" baseline="-25000"/>
              <a:t>2</a:t>
            </a:r>
            <a:r>
              <a:rPr lang="en-US" altLang="en-US" sz="1400"/>
              <a:t> in the Q1D geometry (just displaying orthogonal ensemble asymptotic results – I think this is from the 1D sigma model?).</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TextBox 5">
            <a:extLst>
              <a:ext uri="{FF2B5EF4-FFF2-40B4-BE49-F238E27FC236}">
                <a16:creationId xmlns:a16="http://schemas.microsoft.com/office/drawing/2014/main" id="{324EAD57-7917-4975-B69F-5DB2F47DF053}"/>
              </a:ext>
            </a:extLst>
          </p:cNvPr>
          <p:cNvSpPr txBox="1"/>
          <p:nvPr/>
        </p:nvSpPr>
        <p:spPr>
          <a:xfrm>
            <a:off x="193870" y="3699188"/>
            <a:ext cx="6324600" cy="307777"/>
          </a:xfrm>
          <a:prstGeom prst="rect">
            <a:avLst/>
          </a:prstGeom>
          <a:noFill/>
        </p:spPr>
        <p:txBody>
          <a:bodyPr wrap="square" rtlCol="0">
            <a:spAutoFit/>
          </a:bodyPr>
          <a:lstStyle/>
          <a:p>
            <a:r>
              <a:rPr lang="en-US" sz="1400"/>
              <a:t>And now the scaling function in 2+</a:t>
            </a:r>
            <a:r>
              <a:rPr lang="el-GR" sz="1400"/>
              <a:t>ε</a:t>
            </a:r>
            <a:r>
              <a:rPr lang="en-US" sz="1400"/>
              <a:t> dimensions (t = 1/2</a:t>
            </a:r>
            <a:r>
              <a:rPr lang="el-GR" sz="1400"/>
              <a:t>π</a:t>
            </a:r>
            <a:r>
              <a:rPr lang="en-US" sz="1400"/>
              <a:t>g, β = dlng/dlnL).</a:t>
            </a:r>
          </a:p>
        </p:txBody>
      </p:sp>
      <p:pic>
        <p:nvPicPr>
          <p:cNvPr id="9" name="Picture 8">
            <a:extLst>
              <a:ext uri="{FF2B5EF4-FFF2-40B4-BE49-F238E27FC236}">
                <a16:creationId xmlns:a16="http://schemas.microsoft.com/office/drawing/2014/main" id="{9193917C-DC2B-4115-9203-7BB8A696E668}"/>
              </a:ext>
            </a:extLst>
          </p:cNvPr>
          <p:cNvPicPr>
            <a:picLocks noChangeAspect="1"/>
          </p:cNvPicPr>
          <p:nvPr/>
        </p:nvPicPr>
        <p:blipFill>
          <a:blip r:embed="rId3"/>
          <a:stretch>
            <a:fillRect/>
          </a:stretch>
        </p:blipFill>
        <p:spPr>
          <a:xfrm>
            <a:off x="1689097" y="1741676"/>
            <a:ext cx="4587876" cy="555256"/>
          </a:xfrm>
          <a:prstGeom prst="rect">
            <a:avLst/>
          </a:prstGeom>
        </p:spPr>
      </p:pic>
      <p:pic>
        <p:nvPicPr>
          <p:cNvPr id="13" name="Picture 12">
            <a:extLst>
              <a:ext uri="{FF2B5EF4-FFF2-40B4-BE49-F238E27FC236}">
                <a16:creationId xmlns:a16="http://schemas.microsoft.com/office/drawing/2014/main" id="{2E6EF608-490A-4BEE-9EAF-1625B473FB0B}"/>
              </a:ext>
            </a:extLst>
          </p:cNvPr>
          <p:cNvPicPr>
            <a:picLocks noChangeAspect="1"/>
          </p:cNvPicPr>
          <p:nvPr/>
        </p:nvPicPr>
        <p:blipFill>
          <a:blip r:embed="rId4"/>
          <a:stretch>
            <a:fillRect/>
          </a:stretch>
        </p:blipFill>
        <p:spPr>
          <a:xfrm>
            <a:off x="1753861" y="2358337"/>
            <a:ext cx="3595686" cy="609336"/>
          </a:xfrm>
          <a:prstGeom prst="rect">
            <a:avLst/>
          </a:prstGeom>
        </p:spPr>
      </p:pic>
      <p:pic>
        <p:nvPicPr>
          <p:cNvPr id="14" name="Picture 13">
            <a:extLst>
              <a:ext uri="{FF2B5EF4-FFF2-40B4-BE49-F238E27FC236}">
                <a16:creationId xmlns:a16="http://schemas.microsoft.com/office/drawing/2014/main" id="{A364565F-9490-4812-B161-A49E1110C3FA}"/>
              </a:ext>
            </a:extLst>
          </p:cNvPr>
          <p:cNvPicPr>
            <a:picLocks noChangeAspect="1"/>
          </p:cNvPicPr>
          <p:nvPr/>
        </p:nvPicPr>
        <p:blipFill>
          <a:blip r:embed="rId5"/>
          <a:stretch>
            <a:fillRect/>
          </a:stretch>
        </p:blipFill>
        <p:spPr>
          <a:xfrm>
            <a:off x="1753861" y="3128837"/>
            <a:ext cx="3390900" cy="449689"/>
          </a:xfrm>
          <a:prstGeom prst="rect">
            <a:avLst/>
          </a:prstGeom>
        </p:spPr>
      </p:pic>
      <p:graphicFrame>
        <p:nvGraphicFramePr>
          <p:cNvPr id="16" name="Object 15">
            <a:extLst>
              <a:ext uri="{FF2B5EF4-FFF2-40B4-BE49-F238E27FC236}">
                <a16:creationId xmlns:a16="http://schemas.microsoft.com/office/drawing/2014/main" id="{959CE26A-D74E-4097-BF7F-2E0B49443F63}"/>
              </a:ext>
            </a:extLst>
          </p:cNvPr>
          <p:cNvGraphicFramePr>
            <a:graphicFrameLocks noChangeAspect="1"/>
          </p:cNvGraphicFramePr>
          <p:nvPr/>
        </p:nvGraphicFramePr>
        <p:xfrm>
          <a:off x="284955" y="1886193"/>
          <a:ext cx="712788" cy="315913"/>
        </p:xfrm>
        <a:graphic>
          <a:graphicData uri="http://schemas.openxmlformats.org/presentationml/2006/ole">
            <mc:AlternateContent xmlns:mc="http://schemas.openxmlformats.org/markup-compatibility/2006">
              <mc:Choice xmlns:v="urn:schemas-microsoft-com:vml" Requires="v">
                <p:oleObj name="Equation" r:id="rId6" imgW="457200" imgH="203040" progId="Equation.DSMT4">
                  <p:embed/>
                </p:oleObj>
              </mc:Choice>
              <mc:Fallback>
                <p:oleObj name="Equation" r:id="rId6" imgW="457200" imgH="203040" progId="Equation.DSMT4">
                  <p:embed/>
                  <p:pic>
                    <p:nvPicPr>
                      <p:cNvPr id="16" name="Object 15">
                        <a:extLst>
                          <a:ext uri="{FF2B5EF4-FFF2-40B4-BE49-F238E27FC236}">
                            <a16:creationId xmlns:a16="http://schemas.microsoft.com/office/drawing/2014/main" id="{959CE26A-D74E-4097-BF7F-2E0B49443F63}"/>
                          </a:ext>
                        </a:extLst>
                      </p:cNvPr>
                      <p:cNvPicPr/>
                      <p:nvPr/>
                    </p:nvPicPr>
                    <p:blipFill>
                      <a:blip r:embed="rId7"/>
                      <a:stretch>
                        <a:fillRect/>
                      </a:stretch>
                    </p:blipFill>
                    <p:spPr>
                      <a:xfrm>
                        <a:off x="284955" y="1886193"/>
                        <a:ext cx="712788" cy="315913"/>
                      </a:xfrm>
                      <a:prstGeom prst="rect">
                        <a:avLst/>
                      </a:prstGeom>
                    </p:spPr>
                  </p:pic>
                </p:oleObj>
              </mc:Fallback>
            </mc:AlternateContent>
          </a:graphicData>
        </a:graphic>
      </p:graphicFrame>
      <p:pic>
        <p:nvPicPr>
          <p:cNvPr id="20" name="Picture 19">
            <a:extLst>
              <a:ext uri="{FF2B5EF4-FFF2-40B4-BE49-F238E27FC236}">
                <a16:creationId xmlns:a16="http://schemas.microsoft.com/office/drawing/2014/main" id="{A19CD90C-1902-49C2-83C7-569D9E6C66AE}"/>
              </a:ext>
            </a:extLst>
          </p:cNvPr>
          <p:cNvPicPr>
            <a:picLocks noChangeAspect="1"/>
          </p:cNvPicPr>
          <p:nvPr/>
        </p:nvPicPr>
        <p:blipFill>
          <a:blip r:embed="rId8"/>
          <a:stretch>
            <a:fillRect/>
          </a:stretch>
        </p:blipFill>
        <p:spPr>
          <a:xfrm>
            <a:off x="6537324" y="1574087"/>
            <a:ext cx="5178426" cy="2464001"/>
          </a:xfrm>
          <a:prstGeom prst="rect">
            <a:avLst/>
          </a:prstGeom>
        </p:spPr>
      </p:pic>
      <p:graphicFrame>
        <p:nvGraphicFramePr>
          <p:cNvPr id="25" name="Object 24">
            <a:extLst>
              <a:ext uri="{FF2B5EF4-FFF2-40B4-BE49-F238E27FC236}">
                <a16:creationId xmlns:a16="http://schemas.microsoft.com/office/drawing/2014/main" id="{19EC28D4-7A22-4097-86D4-FA690D758D65}"/>
              </a:ext>
            </a:extLst>
          </p:cNvPr>
          <p:cNvGraphicFramePr>
            <a:graphicFrameLocks noChangeAspect="1"/>
          </p:cNvGraphicFramePr>
          <p:nvPr/>
        </p:nvGraphicFramePr>
        <p:xfrm>
          <a:off x="288081" y="3252307"/>
          <a:ext cx="733425" cy="317500"/>
        </p:xfrm>
        <a:graphic>
          <a:graphicData uri="http://schemas.openxmlformats.org/presentationml/2006/ole">
            <mc:AlternateContent xmlns:mc="http://schemas.openxmlformats.org/markup-compatibility/2006">
              <mc:Choice xmlns:v="urn:schemas-microsoft-com:vml" Requires="v">
                <p:oleObj name="Equation" r:id="rId9" imgW="469800" imgH="203040" progId="Equation.DSMT4">
                  <p:embed/>
                </p:oleObj>
              </mc:Choice>
              <mc:Fallback>
                <p:oleObj name="Equation" r:id="rId9" imgW="469800" imgH="203040" progId="Equation.DSMT4">
                  <p:embed/>
                  <p:pic>
                    <p:nvPicPr>
                      <p:cNvPr id="25" name="Object 24">
                        <a:extLst>
                          <a:ext uri="{FF2B5EF4-FFF2-40B4-BE49-F238E27FC236}">
                            <a16:creationId xmlns:a16="http://schemas.microsoft.com/office/drawing/2014/main" id="{19EC28D4-7A22-4097-86D4-FA690D758D65}"/>
                          </a:ext>
                        </a:extLst>
                      </p:cNvPr>
                      <p:cNvPicPr/>
                      <p:nvPr/>
                    </p:nvPicPr>
                    <p:blipFill>
                      <a:blip r:embed="rId10"/>
                      <a:stretch>
                        <a:fillRect/>
                      </a:stretch>
                    </p:blipFill>
                    <p:spPr>
                      <a:xfrm>
                        <a:off x="288081" y="3252307"/>
                        <a:ext cx="733425" cy="317500"/>
                      </a:xfrm>
                      <a:prstGeom prst="rect">
                        <a:avLst/>
                      </a:prstGeom>
                    </p:spPr>
                  </p:pic>
                </p:oleObj>
              </mc:Fallback>
            </mc:AlternateContent>
          </a:graphicData>
        </a:graphic>
      </p:graphicFrame>
      <p:sp>
        <p:nvSpPr>
          <p:cNvPr id="49" name="Rectangle 37">
            <a:extLst>
              <a:ext uri="{FF2B5EF4-FFF2-40B4-BE49-F238E27FC236}">
                <a16:creationId xmlns:a16="http://schemas.microsoft.com/office/drawing/2014/main" id="{1356634C-84F1-4DE6-8C6D-EC4680CB9A3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TextBox 3">
            <a:extLst>
              <a:ext uri="{FF2B5EF4-FFF2-40B4-BE49-F238E27FC236}">
                <a16:creationId xmlns:a16="http://schemas.microsoft.com/office/drawing/2014/main" id="{1A156264-F994-4A30-B94D-6C65EA4A62F7}"/>
              </a:ext>
            </a:extLst>
          </p:cNvPr>
          <p:cNvSpPr txBox="1"/>
          <p:nvPr/>
        </p:nvSpPr>
        <p:spPr>
          <a:xfrm>
            <a:off x="163196" y="2299183"/>
            <a:ext cx="1392227" cy="830997"/>
          </a:xfrm>
          <a:prstGeom prst="rect">
            <a:avLst/>
          </a:prstGeom>
          <a:noFill/>
        </p:spPr>
        <p:txBody>
          <a:bodyPr wrap="square" rtlCol="0">
            <a:spAutoFit/>
          </a:bodyPr>
          <a:lstStyle/>
          <a:p>
            <a:r>
              <a:rPr lang="en-US" sz="1200">
                <a:solidFill>
                  <a:srgbClr val="FF0000"/>
                </a:solidFill>
              </a:rPr>
              <a:t>I think his g includes spins d.o.f. and so has an extra factor of 2.  </a:t>
            </a:r>
          </a:p>
        </p:txBody>
      </p:sp>
      <p:pic>
        <p:nvPicPr>
          <p:cNvPr id="37" name="Picture 36">
            <a:extLst>
              <a:ext uri="{FF2B5EF4-FFF2-40B4-BE49-F238E27FC236}">
                <a16:creationId xmlns:a16="http://schemas.microsoft.com/office/drawing/2014/main" id="{89F5EDD5-E352-46A2-84C1-774B9FC6290F}"/>
              </a:ext>
            </a:extLst>
          </p:cNvPr>
          <p:cNvPicPr>
            <a:picLocks noChangeAspect="1"/>
          </p:cNvPicPr>
          <p:nvPr/>
        </p:nvPicPr>
        <p:blipFill>
          <a:blip r:embed="rId11"/>
          <a:stretch>
            <a:fillRect/>
          </a:stretch>
        </p:blipFill>
        <p:spPr>
          <a:xfrm>
            <a:off x="170303" y="4790326"/>
            <a:ext cx="2616203" cy="593748"/>
          </a:xfrm>
          <a:prstGeom prst="rect">
            <a:avLst/>
          </a:prstGeom>
        </p:spPr>
      </p:pic>
      <p:pic>
        <p:nvPicPr>
          <p:cNvPr id="46" name="Picture 45">
            <a:extLst>
              <a:ext uri="{FF2B5EF4-FFF2-40B4-BE49-F238E27FC236}">
                <a16:creationId xmlns:a16="http://schemas.microsoft.com/office/drawing/2014/main" id="{4DF3126C-80C4-4CEA-9B0E-BBFA23AB46AC}"/>
              </a:ext>
            </a:extLst>
          </p:cNvPr>
          <p:cNvPicPr>
            <a:picLocks noChangeAspect="1"/>
          </p:cNvPicPr>
          <p:nvPr/>
        </p:nvPicPr>
        <p:blipFill>
          <a:blip r:embed="rId12"/>
          <a:stretch>
            <a:fillRect/>
          </a:stretch>
        </p:blipFill>
        <p:spPr>
          <a:xfrm>
            <a:off x="261903" y="5448733"/>
            <a:ext cx="3584730" cy="579726"/>
          </a:xfrm>
          <a:prstGeom prst="rect">
            <a:avLst/>
          </a:prstGeom>
        </p:spPr>
      </p:pic>
      <p:pic>
        <p:nvPicPr>
          <p:cNvPr id="47" name="Picture 46">
            <a:extLst>
              <a:ext uri="{FF2B5EF4-FFF2-40B4-BE49-F238E27FC236}">
                <a16:creationId xmlns:a16="http://schemas.microsoft.com/office/drawing/2014/main" id="{F2ECB109-5A80-431E-95D9-854758AA445E}"/>
              </a:ext>
            </a:extLst>
          </p:cNvPr>
          <p:cNvPicPr>
            <a:picLocks noChangeAspect="1"/>
          </p:cNvPicPr>
          <p:nvPr/>
        </p:nvPicPr>
        <p:blipFill>
          <a:blip r:embed="rId13"/>
          <a:stretch>
            <a:fillRect/>
          </a:stretch>
        </p:blipFill>
        <p:spPr>
          <a:xfrm>
            <a:off x="261903" y="6095263"/>
            <a:ext cx="2944746" cy="505777"/>
          </a:xfrm>
          <a:prstGeom prst="rect">
            <a:avLst/>
          </a:prstGeom>
        </p:spPr>
      </p:pic>
      <p:sp>
        <p:nvSpPr>
          <p:cNvPr id="48" name="Rectangle 47">
            <a:extLst>
              <a:ext uri="{FF2B5EF4-FFF2-40B4-BE49-F238E27FC236}">
                <a16:creationId xmlns:a16="http://schemas.microsoft.com/office/drawing/2014/main" id="{573C3E35-A86B-4E8B-812F-B461D47167C2}"/>
              </a:ext>
            </a:extLst>
          </p:cNvPr>
          <p:cNvSpPr/>
          <p:nvPr/>
        </p:nvSpPr>
        <p:spPr>
          <a:xfrm>
            <a:off x="4263196" y="4195051"/>
            <a:ext cx="3494091" cy="249563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Rectangle 49">
            <a:extLst>
              <a:ext uri="{FF2B5EF4-FFF2-40B4-BE49-F238E27FC236}">
                <a16:creationId xmlns:a16="http://schemas.microsoft.com/office/drawing/2014/main" id="{60D88F9F-199C-4962-87BF-0AFE311CB185}"/>
              </a:ext>
            </a:extLst>
          </p:cNvPr>
          <p:cNvSpPr/>
          <p:nvPr/>
        </p:nvSpPr>
        <p:spPr>
          <a:xfrm>
            <a:off x="227771" y="4208035"/>
            <a:ext cx="3673477" cy="249563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Rectangle 50">
            <a:extLst>
              <a:ext uri="{FF2B5EF4-FFF2-40B4-BE49-F238E27FC236}">
                <a16:creationId xmlns:a16="http://schemas.microsoft.com/office/drawing/2014/main" id="{FBB979DF-69DD-42D6-9050-2B98AF87B4F9}"/>
              </a:ext>
            </a:extLst>
          </p:cNvPr>
          <p:cNvSpPr/>
          <p:nvPr/>
        </p:nvSpPr>
        <p:spPr>
          <a:xfrm>
            <a:off x="7993822" y="4195051"/>
            <a:ext cx="3571482" cy="1677726"/>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2" name="Picture 51">
            <a:extLst>
              <a:ext uri="{FF2B5EF4-FFF2-40B4-BE49-F238E27FC236}">
                <a16:creationId xmlns:a16="http://schemas.microsoft.com/office/drawing/2014/main" id="{98A9234C-E81D-487B-A0AB-7942D01284D2}"/>
              </a:ext>
            </a:extLst>
          </p:cNvPr>
          <p:cNvPicPr>
            <a:picLocks noChangeAspect="1"/>
          </p:cNvPicPr>
          <p:nvPr/>
        </p:nvPicPr>
        <p:blipFill>
          <a:blip r:embed="rId14"/>
          <a:stretch>
            <a:fillRect/>
          </a:stretch>
        </p:blipFill>
        <p:spPr>
          <a:xfrm>
            <a:off x="4382261" y="5418985"/>
            <a:ext cx="2008187" cy="585976"/>
          </a:xfrm>
          <a:prstGeom prst="rect">
            <a:avLst/>
          </a:prstGeom>
        </p:spPr>
      </p:pic>
      <p:pic>
        <p:nvPicPr>
          <p:cNvPr id="53" name="Picture 52">
            <a:extLst>
              <a:ext uri="{FF2B5EF4-FFF2-40B4-BE49-F238E27FC236}">
                <a16:creationId xmlns:a16="http://schemas.microsoft.com/office/drawing/2014/main" id="{6C788990-17F9-499A-A769-62002E4BAACC}"/>
              </a:ext>
            </a:extLst>
          </p:cNvPr>
          <p:cNvPicPr>
            <a:picLocks noChangeAspect="1"/>
          </p:cNvPicPr>
          <p:nvPr/>
        </p:nvPicPr>
        <p:blipFill>
          <a:blip r:embed="rId15"/>
          <a:stretch>
            <a:fillRect/>
          </a:stretch>
        </p:blipFill>
        <p:spPr>
          <a:xfrm>
            <a:off x="4308441" y="4784367"/>
            <a:ext cx="3278187" cy="548249"/>
          </a:xfrm>
          <a:prstGeom prst="rect">
            <a:avLst/>
          </a:prstGeom>
        </p:spPr>
      </p:pic>
      <p:pic>
        <p:nvPicPr>
          <p:cNvPr id="54" name="Picture 53">
            <a:extLst>
              <a:ext uri="{FF2B5EF4-FFF2-40B4-BE49-F238E27FC236}">
                <a16:creationId xmlns:a16="http://schemas.microsoft.com/office/drawing/2014/main" id="{71A95B8D-7E83-4B81-AC40-E819AF5BD070}"/>
              </a:ext>
            </a:extLst>
          </p:cNvPr>
          <p:cNvPicPr>
            <a:picLocks noChangeAspect="1"/>
          </p:cNvPicPr>
          <p:nvPr/>
        </p:nvPicPr>
        <p:blipFill>
          <a:blip r:embed="rId16"/>
          <a:stretch>
            <a:fillRect/>
          </a:stretch>
        </p:blipFill>
        <p:spPr>
          <a:xfrm>
            <a:off x="4428298" y="6078895"/>
            <a:ext cx="2085974" cy="523069"/>
          </a:xfrm>
          <a:prstGeom prst="rect">
            <a:avLst/>
          </a:prstGeom>
        </p:spPr>
      </p:pic>
      <p:pic>
        <p:nvPicPr>
          <p:cNvPr id="55" name="Picture 54">
            <a:extLst>
              <a:ext uri="{FF2B5EF4-FFF2-40B4-BE49-F238E27FC236}">
                <a16:creationId xmlns:a16="http://schemas.microsoft.com/office/drawing/2014/main" id="{6EE59660-ACEC-4F76-81A7-8314BCC96E61}"/>
              </a:ext>
            </a:extLst>
          </p:cNvPr>
          <p:cNvPicPr>
            <a:picLocks noChangeAspect="1"/>
          </p:cNvPicPr>
          <p:nvPr/>
        </p:nvPicPr>
        <p:blipFill>
          <a:blip r:embed="rId17"/>
          <a:stretch>
            <a:fillRect/>
          </a:stretch>
        </p:blipFill>
        <p:spPr>
          <a:xfrm>
            <a:off x="8119235" y="4949405"/>
            <a:ext cx="688976" cy="275590"/>
          </a:xfrm>
          <a:prstGeom prst="rect">
            <a:avLst/>
          </a:prstGeom>
        </p:spPr>
      </p:pic>
      <p:graphicFrame>
        <p:nvGraphicFramePr>
          <p:cNvPr id="56" name="Object 55">
            <a:extLst>
              <a:ext uri="{FF2B5EF4-FFF2-40B4-BE49-F238E27FC236}">
                <a16:creationId xmlns:a16="http://schemas.microsoft.com/office/drawing/2014/main" id="{8A641D2C-4D38-4EB2-AA06-71E45D9BFB2D}"/>
              </a:ext>
            </a:extLst>
          </p:cNvPr>
          <p:cNvGraphicFramePr>
            <a:graphicFrameLocks noChangeAspect="1"/>
          </p:cNvGraphicFramePr>
          <p:nvPr/>
        </p:nvGraphicFramePr>
        <p:xfrm>
          <a:off x="3281483" y="6376393"/>
          <a:ext cx="565150" cy="322943"/>
        </p:xfrm>
        <a:graphic>
          <a:graphicData uri="http://schemas.openxmlformats.org/presentationml/2006/ole">
            <mc:AlternateContent xmlns:mc="http://schemas.openxmlformats.org/markup-compatibility/2006">
              <mc:Choice xmlns:v="urn:schemas-microsoft-com:vml" Requires="v">
                <p:oleObj name="Equation" r:id="rId18" imgW="355320" imgH="203040" progId="Equation.DSMT4">
                  <p:embed/>
                </p:oleObj>
              </mc:Choice>
              <mc:Fallback>
                <p:oleObj name="Equation" r:id="rId18" imgW="355320" imgH="203040" progId="Equation.DSMT4">
                  <p:embed/>
                  <p:pic>
                    <p:nvPicPr>
                      <p:cNvPr id="56" name="Object 55">
                        <a:extLst>
                          <a:ext uri="{FF2B5EF4-FFF2-40B4-BE49-F238E27FC236}">
                            <a16:creationId xmlns:a16="http://schemas.microsoft.com/office/drawing/2014/main" id="{8A641D2C-4D38-4EB2-AA06-71E45D9BFB2D}"/>
                          </a:ext>
                        </a:extLst>
                      </p:cNvPr>
                      <p:cNvPicPr/>
                      <p:nvPr/>
                    </p:nvPicPr>
                    <p:blipFill>
                      <a:blip r:embed="rId19"/>
                      <a:stretch>
                        <a:fillRect/>
                      </a:stretch>
                    </p:blipFill>
                    <p:spPr>
                      <a:xfrm>
                        <a:off x="3281483" y="6376393"/>
                        <a:ext cx="565150" cy="322943"/>
                      </a:xfrm>
                      <a:prstGeom prst="rect">
                        <a:avLst/>
                      </a:prstGeom>
                    </p:spPr>
                  </p:pic>
                </p:oleObj>
              </mc:Fallback>
            </mc:AlternateContent>
          </a:graphicData>
        </a:graphic>
      </p:graphicFrame>
      <p:graphicFrame>
        <p:nvGraphicFramePr>
          <p:cNvPr id="57" name="Object 56">
            <a:extLst>
              <a:ext uri="{FF2B5EF4-FFF2-40B4-BE49-F238E27FC236}">
                <a16:creationId xmlns:a16="http://schemas.microsoft.com/office/drawing/2014/main" id="{0E90E3AB-42FF-45CD-9C3D-E93C6D011CC9}"/>
              </a:ext>
            </a:extLst>
          </p:cNvPr>
          <p:cNvGraphicFramePr>
            <a:graphicFrameLocks noChangeAspect="1"/>
          </p:cNvGraphicFramePr>
          <p:nvPr/>
        </p:nvGraphicFramePr>
        <p:xfrm>
          <a:off x="7094182" y="6359479"/>
          <a:ext cx="606425" cy="323850"/>
        </p:xfrm>
        <a:graphic>
          <a:graphicData uri="http://schemas.openxmlformats.org/presentationml/2006/ole">
            <mc:AlternateContent xmlns:mc="http://schemas.openxmlformats.org/markup-compatibility/2006">
              <mc:Choice xmlns:v="urn:schemas-microsoft-com:vml" Requires="v">
                <p:oleObj name="Equation" r:id="rId20" imgW="380880" imgH="203040" progId="Equation.DSMT4">
                  <p:embed/>
                </p:oleObj>
              </mc:Choice>
              <mc:Fallback>
                <p:oleObj name="Equation" r:id="rId20" imgW="380880" imgH="203040" progId="Equation.DSMT4">
                  <p:embed/>
                  <p:pic>
                    <p:nvPicPr>
                      <p:cNvPr id="57" name="Object 56">
                        <a:extLst>
                          <a:ext uri="{FF2B5EF4-FFF2-40B4-BE49-F238E27FC236}">
                            <a16:creationId xmlns:a16="http://schemas.microsoft.com/office/drawing/2014/main" id="{0E90E3AB-42FF-45CD-9C3D-E93C6D011CC9}"/>
                          </a:ext>
                        </a:extLst>
                      </p:cNvPr>
                      <p:cNvPicPr/>
                      <p:nvPr/>
                    </p:nvPicPr>
                    <p:blipFill>
                      <a:blip r:embed="rId21"/>
                      <a:stretch>
                        <a:fillRect/>
                      </a:stretch>
                    </p:blipFill>
                    <p:spPr>
                      <a:xfrm>
                        <a:off x="7094182" y="6359479"/>
                        <a:ext cx="606425" cy="323850"/>
                      </a:xfrm>
                      <a:prstGeom prst="rect">
                        <a:avLst/>
                      </a:prstGeom>
                    </p:spPr>
                  </p:pic>
                </p:oleObj>
              </mc:Fallback>
            </mc:AlternateContent>
          </a:graphicData>
        </a:graphic>
      </p:graphicFrame>
      <p:graphicFrame>
        <p:nvGraphicFramePr>
          <p:cNvPr id="58" name="Object 57">
            <a:extLst>
              <a:ext uri="{FF2B5EF4-FFF2-40B4-BE49-F238E27FC236}">
                <a16:creationId xmlns:a16="http://schemas.microsoft.com/office/drawing/2014/main" id="{B4ADB9DC-110F-4789-BF1A-40BB0F8B0E04}"/>
              </a:ext>
            </a:extLst>
          </p:cNvPr>
          <p:cNvGraphicFramePr>
            <a:graphicFrameLocks noChangeAspect="1"/>
          </p:cNvGraphicFramePr>
          <p:nvPr/>
        </p:nvGraphicFramePr>
        <p:xfrm>
          <a:off x="10854793" y="5530292"/>
          <a:ext cx="604838" cy="322263"/>
        </p:xfrm>
        <a:graphic>
          <a:graphicData uri="http://schemas.openxmlformats.org/presentationml/2006/ole">
            <mc:AlternateContent xmlns:mc="http://schemas.openxmlformats.org/markup-compatibility/2006">
              <mc:Choice xmlns:v="urn:schemas-microsoft-com:vml" Requires="v">
                <p:oleObj name="Equation" r:id="rId22" imgW="380880" imgH="203040" progId="Equation.DSMT4">
                  <p:embed/>
                </p:oleObj>
              </mc:Choice>
              <mc:Fallback>
                <p:oleObj name="Equation" r:id="rId22" imgW="380880" imgH="203040" progId="Equation.DSMT4">
                  <p:embed/>
                  <p:pic>
                    <p:nvPicPr>
                      <p:cNvPr id="58" name="Object 57">
                        <a:extLst>
                          <a:ext uri="{FF2B5EF4-FFF2-40B4-BE49-F238E27FC236}">
                            <a16:creationId xmlns:a16="http://schemas.microsoft.com/office/drawing/2014/main" id="{B4ADB9DC-110F-4789-BF1A-40BB0F8B0E04}"/>
                          </a:ext>
                        </a:extLst>
                      </p:cNvPr>
                      <p:cNvPicPr/>
                      <p:nvPr/>
                    </p:nvPicPr>
                    <p:blipFill>
                      <a:blip r:embed="rId23"/>
                      <a:stretch>
                        <a:fillRect/>
                      </a:stretch>
                    </p:blipFill>
                    <p:spPr>
                      <a:xfrm>
                        <a:off x="10854793" y="5530292"/>
                        <a:ext cx="604838" cy="322263"/>
                      </a:xfrm>
                      <a:prstGeom prst="rect">
                        <a:avLst/>
                      </a:prstGeom>
                    </p:spPr>
                  </p:pic>
                </p:oleObj>
              </mc:Fallback>
            </mc:AlternateContent>
          </a:graphicData>
        </a:graphic>
      </p:graphicFrame>
      <p:pic>
        <p:nvPicPr>
          <p:cNvPr id="59" name="Picture 58">
            <a:extLst>
              <a:ext uri="{FF2B5EF4-FFF2-40B4-BE49-F238E27FC236}">
                <a16:creationId xmlns:a16="http://schemas.microsoft.com/office/drawing/2014/main" id="{4491F411-0040-49C4-858B-E031F308248B}"/>
              </a:ext>
            </a:extLst>
          </p:cNvPr>
          <p:cNvPicPr>
            <a:picLocks noChangeAspect="1"/>
          </p:cNvPicPr>
          <p:nvPr/>
        </p:nvPicPr>
        <p:blipFill>
          <a:blip r:embed="rId24"/>
          <a:stretch>
            <a:fillRect/>
          </a:stretch>
        </p:blipFill>
        <p:spPr>
          <a:xfrm>
            <a:off x="8631371" y="6445428"/>
            <a:ext cx="2525841" cy="256470"/>
          </a:xfrm>
          <a:prstGeom prst="rect">
            <a:avLst/>
          </a:prstGeom>
        </p:spPr>
      </p:pic>
      <p:pic>
        <p:nvPicPr>
          <p:cNvPr id="60" name="Picture 59">
            <a:extLst>
              <a:ext uri="{FF2B5EF4-FFF2-40B4-BE49-F238E27FC236}">
                <a16:creationId xmlns:a16="http://schemas.microsoft.com/office/drawing/2014/main" id="{56FD1196-8B4E-406A-B537-5F8E9F303609}"/>
              </a:ext>
            </a:extLst>
          </p:cNvPr>
          <p:cNvPicPr>
            <a:picLocks noChangeAspect="1"/>
          </p:cNvPicPr>
          <p:nvPr/>
        </p:nvPicPr>
        <p:blipFill>
          <a:blip r:embed="rId25"/>
          <a:stretch>
            <a:fillRect/>
          </a:stretch>
        </p:blipFill>
        <p:spPr>
          <a:xfrm>
            <a:off x="8550709" y="5934890"/>
            <a:ext cx="1962150" cy="323850"/>
          </a:xfrm>
          <a:prstGeom prst="rect">
            <a:avLst/>
          </a:prstGeom>
        </p:spPr>
      </p:pic>
      <p:sp>
        <p:nvSpPr>
          <p:cNvPr id="61" name="TextBox 60">
            <a:extLst>
              <a:ext uri="{FF2B5EF4-FFF2-40B4-BE49-F238E27FC236}">
                <a16:creationId xmlns:a16="http://schemas.microsoft.com/office/drawing/2014/main" id="{0FF6D77C-DC58-4A01-BBB8-CFFBE47F1C1B}"/>
              </a:ext>
            </a:extLst>
          </p:cNvPr>
          <p:cNvSpPr txBox="1"/>
          <p:nvPr/>
        </p:nvSpPr>
        <p:spPr>
          <a:xfrm>
            <a:off x="7993822" y="5911870"/>
            <a:ext cx="946174" cy="307777"/>
          </a:xfrm>
          <a:prstGeom prst="rect">
            <a:avLst/>
          </a:prstGeom>
          <a:noFill/>
        </p:spPr>
        <p:txBody>
          <a:bodyPr wrap="square" rtlCol="0">
            <a:spAutoFit/>
          </a:bodyPr>
          <a:lstStyle/>
          <a:p>
            <a:r>
              <a:rPr lang="en-US" sz="1400"/>
              <a:t>note</a:t>
            </a:r>
            <a:endParaRPr lang="en-US"/>
          </a:p>
        </p:txBody>
      </p:sp>
      <p:graphicFrame>
        <p:nvGraphicFramePr>
          <p:cNvPr id="62" name="Object 61">
            <a:extLst>
              <a:ext uri="{FF2B5EF4-FFF2-40B4-BE49-F238E27FC236}">
                <a16:creationId xmlns:a16="http://schemas.microsoft.com/office/drawing/2014/main" id="{21AA6C45-1787-4BF5-908F-155D97D061A3}"/>
              </a:ext>
            </a:extLst>
          </p:cNvPr>
          <p:cNvGraphicFramePr>
            <a:graphicFrameLocks noChangeAspect="1"/>
          </p:cNvGraphicFramePr>
          <p:nvPr/>
        </p:nvGraphicFramePr>
        <p:xfrm>
          <a:off x="261903" y="4341619"/>
          <a:ext cx="3022600" cy="346075"/>
        </p:xfrm>
        <a:graphic>
          <a:graphicData uri="http://schemas.openxmlformats.org/presentationml/2006/ole">
            <mc:AlternateContent xmlns:mc="http://schemas.openxmlformats.org/markup-compatibility/2006">
              <mc:Choice xmlns:v="urn:schemas-microsoft-com:vml" Requires="v">
                <p:oleObj name="Equation" r:id="rId26" imgW="1993680" imgH="228600" progId="Equation.DSMT4">
                  <p:embed/>
                </p:oleObj>
              </mc:Choice>
              <mc:Fallback>
                <p:oleObj name="Equation" r:id="rId26" imgW="1993680" imgH="228600" progId="Equation.DSMT4">
                  <p:embed/>
                  <p:pic>
                    <p:nvPicPr>
                      <p:cNvPr id="62" name="Object 61">
                        <a:extLst>
                          <a:ext uri="{FF2B5EF4-FFF2-40B4-BE49-F238E27FC236}">
                            <a16:creationId xmlns:a16="http://schemas.microsoft.com/office/drawing/2014/main" id="{21AA6C45-1787-4BF5-908F-155D97D061A3}"/>
                          </a:ext>
                        </a:extLst>
                      </p:cNvPr>
                      <p:cNvPicPr/>
                      <p:nvPr/>
                    </p:nvPicPr>
                    <p:blipFill>
                      <a:blip r:embed="rId27"/>
                      <a:stretch>
                        <a:fillRect/>
                      </a:stretch>
                    </p:blipFill>
                    <p:spPr>
                      <a:xfrm>
                        <a:off x="261903" y="4341619"/>
                        <a:ext cx="3022600" cy="346075"/>
                      </a:xfrm>
                      <a:prstGeom prst="rect">
                        <a:avLst/>
                      </a:prstGeom>
                    </p:spPr>
                  </p:pic>
                </p:oleObj>
              </mc:Fallback>
            </mc:AlternateContent>
          </a:graphicData>
        </a:graphic>
      </p:graphicFrame>
      <p:graphicFrame>
        <p:nvGraphicFramePr>
          <p:cNvPr id="63" name="Object 62">
            <a:extLst>
              <a:ext uri="{FF2B5EF4-FFF2-40B4-BE49-F238E27FC236}">
                <a16:creationId xmlns:a16="http://schemas.microsoft.com/office/drawing/2014/main" id="{BC19C4DF-1756-4E5C-BA53-2A65FAA6510D}"/>
              </a:ext>
            </a:extLst>
          </p:cNvPr>
          <p:cNvGraphicFramePr>
            <a:graphicFrameLocks noChangeAspect="1"/>
          </p:cNvGraphicFramePr>
          <p:nvPr/>
        </p:nvGraphicFramePr>
        <p:xfrm>
          <a:off x="8091774" y="4218166"/>
          <a:ext cx="2869259" cy="592980"/>
        </p:xfrm>
        <a:graphic>
          <a:graphicData uri="http://schemas.openxmlformats.org/presentationml/2006/ole">
            <mc:AlternateContent xmlns:mc="http://schemas.openxmlformats.org/markup-compatibility/2006">
              <mc:Choice xmlns:v="urn:schemas-microsoft-com:vml" Requires="v">
                <p:oleObj name="Equation" r:id="rId28" imgW="1904760" imgH="393480" progId="Equation.DSMT4">
                  <p:embed/>
                </p:oleObj>
              </mc:Choice>
              <mc:Fallback>
                <p:oleObj name="Equation" r:id="rId28" imgW="1904760" imgH="393480" progId="Equation.DSMT4">
                  <p:embed/>
                  <p:pic>
                    <p:nvPicPr>
                      <p:cNvPr id="63" name="Object 62">
                        <a:extLst>
                          <a:ext uri="{FF2B5EF4-FFF2-40B4-BE49-F238E27FC236}">
                            <a16:creationId xmlns:a16="http://schemas.microsoft.com/office/drawing/2014/main" id="{BC19C4DF-1756-4E5C-BA53-2A65FAA6510D}"/>
                          </a:ext>
                        </a:extLst>
                      </p:cNvPr>
                      <p:cNvPicPr/>
                      <p:nvPr/>
                    </p:nvPicPr>
                    <p:blipFill>
                      <a:blip r:embed="rId29"/>
                      <a:stretch>
                        <a:fillRect/>
                      </a:stretch>
                    </p:blipFill>
                    <p:spPr>
                      <a:xfrm>
                        <a:off x="8091774" y="4218166"/>
                        <a:ext cx="2869259" cy="592980"/>
                      </a:xfrm>
                      <a:prstGeom prst="rect">
                        <a:avLst/>
                      </a:prstGeom>
                    </p:spPr>
                  </p:pic>
                </p:oleObj>
              </mc:Fallback>
            </mc:AlternateContent>
          </a:graphicData>
        </a:graphic>
      </p:graphicFrame>
      <p:graphicFrame>
        <p:nvGraphicFramePr>
          <p:cNvPr id="64" name="Object 63">
            <a:extLst>
              <a:ext uri="{FF2B5EF4-FFF2-40B4-BE49-F238E27FC236}">
                <a16:creationId xmlns:a16="http://schemas.microsoft.com/office/drawing/2014/main" id="{5A94CC7A-0B99-4FD5-A035-B158825E5D6E}"/>
              </a:ext>
            </a:extLst>
          </p:cNvPr>
          <p:cNvGraphicFramePr>
            <a:graphicFrameLocks noChangeAspect="1"/>
          </p:cNvGraphicFramePr>
          <p:nvPr/>
        </p:nvGraphicFramePr>
        <p:xfrm>
          <a:off x="4378568" y="4306443"/>
          <a:ext cx="2614612" cy="346075"/>
        </p:xfrm>
        <a:graphic>
          <a:graphicData uri="http://schemas.openxmlformats.org/presentationml/2006/ole">
            <mc:AlternateContent xmlns:mc="http://schemas.openxmlformats.org/markup-compatibility/2006">
              <mc:Choice xmlns:v="urn:schemas-microsoft-com:vml" Requires="v">
                <p:oleObj name="Equation" r:id="rId30" imgW="1726920" imgH="228600" progId="Equation.DSMT4">
                  <p:embed/>
                </p:oleObj>
              </mc:Choice>
              <mc:Fallback>
                <p:oleObj name="Equation" r:id="rId30" imgW="1726920" imgH="228600" progId="Equation.DSMT4">
                  <p:embed/>
                  <p:pic>
                    <p:nvPicPr>
                      <p:cNvPr id="64" name="Object 63">
                        <a:extLst>
                          <a:ext uri="{FF2B5EF4-FFF2-40B4-BE49-F238E27FC236}">
                            <a16:creationId xmlns:a16="http://schemas.microsoft.com/office/drawing/2014/main" id="{5A94CC7A-0B99-4FD5-A035-B158825E5D6E}"/>
                          </a:ext>
                        </a:extLst>
                      </p:cNvPr>
                      <p:cNvPicPr/>
                      <p:nvPr/>
                    </p:nvPicPr>
                    <p:blipFill>
                      <a:blip r:embed="rId31"/>
                      <a:stretch>
                        <a:fillRect/>
                      </a:stretch>
                    </p:blipFill>
                    <p:spPr>
                      <a:xfrm>
                        <a:off x="4378568" y="4306443"/>
                        <a:ext cx="2614612" cy="346075"/>
                      </a:xfrm>
                      <a:prstGeom prst="rect">
                        <a:avLst/>
                      </a:prstGeom>
                    </p:spPr>
                  </p:pic>
                </p:oleObj>
              </mc:Fallback>
            </mc:AlternateContent>
          </a:graphicData>
        </a:graphic>
      </p:graphicFrame>
    </p:spTree>
    <p:extLst>
      <p:ext uri="{BB962C8B-B14F-4D97-AF65-F5344CB8AC3E}">
        <p14:creationId xmlns:p14="http://schemas.microsoft.com/office/powerpoint/2010/main" val="194845828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1676400" y="102958"/>
            <a:ext cx="8354291" cy="621596"/>
          </a:xfrm>
        </p:spPr>
        <p:txBody>
          <a:bodyPr>
            <a:noAutofit/>
          </a:bodyPr>
          <a:lstStyle/>
          <a:p>
            <a:r>
              <a:rPr lang="en-US" sz="3600" b="1" u="sng">
                <a:latin typeface="+mn-lt"/>
              </a:rPr>
              <a:t>Conduction (Numerical Scaling Exponents) </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78816" y="1087036"/>
            <a:ext cx="10024681"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600" b="1">
                <a:latin typeface="Arial" panose="020B0604020202020204" pitchFamily="34" charset="0"/>
              </a:rPr>
              <a:t>Critical exponents at critical point in 2 + </a:t>
            </a:r>
            <a:r>
              <a:rPr lang="el-GR" altLang="en-US" sz="1600" b="1">
                <a:latin typeface="Arial" panose="020B0604020202020204" pitchFamily="34" charset="0"/>
              </a:rPr>
              <a:t>ε</a:t>
            </a:r>
            <a:r>
              <a:rPr lang="en-US" altLang="en-US" sz="1600" b="1">
                <a:latin typeface="Arial" panose="020B0604020202020204" pitchFamily="34" charset="0"/>
              </a:rPr>
              <a:t>, 3 dimensions</a:t>
            </a:r>
          </a:p>
          <a:p>
            <a:pPr eaLnBrk="0" fontAlgn="base" hangingPunct="0">
              <a:spcBef>
                <a:spcPct val="0"/>
              </a:spcBef>
              <a:spcAft>
                <a:spcPct val="0"/>
              </a:spcAft>
            </a:pPr>
            <a:r>
              <a:rPr lang="en-US" sz="1400"/>
              <a:t>He also presents results for the symplectic ensemble, with and without magnetic fields (apparently </a:t>
            </a:r>
            <a:r>
              <a:rPr lang="en-US" sz="1400" i="1"/>
              <a:t>both</a:t>
            </a:r>
            <a:r>
              <a:rPr lang="en-US" sz="1400"/>
              <a:t> have phase transitions?)</a:t>
            </a:r>
            <a:endParaRPr lang="en-US" altLang="en-US" sz="1400"/>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6" name="Picture 15">
            <a:extLst>
              <a:ext uri="{FF2B5EF4-FFF2-40B4-BE49-F238E27FC236}">
                <a16:creationId xmlns:a16="http://schemas.microsoft.com/office/drawing/2014/main" id="{09389134-D6E3-460B-BD1E-D0491ECA2C3B}"/>
              </a:ext>
            </a:extLst>
          </p:cNvPr>
          <p:cNvPicPr>
            <a:picLocks noChangeAspect="1"/>
          </p:cNvPicPr>
          <p:nvPr/>
        </p:nvPicPr>
        <p:blipFill>
          <a:blip r:embed="rId3"/>
          <a:stretch>
            <a:fillRect/>
          </a:stretch>
        </p:blipFill>
        <p:spPr>
          <a:xfrm>
            <a:off x="8636528" y="4200165"/>
            <a:ext cx="1809750" cy="438150"/>
          </a:xfrm>
          <a:prstGeom prst="rect">
            <a:avLst/>
          </a:prstGeom>
        </p:spPr>
      </p:pic>
      <p:graphicFrame>
        <p:nvGraphicFramePr>
          <p:cNvPr id="18" name="Object 17">
            <a:extLst>
              <a:ext uri="{FF2B5EF4-FFF2-40B4-BE49-F238E27FC236}">
                <a16:creationId xmlns:a16="http://schemas.microsoft.com/office/drawing/2014/main" id="{AE747DE6-2FBC-4E1D-BD35-F780058EF29C}"/>
              </a:ext>
            </a:extLst>
          </p:cNvPr>
          <p:cNvGraphicFramePr>
            <a:graphicFrameLocks noChangeAspect="1"/>
          </p:cNvGraphicFramePr>
          <p:nvPr/>
        </p:nvGraphicFramePr>
        <p:xfrm>
          <a:off x="7098382" y="4050724"/>
          <a:ext cx="1267631" cy="679744"/>
        </p:xfrm>
        <a:graphic>
          <a:graphicData uri="http://schemas.openxmlformats.org/presentationml/2006/ole">
            <mc:AlternateContent xmlns:mc="http://schemas.openxmlformats.org/markup-compatibility/2006">
              <mc:Choice xmlns:v="urn:schemas-microsoft-com:vml" Requires="v">
                <p:oleObj name="Equation" r:id="rId4" imgW="876240" imgH="469800" progId="Equation.DSMT4">
                  <p:embed/>
                </p:oleObj>
              </mc:Choice>
              <mc:Fallback>
                <p:oleObj name="Equation" r:id="rId4" imgW="876240" imgH="469800" progId="Equation.DSMT4">
                  <p:embed/>
                  <p:pic>
                    <p:nvPicPr>
                      <p:cNvPr id="18" name="Object 17">
                        <a:extLst>
                          <a:ext uri="{FF2B5EF4-FFF2-40B4-BE49-F238E27FC236}">
                            <a16:creationId xmlns:a16="http://schemas.microsoft.com/office/drawing/2014/main" id="{AE747DE6-2FBC-4E1D-BD35-F780058EF29C}"/>
                          </a:ext>
                        </a:extLst>
                      </p:cNvPr>
                      <p:cNvPicPr/>
                      <p:nvPr/>
                    </p:nvPicPr>
                    <p:blipFill>
                      <a:blip r:embed="rId5"/>
                      <a:stretch>
                        <a:fillRect/>
                      </a:stretch>
                    </p:blipFill>
                    <p:spPr>
                      <a:xfrm>
                        <a:off x="7098382" y="4050724"/>
                        <a:ext cx="1267631" cy="679744"/>
                      </a:xfrm>
                      <a:prstGeom prst="rect">
                        <a:avLst/>
                      </a:prstGeom>
                    </p:spPr>
                  </p:pic>
                </p:oleObj>
              </mc:Fallback>
            </mc:AlternateContent>
          </a:graphicData>
        </a:graphic>
      </p:graphicFrame>
      <p:sp>
        <p:nvSpPr>
          <p:cNvPr id="19" name="TextBox 18">
            <a:extLst>
              <a:ext uri="{FF2B5EF4-FFF2-40B4-BE49-F238E27FC236}">
                <a16:creationId xmlns:a16="http://schemas.microsoft.com/office/drawing/2014/main" id="{244B6B7F-8D2D-4B32-AB17-14CFCBB6186D}"/>
              </a:ext>
            </a:extLst>
          </p:cNvPr>
          <p:cNvSpPr txBox="1"/>
          <p:nvPr/>
        </p:nvSpPr>
        <p:spPr>
          <a:xfrm>
            <a:off x="7037114" y="2012406"/>
            <a:ext cx="4553147" cy="1815882"/>
          </a:xfrm>
          <a:prstGeom prst="rect">
            <a:avLst/>
          </a:prstGeom>
          <a:noFill/>
        </p:spPr>
        <p:txBody>
          <a:bodyPr wrap="square" rtlCol="0">
            <a:spAutoFit/>
          </a:bodyPr>
          <a:lstStyle/>
          <a:p>
            <a:r>
              <a:rPr lang="en-US" sz="1400"/>
              <a:t>Performing a power law fit on fractal lattices he finds no agreement with NLsM in 2+</a:t>
            </a:r>
            <a:r>
              <a:rPr lang="el-GR" sz="1400"/>
              <a:t>ε</a:t>
            </a:r>
            <a:r>
              <a:rPr lang="en-US" sz="1400"/>
              <a:t> dimensions.  He says that small dimensions can be tricky as finite-size scaling effect show up for system sizes up to only an order larger than the m.f.p. And in low dimensions, the critical disorder is very low and so ℓ is very high.  This becomes less of an issue in higher dimensions, where critical disorder is higher (and therefore ℓ</a:t>
            </a:r>
            <a:r>
              <a:rPr lang="en-US" sz="1400" baseline="-25000"/>
              <a:t>c</a:t>
            </a:r>
            <a:r>
              <a:rPr lang="en-US" sz="1400"/>
              <a:t> lower).  Same analysis in 3D, he finds the following result:</a:t>
            </a:r>
          </a:p>
        </p:txBody>
      </p:sp>
      <p:pic>
        <p:nvPicPr>
          <p:cNvPr id="25" name="Picture 24">
            <a:extLst>
              <a:ext uri="{FF2B5EF4-FFF2-40B4-BE49-F238E27FC236}">
                <a16:creationId xmlns:a16="http://schemas.microsoft.com/office/drawing/2014/main" id="{76E01310-EBC7-4166-918F-238708CD23A1}"/>
              </a:ext>
            </a:extLst>
          </p:cNvPr>
          <p:cNvPicPr>
            <a:picLocks noChangeAspect="1"/>
          </p:cNvPicPr>
          <p:nvPr/>
        </p:nvPicPr>
        <p:blipFill>
          <a:blip r:embed="rId6"/>
          <a:stretch>
            <a:fillRect/>
          </a:stretch>
        </p:blipFill>
        <p:spPr>
          <a:xfrm>
            <a:off x="362542" y="2642313"/>
            <a:ext cx="5648675" cy="3245799"/>
          </a:xfrm>
          <a:prstGeom prst="rect">
            <a:avLst/>
          </a:prstGeom>
        </p:spPr>
      </p:pic>
      <p:graphicFrame>
        <p:nvGraphicFramePr>
          <p:cNvPr id="27" name="Object 26">
            <a:extLst>
              <a:ext uri="{FF2B5EF4-FFF2-40B4-BE49-F238E27FC236}">
                <a16:creationId xmlns:a16="http://schemas.microsoft.com/office/drawing/2014/main" id="{E6682DF0-EF5E-4791-8C0C-7C759E0C0196}"/>
              </a:ext>
            </a:extLst>
          </p:cNvPr>
          <p:cNvGraphicFramePr>
            <a:graphicFrameLocks noChangeAspect="1"/>
          </p:cNvGraphicFramePr>
          <p:nvPr/>
        </p:nvGraphicFramePr>
        <p:xfrm>
          <a:off x="307097" y="1884722"/>
          <a:ext cx="3470442" cy="369196"/>
        </p:xfrm>
        <a:graphic>
          <a:graphicData uri="http://schemas.openxmlformats.org/presentationml/2006/ole">
            <mc:AlternateContent xmlns:mc="http://schemas.openxmlformats.org/markup-compatibility/2006">
              <mc:Choice xmlns:v="urn:schemas-microsoft-com:vml" Requires="v">
                <p:oleObj name="Equation" r:id="rId7" imgW="2387520" imgH="253800" progId="Equation.DSMT4">
                  <p:embed/>
                </p:oleObj>
              </mc:Choice>
              <mc:Fallback>
                <p:oleObj name="Equation" r:id="rId7" imgW="2387520" imgH="253800" progId="Equation.DSMT4">
                  <p:embed/>
                  <p:pic>
                    <p:nvPicPr>
                      <p:cNvPr id="27" name="Object 26">
                        <a:extLst>
                          <a:ext uri="{FF2B5EF4-FFF2-40B4-BE49-F238E27FC236}">
                            <a16:creationId xmlns:a16="http://schemas.microsoft.com/office/drawing/2014/main" id="{E6682DF0-EF5E-4791-8C0C-7C759E0C0196}"/>
                          </a:ext>
                        </a:extLst>
                      </p:cNvPr>
                      <p:cNvPicPr/>
                      <p:nvPr/>
                    </p:nvPicPr>
                    <p:blipFill>
                      <a:blip r:embed="rId8"/>
                      <a:stretch>
                        <a:fillRect/>
                      </a:stretch>
                    </p:blipFill>
                    <p:spPr>
                      <a:xfrm>
                        <a:off x="307097" y="1884722"/>
                        <a:ext cx="3470442" cy="369196"/>
                      </a:xfrm>
                      <a:prstGeom prst="rect">
                        <a:avLst/>
                      </a:prstGeom>
                    </p:spPr>
                  </p:pic>
                </p:oleObj>
              </mc:Fallback>
            </mc:AlternateContent>
          </a:graphicData>
        </a:graphic>
      </p:graphicFrame>
      <p:sp>
        <p:nvSpPr>
          <p:cNvPr id="31" name="Rectangle 30">
            <a:extLst>
              <a:ext uri="{FF2B5EF4-FFF2-40B4-BE49-F238E27FC236}">
                <a16:creationId xmlns:a16="http://schemas.microsoft.com/office/drawing/2014/main" id="{08541581-0F1B-4CBA-A430-EACDB9995B27}"/>
              </a:ext>
            </a:extLst>
          </p:cNvPr>
          <p:cNvSpPr/>
          <p:nvPr/>
        </p:nvSpPr>
        <p:spPr>
          <a:xfrm>
            <a:off x="7037114" y="4899857"/>
            <a:ext cx="4781921" cy="1384995"/>
          </a:xfrm>
          <a:prstGeom prst="rect">
            <a:avLst/>
          </a:prstGeom>
        </p:spPr>
        <p:txBody>
          <a:bodyPr wrap="square">
            <a:spAutoFit/>
          </a:bodyPr>
          <a:lstStyle/>
          <a:p>
            <a:r>
              <a:rPr lang="en-US" sz="1400"/>
              <a:t>We’ll note this differs substantially from the self-consistent theory which predicts a value of 1, and also of the NLsM, which predicts a value 0.67 or so, if extrapolated from d = 2.  Markos contends that it is the absence of self-averaging that makes the analytical theories inaccurate.  Not sure where that would enter precisely – aren’t they all calculating &lt;g&gt; explicitly?</a:t>
            </a:r>
          </a:p>
        </p:txBody>
      </p:sp>
      <p:sp>
        <p:nvSpPr>
          <p:cNvPr id="4" name="TextBox 3">
            <a:extLst>
              <a:ext uri="{FF2B5EF4-FFF2-40B4-BE49-F238E27FC236}">
                <a16:creationId xmlns:a16="http://schemas.microsoft.com/office/drawing/2014/main" id="{512CCF86-3982-4408-9ECE-E1DCF4854720}"/>
              </a:ext>
            </a:extLst>
          </p:cNvPr>
          <p:cNvSpPr txBox="1"/>
          <p:nvPr/>
        </p:nvSpPr>
        <p:spPr>
          <a:xfrm>
            <a:off x="659876" y="6052008"/>
            <a:ext cx="3893271" cy="523220"/>
          </a:xfrm>
          <a:prstGeom prst="rect">
            <a:avLst/>
          </a:prstGeom>
          <a:noFill/>
          <a:ln w="19050">
            <a:solidFill>
              <a:srgbClr val="00B050"/>
            </a:solidFill>
          </a:ln>
        </p:spPr>
        <p:txBody>
          <a:bodyPr wrap="square" rtlCol="0">
            <a:spAutoFit/>
          </a:bodyPr>
          <a:lstStyle/>
          <a:p>
            <a:r>
              <a:rPr lang="en-US" sz="1400"/>
              <a:t>T-guy, and Mac-guy say that critical exponents are same when TRS is broken.</a:t>
            </a:r>
            <a:endParaRPr lang="en-US"/>
          </a:p>
        </p:txBody>
      </p:sp>
    </p:spTree>
    <p:extLst>
      <p:ext uri="{BB962C8B-B14F-4D97-AF65-F5344CB8AC3E}">
        <p14:creationId xmlns:p14="http://schemas.microsoft.com/office/powerpoint/2010/main" val="318734361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1709394" y="178611"/>
            <a:ext cx="8389853" cy="621596"/>
          </a:xfrm>
        </p:spPr>
        <p:txBody>
          <a:bodyPr>
            <a:noAutofit/>
          </a:bodyPr>
          <a:lstStyle/>
          <a:p>
            <a:r>
              <a:rPr lang="en-US" sz="3600" b="1" u="sng">
                <a:latin typeface="+mn-lt"/>
              </a:rPr>
              <a:t>Conduction (Numerical Scaling Exponents)</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78816" y="969888"/>
            <a:ext cx="11540219"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600" b="1">
                <a:latin typeface="Arial" panose="020B0604020202020204" pitchFamily="34" charset="0"/>
              </a:rPr>
              <a:t>Critical exponents in 4,5 dimensions</a:t>
            </a:r>
          </a:p>
          <a:p>
            <a:pPr eaLnBrk="0" fontAlgn="base" hangingPunct="0">
              <a:spcBef>
                <a:spcPct val="0"/>
              </a:spcBef>
              <a:spcAft>
                <a:spcPct val="0"/>
              </a:spcAft>
            </a:pPr>
            <a:r>
              <a:rPr lang="en-US" altLang="en-US" sz="1400"/>
              <a:t>As surmised before, the smallest Lyapunov exponent behaves in a manner similar to an order parameter, and this behavior can be investigated too.  </a:t>
            </a:r>
            <a:r>
              <a:rPr lang="en-US" sz="1400"/>
              <a:t>Now we expect the ν</a:t>
            </a:r>
            <a:r>
              <a:rPr lang="en-US" sz="1400" baseline="-25000"/>
              <a:t>1</a:t>
            </a:r>
            <a:r>
              <a:rPr lang="en-US" sz="1400"/>
              <a:t> ~ 1/N for conducting state. What about others?  Markos (or someone) finds, for fixed L</a:t>
            </a:r>
            <a:r>
              <a:rPr lang="en-US" sz="1400" baseline="-25000"/>
              <a:t>z</a:t>
            </a:r>
            <a:r>
              <a:rPr lang="en-US" sz="1400"/>
              <a:t>, I believe, but still L</a:t>
            </a:r>
            <a:r>
              <a:rPr lang="en-US" sz="1400" baseline="-25000"/>
              <a:t>z</a:t>
            </a:r>
            <a:r>
              <a:rPr lang="en-US" sz="1400"/>
              <a:t> &gt;&gt; L:</a:t>
            </a:r>
            <a:r>
              <a:rPr lang="en-US" altLang="en-US" sz="1400"/>
              <a:t> </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3" name="Object 12">
            <a:extLst>
              <a:ext uri="{FF2B5EF4-FFF2-40B4-BE49-F238E27FC236}">
                <a16:creationId xmlns:a16="http://schemas.microsoft.com/office/drawing/2014/main" id="{C9C404FF-9597-4EF6-8B74-42661413A57A}"/>
              </a:ext>
            </a:extLst>
          </p:cNvPr>
          <p:cNvGraphicFramePr>
            <a:graphicFrameLocks noChangeAspect="1"/>
          </p:cNvGraphicFramePr>
          <p:nvPr/>
        </p:nvGraphicFramePr>
        <p:xfrm>
          <a:off x="371508" y="2195174"/>
          <a:ext cx="2675772" cy="1749322"/>
        </p:xfrm>
        <a:graphic>
          <a:graphicData uri="http://schemas.openxmlformats.org/presentationml/2006/ole">
            <mc:AlternateContent xmlns:mc="http://schemas.openxmlformats.org/markup-compatibility/2006">
              <mc:Choice xmlns:v="urn:schemas-microsoft-com:vml" Requires="v">
                <p:oleObj name="Equation" r:id="rId3" imgW="1981080" imgH="1295280" progId="Equation.DSMT4">
                  <p:embed/>
                </p:oleObj>
              </mc:Choice>
              <mc:Fallback>
                <p:oleObj name="Equation" r:id="rId3" imgW="1981080" imgH="1295280" progId="Equation.DSMT4">
                  <p:embed/>
                  <p:pic>
                    <p:nvPicPr>
                      <p:cNvPr id="13" name="Object 12">
                        <a:extLst>
                          <a:ext uri="{FF2B5EF4-FFF2-40B4-BE49-F238E27FC236}">
                            <a16:creationId xmlns:a16="http://schemas.microsoft.com/office/drawing/2014/main" id="{C9C404FF-9597-4EF6-8B74-42661413A57A}"/>
                          </a:ext>
                        </a:extLst>
                      </p:cNvPr>
                      <p:cNvPicPr/>
                      <p:nvPr/>
                    </p:nvPicPr>
                    <p:blipFill>
                      <a:blip r:embed="rId4"/>
                      <a:stretch>
                        <a:fillRect/>
                      </a:stretch>
                    </p:blipFill>
                    <p:spPr>
                      <a:xfrm>
                        <a:off x="371508" y="2195174"/>
                        <a:ext cx="2675772" cy="1749322"/>
                      </a:xfrm>
                      <a:prstGeom prst="rect">
                        <a:avLst/>
                      </a:prstGeom>
                    </p:spPr>
                  </p:pic>
                </p:oleObj>
              </mc:Fallback>
            </mc:AlternateContent>
          </a:graphicData>
        </a:graphic>
      </p:graphicFrame>
      <p:sp>
        <p:nvSpPr>
          <p:cNvPr id="14" name="TextBox 13">
            <a:extLst>
              <a:ext uri="{FF2B5EF4-FFF2-40B4-BE49-F238E27FC236}">
                <a16:creationId xmlns:a16="http://schemas.microsoft.com/office/drawing/2014/main" id="{809B7973-BB6A-4C41-9747-821DEC2345B6}"/>
              </a:ext>
            </a:extLst>
          </p:cNvPr>
          <p:cNvSpPr txBox="1"/>
          <p:nvPr/>
        </p:nvSpPr>
        <p:spPr>
          <a:xfrm>
            <a:off x="290665" y="4139725"/>
            <a:ext cx="3110845" cy="954107"/>
          </a:xfrm>
          <a:prstGeom prst="rect">
            <a:avLst/>
          </a:prstGeom>
          <a:noFill/>
        </p:spPr>
        <p:txBody>
          <a:bodyPr wrap="square" rtlCol="0">
            <a:spAutoFit/>
          </a:bodyPr>
          <a:lstStyle/>
          <a:p>
            <a:r>
              <a:rPr lang="en-US" sz="1400"/>
              <a:t>This mimicks the expected behavior of K</a:t>
            </a:r>
            <a:r>
              <a:rPr lang="en-US" sz="1400" baseline="-25000"/>
              <a:t>11</a:t>
            </a:r>
            <a:r>
              <a:rPr lang="en-US" sz="1400"/>
              <a:t> (or K</a:t>
            </a:r>
            <a:r>
              <a:rPr lang="en-US" sz="1400" baseline="-25000"/>
              <a:t>NN</a:t>
            </a:r>
            <a:r>
              <a:rPr lang="en-US" sz="1400"/>
              <a:t>).  In particular, the middle expression looks like this, mimicking the behavior of &lt;g&gt; (in Q1D??):</a:t>
            </a:r>
          </a:p>
        </p:txBody>
      </p:sp>
      <p:sp>
        <p:nvSpPr>
          <p:cNvPr id="26" name="TextBox 25">
            <a:extLst>
              <a:ext uri="{FF2B5EF4-FFF2-40B4-BE49-F238E27FC236}">
                <a16:creationId xmlns:a16="http://schemas.microsoft.com/office/drawing/2014/main" id="{FDB3C1BB-75A9-4445-A2CB-F31A3C02A945}"/>
              </a:ext>
            </a:extLst>
          </p:cNvPr>
          <p:cNvSpPr txBox="1"/>
          <p:nvPr/>
        </p:nvSpPr>
        <p:spPr>
          <a:xfrm>
            <a:off x="5660795" y="1853648"/>
            <a:ext cx="5566348" cy="738664"/>
          </a:xfrm>
          <a:prstGeom prst="rect">
            <a:avLst/>
          </a:prstGeom>
          <a:noFill/>
        </p:spPr>
        <p:txBody>
          <a:bodyPr wrap="square" rtlCol="0">
            <a:spAutoFit/>
          </a:bodyPr>
          <a:lstStyle/>
          <a:p>
            <a:r>
              <a:rPr lang="en-US" sz="1400"/>
              <a:t>Analyzing 4D, and 5D systems, he finds the following results.  Note the critical exponents seem to be closer to the SCT’s predictions in these higher dimensions.</a:t>
            </a:r>
          </a:p>
        </p:txBody>
      </p:sp>
      <p:graphicFrame>
        <p:nvGraphicFramePr>
          <p:cNvPr id="29" name="Object 28">
            <a:extLst>
              <a:ext uri="{FF2B5EF4-FFF2-40B4-BE49-F238E27FC236}">
                <a16:creationId xmlns:a16="http://schemas.microsoft.com/office/drawing/2014/main" id="{C663A589-4746-464D-BB51-BB034AF2C725}"/>
              </a:ext>
            </a:extLst>
          </p:cNvPr>
          <p:cNvGraphicFramePr>
            <a:graphicFrameLocks noChangeAspect="1"/>
          </p:cNvGraphicFramePr>
          <p:nvPr/>
        </p:nvGraphicFramePr>
        <p:xfrm>
          <a:off x="371508" y="5289062"/>
          <a:ext cx="1897930" cy="676490"/>
        </p:xfrm>
        <a:graphic>
          <a:graphicData uri="http://schemas.openxmlformats.org/presentationml/2006/ole">
            <mc:AlternateContent xmlns:mc="http://schemas.openxmlformats.org/markup-compatibility/2006">
              <mc:Choice xmlns:v="urn:schemas-microsoft-com:vml" Requires="v">
                <p:oleObj name="Equation" r:id="rId5" imgW="1282680" imgH="457200" progId="Equation.DSMT4">
                  <p:embed/>
                </p:oleObj>
              </mc:Choice>
              <mc:Fallback>
                <p:oleObj name="Equation" r:id="rId5" imgW="1282680" imgH="457200" progId="Equation.DSMT4">
                  <p:embed/>
                  <p:pic>
                    <p:nvPicPr>
                      <p:cNvPr id="29" name="Object 28">
                        <a:extLst>
                          <a:ext uri="{FF2B5EF4-FFF2-40B4-BE49-F238E27FC236}">
                            <a16:creationId xmlns:a16="http://schemas.microsoft.com/office/drawing/2014/main" id="{C663A589-4746-464D-BB51-BB034AF2C725}"/>
                          </a:ext>
                        </a:extLst>
                      </p:cNvPr>
                      <p:cNvPicPr/>
                      <p:nvPr/>
                    </p:nvPicPr>
                    <p:blipFill>
                      <a:blip r:embed="rId6"/>
                      <a:stretch>
                        <a:fillRect/>
                      </a:stretch>
                    </p:blipFill>
                    <p:spPr>
                      <a:xfrm>
                        <a:off x="371508" y="5289062"/>
                        <a:ext cx="1897930" cy="676490"/>
                      </a:xfrm>
                      <a:prstGeom prst="rect">
                        <a:avLst/>
                      </a:prstGeom>
                    </p:spPr>
                  </p:pic>
                </p:oleObj>
              </mc:Fallback>
            </mc:AlternateContent>
          </a:graphicData>
        </a:graphic>
      </p:graphicFrame>
      <p:pic>
        <p:nvPicPr>
          <p:cNvPr id="20" name="Picture 19">
            <a:extLst>
              <a:ext uri="{FF2B5EF4-FFF2-40B4-BE49-F238E27FC236}">
                <a16:creationId xmlns:a16="http://schemas.microsoft.com/office/drawing/2014/main" id="{B86C428D-CD61-426D-8214-2FBF122950BB}"/>
              </a:ext>
            </a:extLst>
          </p:cNvPr>
          <p:cNvPicPr>
            <a:picLocks noChangeAspect="1"/>
          </p:cNvPicPr>
          <p:nvPr/>
        </p:nvPicPr>
        <p:blipFill>
          <a:blip r:embed="rId7"/>
          <a:stretch>
            <a:fillRect/>
          </a:stretch>
        </p:blipFill>
        <p:spPr>
          <a:xfrm>
            <a:off x="5457348" y="2709215"/>
            <a:ext cx="5769795" cy="3914811"/>
          </a:xfrm>
          <a:prstGeom prst="rect">
            <a:avLst/>
          </a:prstGeom>
        </p:spPr>
      </p:pic>
    </p:spTree>
    <p:extLst>
      <p:ext uri="{BB962C8B-B14F-4D97-AF65-F5344CB8AC3E}">
        <p14:creationId xmlns:p14="http://schemas.microsoft.com/office/powerpoint/2010/main" val="284970560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120272" y="233973"/>
            <a:ext cx="5558971" cy="621596"/>
          </a:xfrm>
        </p:spPr>
        <p:txBody>
          <a:bodyPr>
            <a:noAutofit/>
          </a:bodyPr>
          <a:lstStyle/>
          <a:p>
            <a:r>
              <a:rPr lang="en-US" sz="3600" b="1" u="sng">
                <a:latin typeface="+mn-lt"/>
              </a:rPr>
              <a:t>Conduction (Landauer - ES)</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33111" y="990145"/>
            <a:ext cx="11752927" cy="1169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r>
              <a:rPr lang="en-US" altLang="en-US" sz="1400"/>
              <a:t>Conventional way to define conductvitiy is to take a sample, say, with a whole bunch of electrons distributed in their equilibrium state.  Then apply an electric field, which will change the distribution function (or wavefunctions, according to your point of view).  And then recalculate the current, extracting the contribution first order in E, calling that </a:t>
            </a:r>
            <a:r>
              <a:rPr lang="el-GR" altLang="en-US" sz="1400"/>
              <a:t>σ</a:t>
            </a:r>
            <a:r>
              <a:rPr lang="en-US" altLang="en-US" sz="1400"/>
              <a:t>. </a:t>
            </a:r>
            <a:r>
              <a:rPr lang="en-US" sz="1400"/>
              <a:t>Another approach is to more or less consider the ejection of particles from a high chemical potential lead into a low chemical potential lead.  Obviously the difference in </a:t>
            </a:r>
            <a:r>
              <a:rPr lang="el-GR" sz="1400"/>
              <a:t>μ</a:t>
            </a:r>
            <a:r>
              <a:rPr lang="en-US" sz="1400"/>
              <a:t> will drive a current.  We can write down expression for the wavefunctions in each lead.  In particular we’ll be interested in the wavefunction at the Fermi surface.  Note that this will define N transverse channels that constitute the middle cross section of the surface.  </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3" name="Picture 12">
            <a:extLst>
              <a:ext uri="{FF2B5EF4-FFF2-40B4-BE49-F238E27FC236}">
                <a16:creationId xmlns:a16="http://schemas.microsoft.com/office/drawing/2014/main" id="{C13A63DF-4740-4D8A-87EE-8E8B0B010E07}"/>
              </a:ext>
            </a:extLst>
          </p:cNvPr>
          <p:cNvPicPr>
            <a:picLocks noChangeAspect="1"/>
          </p:cNvPicPr>
          <p:nvPr/>
        </p:nvPicPr>
        <p:blipFill>
          <a:blip r:embed="rId3"/>
          <a:stretch>
            <a:fillRect/>
          </a:stretch>
        </p:blipFill>
        <p:spPr>
          <a:xfrm>
            <a:off x="361361" y="2449843"/>
            <a:ext cx="2951628" cy="2051131"/>
          </a:xfrm>
          <a:prstGeom prst="rect">
            <a:avLst/>
          </a:prstGeom>
        </p:spPr>
      </p:pic>
      <p:sp>
        <p:nvSpPr>
          <p:cNvPr id="20" name="TextBox 19">
            <a:extLst>
              <a:ext uri="{FF2B5EF4-FFF2-40B4-BE49-F238E27FC236}">
                <a16:creationId xmlns:a16="http://schemas.microsoft.com/office/drawing/2014/main" id="{594BA84D-B553-4318-A1F5-2755D6B9FE91}"/>
              </a:ext>
            </a:extLst>
          </p:cNvPr>
          <p:cNvSpPr txBox="1"/>
          <p:nvPr/>
        </p:nvSpPr>
        <p:spPr>
          <a:xfrm>
            <a:off x="8679244" y="2421309"/>
            <a:ext cx="1548838" cy="307777"/>
          </a:xfrm>
          <a:prstGeom prst="rect">
            <a:avLst/>
          </a:prstGeom>
          <a:noFill/>
        </p:spPr>
        <p:txBody>
          <a:bodyPr wrap="square" rtlCol="0">
            <a:spAutoFit/>
          </a:bodyPr>
          <a:lstStyle/>
          <a:p>
            <a:r>
              <a:rPr lang="en-US" sz="1400"/>
              <a:t>So we find:</a:t>
            </a:r>
            <a:endParaRPr lang="en-US"/>
          </a:p>
        </p:txBody>
      </p:sp>
      <p:graphicFrame>
        <p:nvGraphicFramePr>
          <p:cNvPr id="22" name="Object 21">
            <a:extLst>
              <a:ext uri="{FF2B5EF4-FFF2-40B4-BE49-F238E27FC236}">
                <a16:creationId xmlns:a16="http://schemas.microsoft.com/office/drawing/2014/main" id="{0CE0F5C8-6854-455D-94EB-BCEB18C7D088}"/>
              </a:ext>
            </a:extLst>
          </p:cNvPr>
          <p:cNvGraphicFramePr>
            <a:graphicFrameLocks noChangeAspect="1"/>
          </p:cNvGraphicFramePr>
          <p:nvPr/>
        </p:nvGraphicFramePr>
        <p:xfrm>
          <a:off x="8811219" y="2804979"/>
          <a:ext cx="3122613" cy="588963"/>
        </p:xfrm>
        <a:graphic>
          <a:graphicData uri="http://schemas.openxmlformats.org/presentationml/2006/ole">
            <mc:AlternateContent xmlns:mc="http://schemas.openxmlformats.org/markup-compatibility/2006">
              <mc:Choice xmlns:v="urn:schemas-microsoft-com:vml" Requires="v">
                <p:oleObj name="Equation" r:id="rId4" imgW="2222280" imgH="419040" progId="Equation.DSMT4">
                  <p:embed/>
                </p:oleObj>
              </mc:Choice>
              <mc:Fallback>
                <p:oleObj name="Equation" r:id="rId4" imgW="2222280" imgH="419040" progId="Equation.DSMT4">
                  <p:embed/>
                  <p:pic>
                    <p:nvPicPr>
                      <p:cNvPr id="22" name="Object 21">
                        <a:extLst>
                          <a:ext uri="{FF2B5EF4-FFF2-40B4-BE49-F238E27FC236}">
                            <a16:creationId xmlns:a16="http://schemas.microsoft.com/office/drawing/2014/main" id="{0CE0F5C8-6854-455D-94EB-BCEB18C7D088}"/>
                          </a:ext>
                        </a:extLst>
                      </p:cNvPr>
                      <p:cNvPicPr/>
                      <p:nvPr/>
                    </p:nvPicPr>
                    <p:blipFill>
                      <a:blip r:embed="rId5"/>
                      <a:stretch>
                        <a:fillRect/>
                      </a:stretch>
                    </p:blipFill>
                    <p:spPr>
                      <a:xfrm>
                        <a:off x="8811219" y="2804979"/>
                        <a:ext cx="3122613" cy="588963"/>
                      </a:xfrm>
                      <a:prstGeom prst="rect">
                        <a:avLst/>
                      </a:prstGeom>
                      <a:ln>
                        <a:solidFill>
                          <a:srgbClr val="0070C0"/>
                        </a:solidFill>
                      </a:ln>
                    </p:spPr>
                  </p:pic>
                </p:oleObj>
              </mc:Fallback>
            </mc:AlternateContent>
          </a:graphicData>
        </a:graphic>
      </p:graphicFrame>
      <p:graphicFrame>
        <p:nvGraphicFramePr>
          <p:cNvPr id="6" name="Object 5">
            <a:extLst>
              <a:ext uri="{FF2B5EF4-FFF2-40B4-BE49-F238E27FC236}">
                <a16:creationId xmlns:a16="http://schemas.microsoft.com/office/drawing/2014/main" id="{DEB2E96F-CD07-4F6C-A879-76A9E5C4DFD0}"/>
              </a:ext>
            </a:extLst>
          </p:cNvPr>
          <p:cNvGraphicFramePr>
            <a:graphicFrameLocks noChangeAspect="1"/>
          </p:cNvGraphicFramePr>
          <p:nvPr/>
        </p:nvGraphicFramePr>
        <p:xfrm>
          <a:off x="590621" y="4714017"/>
          <a:ext cx="2936875" cy="1957387"/>
        </p:xfrm>
        <a:graphic>
          <a:graphicData uri="http://schemas.openxmlformats.org/presentationml/2006/ole">
            <mc:AlternateContent xmlns:mc="http://schemas.openxmlformats.org/markup-compatibility/2006">
              <mc:Choice xmlns:v="urn:schemas-microsoft-com:vml" Requires="v">
                <p:oleObj name="Bitmap Image" r:id="rId6" imgW="2613600" imgH="1965960" progId="Paint.Picture">
                  <p:embed/>
                </p:oleObj>
              </mc:Choice>
              <mc:Fallback>
                <p:oleObj name="Bitmap Image" r:id="rId6" imgW="2613600" imgH="1965960" progId="Paint.Picture">
                  <p:embed/>
                  <p:pic>
                    <p:nvPicPr>
                      <p:cNvPr id="6" name="Object 5">
                        <a:extLst>
                          <a:ext uri="{FF2B5EF4-FFF2-40B4-BE49-F238E27FC236}">
                            <a16:creationId xmlns:a16="http://schemas.microsoft.com/office/drawing/2014/main" id="{DEB2E96F-CD07-4F6C-A879-76A9E5C4DFD0}"/>
                          </a:ext>
                        </a:extLst>
                      </p:cNvPr>
                      <p:cNvPicPr>
                        <a:picLocks noChangeAspect="1" noChangeArrowheads="1"/>
                      </p:cNvPicPr>
                      <p:nvPr/>
                    </p:nvPicPr>
                    <p:blipFill>
                      <a:blip r:embed="rId7"/>
                      <a:srcRect t="4378" b="8051"/>
                      <a:stretch>
                        <a:fillRect/>
                      </a:stretch>
                    </p:blipFill>
                    <p:spPr bwMode="auto">
                      <a:xfrm>
                        <a:off x="590621" y="4714017"/>
                        <a:ext cx="2936875" cy="1957387"/>
                      </a:xfrm>
                      <a:prstGeom prst="rect">
                        <a:avLst/>
                      </a:prstGeom>
                      <a:noFill/>
                    </p:spPr>
                  </p:pic>
                </p:oleObj>
              </mc:Fallback>
            </mc:AlternateContent>
          </a:graphicData>
        </a:graphic>
      </p:graphicFrame>
      <p:graphicFrame>
        <p:nvGraphicFramePr>
          <p:cNvPr id="18" name="Object 17">
            <a:extLst>
              <a:ext uri="{FF2B5EF4-FFF2-40B4-BE49-F238E27FC236}">
                <a16:creationId xmlns:a16="http://schemas.microsoft.com/office/drawing/2014/main" id="{C17833F0-81D2-4A16-9BCB-21BC59606B7B}"/>
              </a:ext>
            </a:extLst>
          </p:cNvPr>
          <p:cNvGraphicFramePr>
            <a:graphicFrameLocks noChangeAspect="1"/>
          </p:cNvGraphicFramePr>
          <p:nvPr/>
        </p:nvGraphicFramePr>
        <p:xfrm>
          <a:off x="4149806" y="2865494"/>
          <a:ext cx="3919538" cy="1714500"/>
        </p:xfrm>
        <a:graphic>
          <a:graphicData uri="http://schemas.openxmlformats.org/presentationml/2006/ole">
            <mc:AlternateContent xmlns:mc="http://schemas.openxmlformats.org/markup-compatibility/2006">
              <mc:Choice xmlns:v="urn:schemas-microsoft-com:vml" Requires="v">
                <p:oleObj name="Equation" r:id="rId8" imgW="3530520" imgH="1371600" progId="Equation.DSMT4">
                  <p:embed/>
                </p:oleObj>
              </mc:Choice>
              <mc:Fallback>
                <p:oleObj name="Equation" r:id="rId8" imgW="3530520" imgH="1371600" progId="Equation.DSMT4">
                  <p:embed/>
                  <p:pic>
                    <p:nvPicPr>
                      <p:cNvPr id="18" name="Object 17">
                        <a:extLst>
                          <a:ext uri="{FF2B5EF4-FFF2-40B4-BE49-F238E27FC236}">
                            <a16:creationId xmlns:a16="http://schemas.microsoft.com/office/drawing/2014/main" id="{C17833F0-81D2-4A16-9BCB-21BC59606B7B}"/>
                          </a:ext>
                        </a:extLst>
                      </p:cNvPr>
                      <p:cNvPicPr>
                        <a:picLocks noChangeAspect="1" noChangeArrowheads="1"/>
                      </p:cNvPicPr>
                      <p:nvPr/>
                    </p:nvPicPr>
                    <p:blipFill>
                      <a:blip r:embed="rId9"/>
                      <a:srcRect/>
                      <a:stretch>
                        <a:fillRect/>
                      </a:stretch>
                    </p:blipFill>
                    <p:spPr bwMode="auto">
                      <a:xfrm>
                        <a:off x="4149806" y="2865494"/>
                        <a:ext cx="3919538" cy="1714500"/>
                      </a:xfrm>
                      <a:prstGeom prst="rect">
                        <a:avLst/>
                      </a:prstGeom>
                      <a:noFill/>
                    </p:spPr>
                  </p:pic>
                </p:oleObj>
              </mc:Fallback>
            </mc:AlternateContent>
          </a:graphicData>
        </a:graphic>
      </p:graphicFrame>
      <p:sp>
        <p:nvSpPr>
          <p:cNvPr id="25" name="Rectangle 24">
            <a:extLst>
              <a:ext uri="{FF2B5EF4-FFF2-40B4-BE49-F238E27FC236}">
                <a16:creationId xmlns:a16="http://schemas.microsoft.com/office/drawing/2014/main" id="{F09F9C8C-7097-41FD-9C42-99A6319D7ECF}"/>
              </a:ext>
            </a:extLst>
          </p:cNvPr>
          <p:cNvSpPr/>
          <p:nvPr/>
        </p:nvSpPr>
        <p:spPr>
          <a:xfrm>
            <a:off x="4058636" y="2446133"/>
            <a:ext cx="3313125" cy="307777"/>
          </a:xfrm>
          <a:prstGeom prst="rect">
            <a:avLst/>
          </a:prstGeom>
        </p:spPr>
        <p:txBody>
          <a:bodyPr wrap="square">
            <a:spAutoFit/>
          </a:bodyPr>
          <a:lstStyle/>
          <a:p>
            <a:r>
              <a:rPr lang="en-US" sz="1400"/>
              <a:t>Current running through the wire is:</a:t>
            </a:r>
            <a:endParaRPr lang="en-US" sz="1600"/>
          </a:p>
        </p:txBody>
      </p:sp>
      <p:sp>
        <p:nvSpPr>
          <p:cNvPr id="36" name="Rectangle 450">
            <a:extLst>
              <a:ext uri="{FF2B5EF4-FFF2-40B4-BE49-F238E27FC236}">
                <a16:creationId xmlns:a16="http://schemas.microsoft.com/office/drawing/2014/main" id="{BC22F379-33B8-4B4F-9D9E-CEE7996F58D7}"/>
              </a:ext>
            </a:extLst>
          </p:cNvPr>
          <p:cNvSpPr>
            <a:spLocks noChangeArrowheads="1"/>
          </p:cNvSpPr>
          <p:nvPr/>
        </p:nvSpPr>
        <p:spPr bwMode="auto">
          <a:xfrm>
            <a:off x="7896225" y="30231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0" name="TextBox 39">
            <a:extLst>
              <a:ext uri="{FF2B5EF4-FFF2-40B4-BE49-F238E27FC236}">
                <a16:creationId xmlns:a16="http://schemas.microsoft.com/office/drawing/2014/main" id="{30B0424A-C650-4429-9CF2-5E58E158CFEF}"/>
              </a:ext>
            </a:extLst>
          </p:cNvPr>
          <p:cNvSpPr txBox="1"/>
          <p:nvPr/>
        </p:nvSpPr>
        <p:spPr>
          <a:xfrm>
            <a:off x="4149806" y="4929495"/>
            <a:ext cx="6893836" cy="1600438"/>
          </a:xfrm>
          <a:prstGeom prst="rect">
            <a:avLst/>
          </a:prstGeom>
          <a:noFill/>
        </p:spPr>
        <p:txBody>
          <a:bodyPr wrap="square" rtlCol="0">
            <a:spAutoFit/>
          </a:bodyPr>
          <a:lstStyle/>
          <a:p>
            <a:r>
              <a:rPr lang="en-US" sz="1400"/>
              <a:t>The first result is we measure potential difference in the reservoir, which basically includes a ‘contact’ resistance term between the battery and leads.  The latter is if we measure the resistance in the leads, which will exclude the ‘contact resistance’.  The two largely agree provided T &lt;&lt; 1 for all channels.  See Beenaker’s review for references of experimental tests of the formula (Stone, Szafer ’88, especially for discussion of controversy).  Inelastic scattering is assumed to happen in leads.  Motivation for whole formula is to explicitly calculate g(L) since sigma </a:t>
            </a:r>
            <a:r>
              <a:rPr lang="en-US" sz="1400">
                <a:sym typeface="Wingdings" panose="05000000000000000000" pitchFamily="2" charset="2"/>
              </a:rPr>
              <a:t> 0 for insulator, especially.</a:t>
            </a:r>
            <a:endParaRPr lang="en-US"/>
          </a:p>
        </p:txBody>
      </p:sp>
    </p:spTree>
    <p:extLst>
      <p:ext uri="{BB962C8B-B14F-4D97-AF65-F5344CB8AC3E}">
        <p14:creationId xmlns:p14="http://schemas.microsoft.com/office/powerpoint/2010/main" val="29057575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4242061" y="233973"/>
            <a:ext cx="4320047" cy="621596"/>
          </a:xfrm>
        </p:spPr>
        <p:txBody>
          <a:bodyPr>
            <a:normAutofit/>
          </a:bodyPr>
          <a:lstStyle/>
          <a:p>
            <a:r>
              <a:rPr lang="en-US" sz="3600" b="1" u="sng">
                <a:latin typeface="+mn-lt"/>
              </a:rPr>
              <a:t>Excitations</a:t>
            </a:r>
            <a:endParaRPr lang="en-US" b="1" u="sng">
              <a:latin typeface="+mn-lt"/>
            </a:endParaRP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9" name="TextBox 18">
            <a:extLst>
              <a:ext uri="{FF2B5EF4-FFF2-40B4-BE49-F238E27FC236}">
                <a16:creationId xmlns:a16="http://schemas.microsoft.com/office/drawing/2014/main" id="{3A964C75-A32D-4AA5-9081-51CBE94926D2}"/>
              </a:ext>
            </a:extLst>
          </p:cNvPr>
          <p:cNvSpPr txBox="1"/>
          <p:nvPr/>
        </p:nvSpPr>
        <p:spPr>
          <a:xfrm>
            <a:off x="171178" y="987183"/>
            <a:ext cx="4966430" cy="800219"/>
          </a:xfrm>
          <a:prstGeom prst="rect">
            <a:avLst/>
          </a:prstGeom>
          <a:noFill/>
        </p:spPr>
        <p:txBody>
          <a:bodyPr wrap="square" rtlCol="0">
            <a:spAutoFit/>
          </a:bodyPr>
          <a:lstStyle/>
          <a:p>
            <a:r>
              <a:rPr lang="en-US" b="1"/>
              <a:t>Weak Disorder (GF Self Energy)</a:t>
            </a:r>
            <a:endParaRPr lang="en-US" sz="2000" b="1"/>
          </a:p>
          <a:p>
            <a:r>
              <a:rPr lang="en-US" sz="1400"/>
              <a:t>This case applies when 1/k</a:t>
            </a:r>
            <a:r>
              <a:rPr lang="en-US" sz="1400" baseline="-25000"/>
              <a:t>F</a:t>
            </a:r>
            <a:r>
              <a:rPr lang="en-US" sz="1400"/>
              <a:t>ℓ &lt;&lt; 1.  Now let’s take a look at the simplest self-energy terms…The first self-energy term is:</a:t>
            </a:r>
            <a:endParaRPr lang="en-US" sz="1200"/>
          </a:p>
        </p:txBody>
      </p:sp>
      <p:graphicFrame>
        <p:nvGraphicFramePr>
          <p:cNvPr id="9" name="Object 8">
            <a:extLst>
              <a:ext uri="{FF2B5EF4-FFF2-40B4-BE49-F238E27FC236}">
                <a16:creationId xmlns:a16="http://schemas.microsoft.com/office/drawing/2014/main" id="{0288731D-E977-457F-A0CC-54318CC7CBF6}"/>
              </a:ext>
            </a:extLst>
          </p:cNvPr>
          <p:cNvGraphicFramePr>
            <a:graphicFrameLocks noChangeAspect="1"/>
          </p:cNvGraphicFramePr>
          <p:nvPr>
            <p:extLst>
              <p:ext uri="{D42A27DB-BD31-4B8C-83A1-F6EECF244321}">
                <p14:modId xmlns:p14="http://schemas.microsoft.com/office/powerpoint/2010/main" val="3472585149"/>
              </p:ext>
            </p:extLst>
          </p:nvPr>
        </p:nvGraphicFramePr>
        <p:xfrm>
          <a:off x="261166" y="2852966"/>
          <a:ext cx="6873876" cy="665163"/>
        </p:xfrm>
        <a:graphic>
          <a:graphicData uri="http://schemas.openxmlformats.org/presentationml/2006/ole">
            <mc:AlternateContent xmlns:mc="http://schemas.openxmlformats.org/markup-compatibility/2006">
              <mc:Choice xmlns:v="urn:schemas-microsoft-com:vml" Requires="v">
                <p:oleObj name="Equation" r:id="rId3" imgW="5499000" imgH="533160" progId="Equation.DSMT4">
                  <p:embed/>
                </p:oleObj>
              </mc:Choice>
              <mc:Fallback>
                <p:oleObj name="Equation" r:id="rId3" imgW="5499000" imgH="533160" progId="Equation.DSMT4">
                  <p:embed/>
                  <p:pic>
                    <p:nvPicPr>
                      <p:cNvPr id="9" name="Object 8">
                        <a:extLst>
                          <a:ext uri="{FF2B5EF4-FFF2-40B4-BE49-F238E27FC236}">
                            <a16:creationId xmlns:a16="http://schemas.microsoft.com/office/drawing/2014/main" id="{0288731D-E977-457F-A0CC-54318CC7CBF6}"/>
                          </a:ext>
                        </a:extLst>
                      </p:cNvPr>
                      <p:cNvPicPr>
                        <a:picLocks noChangeAspect="1" noChangeArrowheads="1"/>
                      </p:cNvPicPr>
                      <p:nvPr/>
                    </p:nvPicPr>
                    <p:blipFill>
                      <a:blip r:embed="rId4"/>
                      <a:srcRect/>
                      <a:stretch>
                        <a:fillRect/>
                      </a:stretch>
                    </p:blipFill>
                    <p:spPr bwMode="auto">
                      <a:xfrm>
                        <a:off x="261166" y="2852966"/>
                        <a:ext cx="6873876" cy="665163"/>
                      </a:xfrm>
                      <a:prstGeom prst="rect">
                        <a:avLst/>
                      </a:prstGeom>
                      <a:noFill/>
                    </p:spPr>
                  </p:pic>
                </p:oleObj>
              </mc:Fallback>
            </mc:AlternateContent>
          </a:graphicData>
        </a:graphic>
      </p:graphicFrame>
      <p:graphicFrame>
        <p:nvGraphicFramePr>
          <p:cNvPr id="11" name="Object 10">
            <a:extLst>
              <a:ext uri="{FF2B5EF4-FFF2-40B4-BE49-F238E27FC236}">
                <a16:creationId xmlns:a16="http://schemas.microsoft.com/office/drawing/2014/main" id="{CCC2C401-4EE5-4880-A855-44E5039B8B01}"/>
              </a:ext>
            </a:extLst>
          </p:cNvPr>
          <p:cNvGraphicFramePr>
            <a:graphicFrameLocks noChangeAspect="1"/>
          </p:cNvGraphicFramePr>
          <p:nvPr>
            <p:extLst>
              <p:ext uri="{D42A27DB-BD31-4B8C-83A1-F6EECF244321}">
                <p14:modId xmlns:p14="http://schemas.microsoft.com/office/powerpoint/2010/main" val="3308474964"/>
              </p:ext>
            </p:extLst>
          </p:nvPr>
        </p:nvGraphicFramePr>
        <p:xfrm>
          <a:off x="249042" y="1825510"/>
          <a:ext cx="3687762" cy="584200"/>
        </p:xfrm>
        <a:graphic>
          <a:graphicData uri="http://schemas.openxmlformats.org/presentationml/2006/ole">
            <mc:AlternateContent xmlns:mc="http://schemas.openxmlformats.org/markup-compatibility/2006">
              <mc:Choice xmlns:v="urn:schemas-microsoft-com:vml" Requires="v">
                <p:oleObj name="Equation" r:id="rId5" imgW="2857320" imgH="457200" progId="Equation.DSMT4">
                  <p:embed/>
                </p:oleObj>
              </mc:Choice>
              <mc:Fallback>
                <p:oleObj name="Equation" r:id="rId5" imgW="2857320" imgH="457200" progId="Equation.DSMT4">
                  <p:embed/>
                  <p:pic>
                    <p:nvPicPr>
                      <p:cNvPr id="11" name="Object 10">
                        <a:extLst>
                          <a:ext uri="{FF2B5EF4-FFF2-40B4-BE49-F238E27FC236}">
                            <a16:creationId xmlns:a16="http://schemas.microsoft.com/office/drawing/2014/main" id="{CCC2C401-4EE5-4880-A855-44E5039B8B01}"/>
                          </a:ext>
                        </a:extLst>
                      </p:cNvPr>
                      <p:cNvPicPr>
                        <a:picLocks noChangeAspect="1" noChangeArrowheads="1"/>
                      </p:cNvPicPr>
                      <p:nvPr/>
                    </p:nvPicPr>
                    <p:blipFill>
                      <a:blip r:embed="rId6"/>
                      <a:srcRect/>
                      <a:stretch>
                        <a:fillRect/>
                      </a:stretch>
                    </p:blipFill>
                    <p:spPr bwMode="auto">
                      <a:xfrm>
                        <a:off x="249042" y="1825510"/>
                        <a:ext cx="3687762" cy="584200"/>
                      </a:xfrm>
                      <a:prstGeom prst="rect">
                        <a:avLst/>
                      </a:prstGeom>
                      <a:noFill/>
                    </p:spPr>
                  </p:pic>
                </p:oleObj>
              </mc:Fallback>
            </mc:AlternateContent>
          </a:graphicData>
        </a:graphic>
      </p:graphicFrame>
      <p:sp>
        <p:nvSpPr>
          <p:cNvPr id="15" name="TextBox 14">
            <a:extLst>
              <a:ext uri="{FF2B5EF4-FFF2-40B4-BE49-F238E27FC236}">
                <a16:creationId xmlns:a16="http://schemas.microsoft.com/office/drawing/2014/main" id="{697BF730-DF03-4D14-ABBF-4600C9A854E6}"/>
              </a:ext>
            </a:extLst>
          </p:cNvPr>
          <p:cNvSpPr txBox="1"/>
          <p:nvPr/>
        </p:nvSpPr>
        <p:spPr>
          <a:xfrm>
            <a:off x="171178" y="2553852"/>
            <a:ext cx="2760558" cy="307777"/>
          </a:xfrm>
          <a:prstGeom prst="rect">
            <a:avLst/>
          </a:prstGeom>
          <a:noFill/>
        </p:spPr>
        <p:txBody>
          <a:bodyPr wrap="square" rtlCol="0">
            <a:spAutoFit/>
          </a:bodyPr>
          <a:lstStyle/>
          <a:p>
            <a:r>
              <a:rPr lang="en-US" sz="1400"/>
              <a:t>Analytically continued:</a:t>
            </a:r>
          </a:p>
        </p:txBody>
      </p:sp>
      <p:sp>
        <p:nvSpPr>
          <p:cNvPr id="12" name="TextBox 11">
            <a:extLst>
              <a:ext uri="{FF2B5EF4-FFF2-40B4-BE49-F238E27FC236}">
                <a16:creationId xmlns:a16="http://schemas.microsoft.com/office/drawing/2014/main" id="{03F80D76-160D-4918-8DC1-CB641F6408D7}"/>
              </a:ext>
            </a:extLst>
          </p:cNvPr>
          <p:cNvSpPr txBox="1"/>
          <p:nvPr/>
        </p:nvSpPr>
        <p:spPr>
          <a:xfrm>
            <a:off x="306550" y="5633910"/>
            <a:ext cx="11578900" cy="954107"/>
          </a:xfrm>
          <a:prstGeom prst="rect">
            <a:avLst/>
          </a:prstGeom>
          <a:noFill/>
        </p:spPr>
        <p:txBody>
          <a:bodyPr wrap="square" rtlCol="0">
            <a:spAutoFit/>
          </a:bodyPr>
          <a:lstStyle/>
          <a:p>
            <a:r>
              <a:rPr lang="en-US" sz="1400"/>
              <a:t>We might recognize this as energy shift and inverse lifetime from regular TDPT in the Quantum folder.  The inverse lifetime we can recognize as the mean free time, i.e., the time, </a:t>
            </a:r>
            <a:r>
              <a:rPr lang="el-GR" sz="1400"/>
              <a:t>τ</a:t>
            </a:r>
            <a:r>
              <a:rPr lang="en-US" sz="1400" baseline="-25000"/>
              <a:t>k</a:t>
            </a:r>
            <a:r>
              <a:rPr lang="en-US" sz="1400"/>
              <a:t>, it takes to lose its plane wave character.  This isn’t literally the time in between ‘collisions’.  And we can take ℓ</a:t>
            </a:r>
            <a:r>
              <a:rPr lang="en-US" sz="1400" baseline="-25000"/>
              <a:t>k</a:t>
            </a:r>
            <a:r>
              <a:rPr lang="en-US" sz="1400"/>
              <a:t> = v</a:t>
            </a:r>
            <a:r>
              <a:rPr lang="en-US" sz="1400" baseline="-25000"/>
              <a:t>k</a:t>
            </a:r>
            <a:r>
              <a:rPr lang="el-GR" sz="1400"/>
              <a:t>τ</a:t>
            </a:r>
            <a:r>
              <a:rPr lang="en-US" sz="1400" baseline="-25000"/>
              <a:t>k</a:t>
            </a:r>
            <a:r>
              <a:rPr lang="en-US" sz="1400"/>
              <a:t> to be the mean free path, but must also recognize that this is simply the distance over which it loses its plane wave character, and not the average distance between impurities, which may be much smaller than ℓ if they are weak.</a:t>
            </a:r>
            <a:endParaRPr lang="en-US" sz="1600"/>
          </a:p>
        </p:txBody>
      </p:sp>
      <p:graphicFrame>
        <p:nvGraphicFramePr>
          <p:cNvPr id="4" name="Object 3">
            <a:extLst>
              <a:ext uri="{FF2B5EF4-FFF2-40B4-BE49-F238E27FC236}">
                <a16:creationId xmlns:a16="http://schemas.microsoft.com/office/drawing/2014/main" id="{C754407C-DD0B-4DD2-84D2-766ABB7D46B4}"/>
              </a:ext>
            </a:extLst>
          </p:cNvPr>
          <p:cNvGraphicFramePr>
            <a:graphicFrameLocks noChangeAspect="1"/>
          </p:cNvGraphicFramePr>
          <p:nvPr>
            <p:extLst>
              <p:ext uri="{D42A27DB-BD31-4B8C-83A1-F6EECF244321}">
                <p14:modId xmlns:p14="http://schemas.microsoft.com/office/powerpoint/2010/main" val="2603836877"/>
              </p:ext>
            </p:extLst>
          </p:nvPr>
        </p:nvGraphicFramePr>
        <p:xfrm>
          <a:off x="5382616" y="1185644"/>
          <a:ext cx="5745163" cy="777875"/>
        </p:xfrm>
        <a:graphic>
          <a:graphicData uri="http://schemas.openxmlformats.org/presentationml/2006/ole">
            <mc:AlternateContent xmlns:mc="http://schemas.openxmlformats.org/markup-compatibility/2006">
              <mc:Choice xmlns:v="urn:schemas-microsoft-com:vml" Requires="v">
                <p:oleObj name="Bitmap Image" r:id="rId7" imgW="4275191" imgH="670618" progId="Paint.Picture">
                  <p:embed/>
                </p:oleObj>
              </mc:Choice>
              <mc:Fallback>
                <p:oleObj name="Bitmap Image" r:id="rId7" imgW="4275191" imgH="670618" progId="Paint.Picture">
                  <p:embed/>
                  <p:pic>
                    <p:nvPicPr>
                      <p:cNvPr id="0" name="Object 88"/>
                      <p:cNvPicPr>
                        <a:picLocks noChangeAspect="1" noChangeArrowheads="1"/>
                      </p:cNvPicPr>
                      <p:nvPr/>
                    </p:nvPicPr>
                    <p:blipFill>
                      <a:blip r:embed="rId8">
                        <a:extLst>
                          <a:ext uri="{28A0092B-C50C-407E-A947-70E740481C1C}">
                            <a14:useLocalDpi xmlns:a14="http://schemas.microsoft.com/office/drawing/2010/main" val="0"/>
                          </a:ext>
                        </a:extLst>
                      </a:blip>
                      <a:srcRect l="3796" b="16599"/>
                      <a:stretch>
                        <a:fillRect/>
                      </a:stretch>
                    </p:blipFill>
                    <p:spPr bwMode="auto">
                      <a:xfrm>
                        <a:off x="5382616" y="1185644"/>
                        <a:ext cx="5745163" cy="777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 name="Object 12">
            <a:extLst>
              <a:ext uri="{FF2B5EF4-FFF2-40B4-BE49-F238E27FC236}">
                <a16:creationId xmlns:a16="http://schemas.microsoft.com/office/drawing/2014/main" id="{2D7264F1-D5E7-49AA-BDB4-3D57252F8CEC}"/>
              </a:ext>
            </a:extLst>
          </p:cNvPr>
          <p:cNvGraphicFramePr>
            <a:graphicFrameLocks noChangeAspect="1"/>
          </p:cNvGraphicFramePr>
          <p:nvPr>
            <p:extLst>
              <p:ext uri="{D42A27DB-BD31-4B8C-83A1-F6EECF244321}">
                <p14:modId xmlns:p14="http://schemas.microsoft.com/office/powerpoint/2010/main" val="1776733171"/>
              </p:ext>
            </p:extLst>
          </p:nvPr>
        </p:nvGraphicFramePr>
        <p:xfrm>
          <a:off x="6230938" y="4079875"/>
          <a:ext cx="5554662" cy="1300163"/>
        </p:xfrm>
        <a:graphic>
          <a:graphicData uri="http://schemas.openxmlformats.org/presentationml/2006/ole">
            <mc:AlternateContent xmlns:mc="http://schemas.openxmlformats.org/markup-compatibility/2006">
              <mc:Choice xmlns:v="urn:schemas-microsoft-com:vml" Requires="v">
                <p:oleObj name="Equation" r:id="rId9" imgW="4444920" imgH="1041120" progId="Equation.DSMT4">
                  <p:embed/>
                </p:oleObj>
              </mc:Choice>
              <mc:Fallback>
                <p:oleObj name="Equation" r:id="rId9" imgW="4444920" imgH="1041120" progId="Equation.DSMT4">
                  <p:embed/>
                  <p:pic>
                    <p:nvPicPr>
                      <p:cNvPr id="9" name="Object 8">
                        <a:extLst>
                          <a:ext uri="{FF2B5EF4-FFF2-40B4-BE49-F238E27FC236}">
                            <a16:creationId xmlns:a16="http://schemas.microsoft.com/office/drawing/2014/main" id="{0288731D-E977-457F-A0CC-54318CC7CBF6}"/>
                          </a:ext>
                        </a:extLst>
                      </p:cNvPr>
                      <p:cNvPicPr>
                        <a:picLocks noChangeAspect="1" noChangeArrowheads="1"/>
                      </p:cNvPicPr>
                      <p:nvPr/>
                    </p:nvPicPr>
                    <p:blipFill>
                      <a:blip r:embed="rId10"/>
                      <a:srcRect/>
                      <a:stretch>
                        <a:fillRect/>
                      </a:stretch>
                    </p:blipFill>
                    <p:spPr bwMode="auto">
                      <a:xfrm>
                        <a:off x="6230938" y="4079875"/>
                        <a:ext cx="5554662" cy="1300163"/>
                      </a:xfrm>
                      <a:prstGeom prst="rect">
                        <a:avLst/>
                      </a:prstGeom>
                      <a:noFill/>
                    </p:spPr>
                  </p:pic>
                </p:oleObj>
              </mc:Fallback>
            </mc:AlternateContent>
          </a:graphicData>
        </a:graphic>
      </p:graphicFrame>
      <p:sp>
        <p:nvSpPr>
          <p:cNvPr id="14" name="TextBox 13">
            <a:extLst>
              <a:ext uri="{FF2B5EF4-FFF2-40B4-BE49-F238E27FC236}">
                <a16:creationId xmlns:a16="http://schemas.microsoft.com/office/drawing/2014/main" id="{B3B02BA0-9E04-4B61-8688-BBF562652FA8}"/>
              </a:ext>
            </a:extLst>
          </p:cNvPr>
          <p:cNvSpPr txBox="1"/>
          <p:nvPr/>
        </p:nvSpPr>
        <p:spPr>
          <a:xfrm>
            <a:off x="171178" y="3771577"/>
            <a:ext cx="5805204" cy="307777"/>
          </a:xfrm>
          <a:prstGeom prst="rect">
            <a:avLst/>
          </a:prstGeom>
          <a:noFill/>
        </p:spPr>
        <p:txBody>
          <a:bodyPr wrap="square" rtlCol="0">
            <a:spAutoFit/>
          </a:bodyPr>
          <a:lstStyle/>
          <a:p>
            <a:r>
              <a:rPr lang="en-US" sz="1400"/>
              <a:t>To get the energy, we have to look for the pole (in the </a:t>
            </a:r>
            <a:r>
              <a:rPr lang="el-GR" sz="1400"/>
              <a:t>ω</a:t>
            </a:r>
            <a:r>
              <a:rPr lang="en-US" sz="1400"/>
              <a:t> variable) of the GF:</a:t>
            </a:r>
            <a:endParaRPr lang="en-US" sz="1600"/>
          </a:p>
        </p:txBody>
      </p:sp>
      <p:graphicFrame>
        <p:nvGraphicFramePr>
          <p:cNvPr id="16" name="Object 15">
            <a:extLst>
              <a:ext uri="{FF2B5EF4-FFF2-40B4-BE49-F238E27FC236}">
                <a16:creationId xmlns:a16="http://schemas.microsoft.com/office/drawing/2014/main" id="{F0EAC551-0B9F-4534-A02E-10C2BE3D0231}"/>
              </a:ext>
            </a:extLst>
          </p:cNvPr>
          <p:cNvGraphicFramePr>
            <a:graphicFrameLocks noChangeAspect="1"/>
          </p:cNvGraphicFramePr>
          <p:nvPr>
            <p:extLst>
              <p:ext uri="{D42A27DB-BD31-4B8C-83A1-F6EECF244321}">
                <p14:modId xmlns:p14="http://schemas.microsoft.com/office/powerpoint/2010/main" val="4111310999"/>
              </p:ext>
            </p:extLst>
          </p:nvPr>
        </p:nvGraphicFramePr>
        <p:xfrm>
          <a:off x="261166" y="4180121"/>
          <a:ext cx="2254250" cy="538162"/>
        </p:xfrm>
        <a:graphic>
          <a:graphicData uri="http://schemas.openxmlformats.org/presentationml/2006/ole">
            <mc:AlternateContent xmlns:mc="http://schemas.openxmlformats.org/markup-compatibility/2006">
              <mc:Choice xmlns:v="urn:schemas-microsoft-com:vml" Requires="v">
                <p:oleObj name="Equation" r:id="rId11" imgW="1803240" imgH="431640" progId="Equation.DSMT4">
                  <p:embed/>
                </p:oleObj>
              </mc:Choice>
              <mc:Fallback>
                <p:oleObj name="Equation" r:id="rId11" imgW="1803240" imgH="431640" progId="Equation.DSMT4">
                  <p:embed/>
                  <p:pic>
                    <p:nvPicPr>
                      <p:cNvPr id="9" name="Object 8">
                        <a:extLst>
                          <a:ext uri="{FF2B5EF4-FFF2-40B4-BE49-F238E27FC236}">
                            <a16:creationId xmlns:a16="http://schemas.microsoft.com/office/drawing/2014/main" id="{0288731D-E977-457F-A0CC-54318CC7CBF6}"/>
                          </a:ext>
                        </a:extLst>
                      </p:cNvPr>
                      <p:cNvPicPr>
                        <a:picLocks noChangeAspect="1" noChangeArrowheads="1"/>
                      </p:cNvPicPr>
                      <p:nvPr/>
                    </p:nvPicPr>
                    <p:blipFill>
                      <a:blip r:embed="rId12"/>
                      <a:srcRect/>
                      <a:stretch>
                        <a:fillRect/>
                      </a:stretch>
                    </p:blipFill>
                    <p:spPr bwMode="auto">
                      <a:xfrm>
                        <a:off x="261166" y="4180121"/>
                        <a:ext cx="2254250" cy="538162"/>
                      </a:xfrm>
                      <a:prstGeom prst="rect">
                        <a:avLst/>
                      </a:prstGeom>
                      <a:noFill/>
                    </p:spPr>
                  </p:pic>
                </p:oleObj>
              </mc:Fallback>
            </mc:AlternateContent>
          </a:graphicData>
        </a:graphic>
      </p:graphicFrame>
      <p:sp>
        <p:nvSpPr>
          <p:cNvPr id="17" name="TextBox 16">
            <a:extLst>
              <a:ext uri="{FF2B5EF4-FFF2-40B4-BE49-F238E27FC236}">
                <a16:creationId xmlns:a16="http://schemas.microsoft.com/office/drawing/2014/main" id="{49B2AF24-B77E-46B4-B208-1ECF4902B9FF}"/>
              </a:ext>
            </a:extLst>
          </p:cNvPr>
          <p:cNvSpPr txBox="1"/>
          <p:nvPr/>
        </p:nvSpPr>
        <p:spPr>
          <a:xfrm>
            <a:off x="2931736" y="4274188"/>
            <a:ext cx="2752627" cy="738664"/>
          </a:xfrm>
          <a:prstGeom prst="rect">
            <a:avLst/>
          </a:prstGeom>
          <a:noFill/>
        </p:spPr>
        <p:txBody>
          <a:bodyPr wrap="square" rtlCol="0">
            <a:spAutoFit/>
          </a:bodyPr>
          <a:lstStyle/>
          <a:p>
            <a:r>
              <a:rPr lang="en-US" sz="1400" dirty="0"/>
              <a:t>approximating the root of the GF as being at </a:t>
            </a:r>
            <a:r>
              <a:rPr lang="el-GR" sz="1400" dirty="0"/>
              <a:t>ω</a:t>
            </a:r>
            <a:r>
              <a:rPr lang="en-US" sz="1400" dirty="0"/>
              <a:t> = </a:t>
            </a:r>
            <a:r>
              <a:rPr lang="el-GR" sz="1400" dirty="0"/>
              <a:t>ξ</a:t>
            </a:r>
            <a:r>
              <a:rPr lang="en-US" sz="1400" baseline="-25000" dirty="0"/>
              <a:t>k</a:t>
            </a:r>
            <a:r>
              <a:rPr lang="en-US" sz="1400" dirty="0"/>
              <a:t>, that means the self energy term evaluates to:</a:t>
            </a:r>
            <a:endParaRPr lang="en-US" sz="1600" dirty="0"/>
          </a:p>
        </p:txBody>
      </p:sp>
      <mc:AlternateContent xmlns:mc="http://schemas.openxmlformats.org/markup-compatibility/2006" xmlns:p14="http://schemas.microsoft.com/office/powerpoint/2010/main">
        <mc:Choice Requires="p14">
          <p:contentPart p14:bwMode="auto" r:id="rId13">
            <p14:nvContentPartPr>
              <p14:cNvPr id="3" name="Ink 2">
                <a:extLst>
                  <a:ext uri="{FF2B5EF4-FFF2-40B4-BE49-F238E27FC236}">
                    <a16:creationId xmlns:a16="http://schemas.microsoft.com/office/drawing/2014/main" id="{191AB97E-010E-4AE1-8D47-27D7C7A606B1}"/>
                  </a:ext>
                </a:extLst>
              </p14:cNvPr>
              <p14:cNvContentPartPr/>
              <p14:nvPr/>
            </p14:nvContentPartPr>
            <p14:xfrm>
              <a:off x="5618104" y="4713332"/>
              <a:ext cx="1122840" cy="502200"/>
            </p14:xfrm>
          </p:contentPart>
        </mc:Choice>
        <mc:Fallback xmlns="">
          <p:pic>
            <p:nvPicPr>
              <p:cNvPr id="3" name="Ink 2">
                <a:extLst>
                  <a:ext uri="{FF2B5EF4-FFF2-40B4-BE49-F238E27FC236}">
                    <a16:creationId xmlns:a16="http://schemas.microsoft.com/office/drawing/2014/main" id="{191AB97E-010E-4AE1-8D47-27D7C7A606B1}"/>
                  </a:ext>
                </a:extLst>
              </p:cNvPr>
              <p:cNvPicPr/>
              <p:nvPr/>
            </p:nvPicPr>
            <p:blipFill>
              <a:blip r:embed="rId15"/>
              <a:stretch>
                <a:fillRect/>
              </a:stretch>
            </p:blipFill>
            <p:spPr>
              <a:xfrm>
                <a:off x="5609464" y="4704332"/>
                <a:ext cx="1140480" cy="519840"/>
              </a:xfrm>
              <a:prstGeom prst="rect">
                <a:avLst/>
              </a:prstGeom>
            </p:spPr>
          </p:pic>
        </mc:Fallback>
      </mc:AlternateContent>
    </p:spTree>
    <p:extLst>
      <p:ext uri="{BB962C8B-B14F-4D97-AF65-F5344CB8AC3E}">
        <p14:creationId xmlns:p14="http://schemas.microsoft.com/office/powerpoint/2010/main" val="248754193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438401" y="233973"/>
            <a:ext cx="5630944" cy="621596"/>
          </a:xfrm>
        </p:spPr>
        <p:txBody>
          <a:bodyPr>
            <a:noAutofit/>
          </a:bodyPr>
          <a:lstStyle/>
          <a:p>
            <a:r>
              <a:rPr lang="en-US" sz="3600" b="1" u="sng">
                <a:latin typeface="+mn-lt"/>
              </a:rPr>
              <a:t>Conduction (Landauer - ES)</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13327" y="1044263"/>
            <a:ext cx="8033245"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a:ln>
                  <a:noFill/>
                </a:ln>
                <a:solidFill>
                  <a:schemeClr val="tx1"/>
                </a:solidFill>
                <a:effectLst/>
                <a:ea typeface="Times New Roman" panose="02020603050405020304" pitchFamily="18" charset="0"/>
              </a:rPr>
              <a:t>Here’s another approach leading directly from linear response theory.  It relies (somehow) on the leads being in thermodynamic equilibrium, which means the current (density) in the leads must be basically zero, which requires them to have a large cross-section.  They are presumed held at fixed potentials.</a:t>
            </a:r>
            <a:endParaRPr kumimoji="0" lang="en-US" altLang="en-US" sz="2000" b="0" i="0" u="none" strike="noStrike" cap="none" normalizeH="0" baseline="0">
              <a:ln>
                <a:noFill/>
              </a:ln>
              <a:solidFill>
                <a:schemeClr val="tx1"/>
              </a:solidFill>
              <a:effectLst/>
            </a:endParaRP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3" name="TextBox 22">
            <a:extLst>
              <a:ext uri="{FF2B5EF4-FFF2-40B4-BE49-F238E27FC236}">
                <a16:creationId xmlns:a16="http://schemas.microsoft.com/office/drawing/2014/main" id="{F014A1A9-E748-4EE3-ABF9-267E1B6319F7}"/>
              </a:ext>
            </a:extLst>
          </p:cNvPr>
          <p:cNvSpPr txBox="1"/>
          <p:nvPr/>
        </p:nvSpPr>
        <p:spPr>
          <a:xfrm>
            <a:off x="234087" y="2754228"/>
            <a:ext cx="5307670" cy="307777"/>
          </a:xfrm>
          <a:prstGeom prst="rect">
            <a:avLst/>
          </a:prstGeom>
          <a:noFill/>
        </p:spPr>
        <p:txBody>
          <a:bodyPr wrap="square" rtlCol="0">
            <a:spAutoFit/>
          </a:bodyPr>
          <a:lstStyle/>
          <a:p>
            <a:r>
              <a:rPr lang="en-US" sz="1400"/>
              <a:t>Now we can integrate by parts to relate it to the potential…</a:t>
            </a:r>
            <a:endParaRPr lang="en-US" sz="1600"/>
          </a:p>
        </p:txBody>
      </p:sp>
      <p:graphicFrame>
        <p:nvGraphicFramePr>
          <p:cNvPr id="20" name="Object 19">
            <a:extLst>
              <a:ext uri="{FF2B5EF4-FFF2-40B4-BE49-F238E27FC236}">
                <a16:creationId xmlns:a16="http://schemas.microsoft.com/office/drawing/2014/main" id="{866E5B53-ADB4-414F-8E94-E4C8F81C30D5}"/>
              </a:ext>
            </a:extLst>
          </p:cNvPr>
          <p:cNvGraphicFramePr>
            <a:graphicFrameLocks noChangeAspect="1"/>
          </p:cNvGraphicFramePr>
          <p:nvPr/>
        </p:nvGraphicFramePr>
        <p:xfrm>
          <a:off x="259660" y="2038731"/>
          <a:ext cx="7862888" cy="631825"/>
        </p:xfrm>
        <a:graphic>
          <a:graphicData uri="http://schemas.openxmlformats.org/presentationml/2006/ole">
            <mc:AlternateContent xmlns:mc="http://schemas.openxmlformats.org/markup-compatibility/2006">
              <mc:Choice xmlns:v="urn:schemas-microsoft-com:vml" Requires="v">
                <p:oleObj name="Equation" r:id="rId3" imgW="5981400" imgH="482400" progId="Equation.DSMT4">
                  <p:embed/>
                </p:oleObj>
              </mc:Choice>
              <mc:Fallback>
                <p:oleObj name="Equation" r:id="rId3" imgW="5981400" imgH="482400" progId="Equation.DSMT4">
                  <p:embed/>
                  <p:pic>
                    <p:nvPicPr>
                      <p:cNvPr id="20" name="Object 19">
                        <a:extLst>
                          <a:ext uri="{FF2B5EF4-FFF2-40B4-BE49-F238E27FC236}">
                            <a16:creationId xmlns:a16="http://schemas.microsoft.com/office/drawing/2014/main" id="{866E5B53-ADB4-414F-8E94-E4C8F81C30D5}"/>
                          </a:ext>
                        </a:extLst>
                      </p:cNvPr>
                      <p:cNvPicPr>
                        <a:picLocks noChangeAspect="1" noChangeArrowheads="1"/>
                      </p:cNvPicPr>
                      <p:nvPr/>
                    </p:nvPicPr>
                    <p:blipFill>
                      <a:blip r:embed="rId4"/>
                      <a:srcRect/>
                      <a:stretch>
                        <a:fillRect/>
                      </a:stretch>
                    </p:blipFill>
                    <p:spPr bwMode="auto">
                      <a:xfrm>
                        <a:off x="259660" y="2038731"/>
                        <a:ext cx="7862888" cy="631825"/>
                      </a:xfrm>
                      <a:prstGeom prst="rect">
                        <a:avLst/>
                      </a:prstGeom>
                      <a:noFill/>
                    </p:spPr>
                  </p:pic>
                </p:oleObj>
              </mc:Fallback>
            </mc:AlternateContent>
          </a:graphicData>
        </a:graphic>
      </p:graphicFrame>
      <p:graphicFrame>
        <p:nvGraphicFramePr>
          <p:cNvPr id="26" name="Object 25">
            <a:extLst>
              <a:ext uri="{FF2B5EF4-FFF2-40B4-BE49-F238E27FC236}">
                <a16:creationId xmlns:a16="http://schemas.microsoft.com/office/drawing/2014/main" id="{DFCEFCFA-815A-41EC-9326-D7A755459214}"/>
              </a:ext>
            </a:extLst>
          </p:cNvPr>
          <p:cNvGraphicFramePr>
            <a:graphicFrameLocks noChangeAspect="1"/>
          </p:cNvGraphicFramePr>
          <p:nvPr/>
        </p:nvGraphicFramePr>
        <p:xfrm>
          <a:off x="278514" y="3154201"/>
          <a:ext cx="5308600" cy="366712"/>
        </p:xfrm>
        <a:graphic>
          <a:graphicData uri="http://schemas.openxmlformats.org/presentationml/2006/ole">
            <mc:AlternateContent xmlns:mc="http://schemas.openxmlformats.org/markup-compatibility/2006">
              <mc:Choice xmlns:v="urn:schemas-microsoft-com:vml" Requires="v">
                <p:oleObj name="Equation" r:id="rId5" imgW="4038480" imgH="279360" progId="Equation.DSMT4">
                  <p:embed/>
                </p:oleObj>
              </mc:Choice>
              <mc:Fallback>
                <p:oleObj name="Equation" r:id="rId5" imgW="4038480" imgH="279360" progId="Equation.DSMT4">
                  <p:embed/>
                  <p:pic>
                    <p:nvPicPr>
                      <p:cNvPr id="26" name="Object 25">
                        <a:extLst>
                          <a:ext uri="{FF2B5EF4-FFF2-40B4-BE49-F238E27FC236}">
                            <a16:creationId xmlns:a16="http://schemas.microsoft.com/office/drawing/2014/main" id="{DFCEFCFA-815A-41EC-9326-D7A755459214}"/>
                          </a:ext>
                        </a:extLst>
                      </p:cNvPr>
                      <p:cNvPicPr>
                        <a:picLocks noChangeAspect="1" noChangeArrowheads="1"/>
                      </p:cNvPicPr>
                      <p:nvPr/>
                    </p:nvPicPr>
                    <p:blipFill>
                      <a:blip r:embed="rId6"/>
                      <a:srcRect/>
                      <a:stretch>
                        <a:fillRect/>
                      </a:stretch>
                    </p:blipFill>
                    <p:spPr bwMode="auto">
                      <a:xfrm>
                        <a:off x="278514" y="3154201"/>
                        <a:ext cx="5308600" cy="366712"/>
                      </a:xfrm>
                      <a:prstGeom prst="rect">
                        <a:avLst/>
                      </a:prstGeom>
                      <a:noFill/>
                    </p:spPr>
                  </p:pic>
                </p:oleObj>
              </mc:Fallback>
            </mc:AlternateContent>
          </a:graphicData>
        </a:graphic>
      </p:graphicFrame>
      <p:graphicFrame>
        <p:nvGraphicFramePr>
          <p:cNvPr id="28" name="Object 27">
            <a:extLst>
              <a:ext uri="{FF2B5EF4-FFF2-40B4-BE49-F238E27FC236}">
                <a16:creationId xmlns:a16="http://schemas.microsoft.com/office/drawing/2014/main" id="{F2696CEF-3412-4EAF-9212-7A5B361EA74C}"/>
              </a:ext>
            </a:extLst>
          </p:cNvPr>
          <p:cNvGraphicFramePr>
            <a:graphicFrameLocks noChangeAspect="1"/>
          </p:cNvGraphicFramePr>
          <p:nvPr/>
        </p:nvGraphicFramePr>
        <p:xfrm>
          <a:off x="299548" y="4458360"/>
          <a:ext cx="7947025" cy="368300"/>
        </p:xfrm>
        <a:graphic>
          <a:graphicData uri="http://schemas.openxmlformats.org/presentationml/2006/ole">
            <mc:AlternateContent xmlns:mc="http://schemas.openxmlformats.org/markup-compatibility/2006">
              <mc:Choice xmlns:v="urn:schemas-microsoft-com:vml" Requires="v">
                <p:oleObj name="Equation" r:id="rId7" imgW="6045120" imgH="279360" progId="Equation.DSMT4">
                  <p:embed/>
                </p:oleObj>
              </mc:Choice>
              <mc:Fallback>
                <p:oleObj name="Equation" r:id="rId7" imgW="6045120" imgH="279360" progId="Equation.DSMT4">
                  <p:embed/>
                  <p:pic>
                    <p:nvPicPr>
                      <p:cNvPr id="28" name="Object 27">
                        <a:extLst>
                          <a:ext uri="{FF2B5EF4-FFF2-40B4-BE49-F238E27FC236}">
                            <a16:creationId xmlns:a16="http://schemas.microsoft.com/office/drawing/2014/main" id="{F2696CEF-3412-4EAF-9212-7A5B361EA74C}"/>
                          </a:ext>
                        </a:extLst>
                      </p:cNvPr>
                      <p:cNvPicPr>
                        <a:picLocks noChangeAspect="1" noChangeArrowheads="1"/>
                      </p:cNvPicPr>
                      <p:nvPr/>
                    </p:nvPicPr>
                    <p:blipFill>
                      <a:blip r:embed="rId8"/>
                      <a:srcRect/>
                      <a:stretch>
                        <a:fillRect/>
                      </a:stretch>
                    </p:blipFill>
                    <p:spPr bwMode="auto">
                      <a:xfrm>
                        <a:off x="299548" y="4458360"/>
                        <a:ext cx="7947025" cy="368300"/>
                      </a:xfrm>
                      <a:prstGeom prst="rect">
                        <a:avLst/>
                      </a:prstGeom>
                      <a:noFill/>
                    </p:spPr>
                  </p:pic>
                </p:oleObj>
              </mc:Fallback>
            </mc:AlternateContent>
          </a:graphicData>
        </a:graphic>
      </p:graphicFrame>
      <p:sp>
        <p:nvSpPr>
          <p:cNvPr id="29" name="TextBox 28">
            <a:extLst>
              <a:ext uri="{FF2B5EF4-FFF2-40B4-BE49-F238E27FC236}">
                <a16:creationId xmlns:a16="http://schemas.microsoft.com/office/drawing/2014/main" id="{2675F7F7-AE01-40FB-A6C7-DB34827A351A}"/>
              </a:ext>
            </a:extLst>
          </p:cNvPr>
          <p:cNvSpPr txBox="1"/>
          <p:nvPr/>
        </p:nvSpPr>
        <p:spPr>
          <a:xfrm>
            <a:off x="263270" y="3614254"/>
            <a:ext cx="10796475" cy="738664"/>
          </a:xfrm>
          <a:prstGeom prst="rect">
            <a:avLst/>
          </a:prstGeom>
          <a:noFill/>
        </p:spPr>
        <p:txBody>
          <a:bodyPr wrap="square" rtlCol="0">
            <a:spAutoFit/>
          </a:bodyPr>
          <a:lstStyle/>
          <a:p>
            <a:r>
              <a:rPr lang="en-US" sz="1400"/>
              <a:t>Now the conductivity tensor can be written in terms of the individual single particle wavefunctions.  This is basically because it is a single particle operator.  And if we choose the wavefunctions to go to zero along the sides of the wire, then the tensor will as well.  Thus the surface integral along the sides of the wire will vanish, and we’ll be left with:</a:t>
            </a:r>
            <a:endParaRPr lang="en-US" sz="1600"/>
          </a:p>
        </p:txBody>
      </p:sp>
      <p:sp>
        <p:nvSpPr>
          <p:cNvPr id="30" name="TextBox 29">
            <a:extLst>
              <a:ext uri="{FF2B5EF4-FFF2-40B4-BE49-F238E27FC236}">
                <a16:creationId xmlns:a16="http://schemas.microsoft.com/office/drawing/2014/main" id="{E74BC202-BA52-46C5-8DC2-7CFEC8EA9E3C}"/>
              </a:ext>
            </a:extLst>
          </p:cNvPr>
          <p:cNvSpPr txBox="1"/>
          <p:nvPr/>
        </p:nvSpPr>
        <p:spPr>
          <a:xfrm>
            <a:off x="263270" y="4923687"/>
            <a:ext cx="7032475" cy="307777"/>
          </a:xfrm>
          <a:prstGeom prst="rect">
            <a:avLst/>
          </a:prstGeom>
          <a:noFill/>
        </p:spPr>
        <p:txBody>
          <a:bodyPr wrap="square" rtlCol="0">
            <a:spAutoFit/>
          </a:bodyPr>
          <a:lstStyle/>
          <a:p>
            <a:r>
              <a:rPr lang="en-US" sz="1400"/>
              <a:t>Now let’s go to the small </a:t>
            </a:r>
            <a:r>
              <a:rPr lang="el-GR" sz="1400"/>
              <a:t>ω</a:t>
            </a:r>
            <a:r>
              <a:rPr lang="en-US" sz="1400"/>
              <a:t> limit.  And we’ll use the KSL theorem that:</a:t>
            </a:r>
            <a:endParaRPr lang="en-US" sz="1600"/>
          </a:p>
        </p:txBody>
      </p:sp>
      <p:graphicFrame>
        <p:nvGraphicFramePr>
          <p:cNvPr id="31" name="Object 30">
            <a:extLst>
              <a:ext uri="{FF2B5EF4-FFF2-40B4-BE49-F238E27FC236}">
                <a16:creationId xmlns:a16="http://schemas.microsoft.com/office/drawing/2014/main" id="{C3A88477-50C8-4F70-81F3-3C45319B47CC}"/>
              </a:ext>
            </a:extLst>
          </p:cNvPr>
          <p:cNvGraphicFramePr>
            <a:graphicFrameLocks noChangeAspect="1"/>
          </p:cNvGraphicFramePr>
          <p:nvPr/>
        </p:nvGraphicFramePr>
        <p:xfrm>
          <a:off x="299548" y="6250331"/>
          <a:ext cx="5445125" cy="369888"/>
        </p:xfrm>
        <a:graphic>
          <a:graphicData uri="http://schemas.openxmlformats.org/presentationml/2006/ole">
            <mc:AlternateContent xmlns:mc="http://schemas.openxmlformats.org/markup-compatibility/2006">
              <mc:Choice xmlns:v="urn:schemas-microsoft-com:vml" Requires="v">
                <p:oleObj name="Equation" r:id="rId9" imgW="4140000" imgH="279360" progId="Equation.DSMT4">
                  <p:embed/>
                </p:oleObj>
              </mc:Choice>
              <mc:Fallback>
                <p:oleObj name="Equation" r:id="rId9" imgW="4140000" imgH="279360" progId="Equation.DSMT4">
                  <p:embed/>
                  <p:pic>
                    <p:nvPicPr>
                      <p:cNvPr id="31" name="Object 30">
                        <a:extLst>
                          <a:ext uri="{FF2B5EF4-FFF2-40B4-BE49-F238E27FC236}">
                            <a16:creationId xmlns:a16="http://schemas.microsoft.com/office/drawing/2014/main" id="{C3A88477-50C8-4F70-81F3-3C45319B47CC}"/>
                          </a:ext>
                        </a:extLst>
                      </p:cNvPr>
                      <p:cNvPicPr>
                        <a:picLocks noChangeAspect="1" noChangeArrowheads="1"/>
                      </p:cNvPicPr>
                      <p:nvPr/>
                    </p:nvPicPr>
                    <p:blipFill>
                      <a:blip r:embed="rId10"/>
                      <a:srcRect/>
                      <a:stretch>
                        <a:fillRect/>
                      </a:stretch>
                    </p:blipFill>
                    <p:spPr bwMode="auto">
                      <a:xfrm>
                        <a:off x="299548" y="6250331"/>
                        <a:ext cx="5445125" cy="369888"/>
                      </a:xfrm>
                      <a:prstGeom prst="rect">
                        <a:avLst/>
                      </a:prstGeom>
                      <a:noFill/>
                    </p:spPr>
                  </p:pic>
                </p:oleObj>
              </mc:Fallback>
            </mc:AlternateContent>
          </a:graphicData>
        </a:graphic>
      </p:graphicFrame>
      <p:sp>
        <p:nvSpPr>
          <p:cNvPr id="32" name="TextBox 31">
            <a:extLst>
              <a:ext uri="{FF2B5EF4-FFF2-40B4-BE49-F238E27FC236}">
                <a16:creationId xmlns:a16="http://schemas.microsoft.com/office/drawing/2014/main" id="{7005F6A3-F972-4082-AEE3-EAC8B3757EC9}"/>
              </a:ext>
            </a:extLst>
          </p:cNvPr>
          <p:cNvSpPr txBox="1"/>
          <p:nvPr/>
        </p:nvSpPr>
        <p:spPr>
          <a:xfrm>
            <a:off x="263271" y="5840074"/>
            <a:ext cx="1779276" cy="307777"/>
          </a:xfrm>
          <a:prstGeom prst="rect">
            <a:avLst/>
          </a:prstGeom>
          <a:noFill/>
        </p:spPr>
        <p:txBody>
          <a:bodyPr wrap="square" rtlCol="0">
            <a:spAutoFit/>
          </a:bodyPr>
          <a:lstStyle/>
          <a:p>
            <a:r>
              <a:rPr lang="en-US" sz="1400"/>
              <a:t>So then we have:</a:t>
            </a:r>
            <a:endParaRPr lang="en-US" sz="1600"/>
          </a:p>
        </p:txBody>
      </p:sp>
      <p:graphicFrame>
        <p:nvGraphicFramePr>
          <p:cNvPr id="33" name="Object 32">
            <a:extLst>
              <a:ext uri="{FF2B5EF4-FFF2-40B4-BE49-F238E27FC236}">
                <a16:creationId xmlns:a16="http://schemas.microsoft.com/office/drawing/2014/main" id="{DC99CD32-6361-4A4F-BED6-D9A5ED93205D}"/>
              </a:ext>
            </a:extLst>
          </p:cNvPr>
          <p:cNvGraphicFramePr>
            <a:graphicFrameLocks noChangeAspect="1"/>
          </p:cNvGraphicFramePr>
          <p:nvPr/>
        </p:nvGraphicFramePr>
        <p:xfrm>
          <a:off x="339158" y="5351619"/>
          <a:ext cx="1703388" cy="368300"/>
        </p:xfrm>
        <a:graphic>
          <a:graphicData uri="http://schemas.openxmlformats.org/presentationml/2006/ole">
            <mc:AlternateContent xmlns:mc="http://schemas.openxmlformats.org/markup-compatibility/2006">
              <mc:Choice xmlns:v="urn:schemas-microsoft-com:vml" Requires="v">
                <p:oleObj name="Equation" r:id="rId11" imgW="1295280" imgH="279360" progId="Equation.DSMT4">
                  <p:embed/>
                </p:oleObj>
              </mc:Choice>
              <mc:Fallback>
                <p:oleObj name="Equation" r:id="rId11" imgW="1295280" imgH="279360" progId="Equation.DSMT4">
                  <p:embed/>
                  <p:pic>
                    <p:nvPicPr>
                      <p:cNvPr id="33" name="Object 32">
                        <a:extLst>
                          <a:ext uri="{FF2B5EF4-FFF2-40B4-BE49-F238E27FC236}">
                            <a16:creationId xmlns:a16="http://schemas.microsoft.com/office/drawing/2014/main" id="{DC99CD32-6361-4A4F-BED6-D9A5ED93205D}"/>
                          </a:ext>
                        </a:extLst>
                      </p:cNvPr>
                      <p:cNvPicPr>
                        <a:picLocks noChangeAspect="1" noChangeArrowheads="1"/>
                      </p:cNvPicPr>
                      <p:nvPr/>
                    </p:nvPicPr>
                    <p:blipFill>
                      <a:blip r:embed="rId12"/>
                      <a:srcRect/>
                      <a:stretch>
                        <a:fillRect/>
                      </a:stretch>
                    </p:blipFill>
                    <p:spPr bwMode="auto">
                      <a:xfrm>
                        <a:off x="339158" y="5351619"/>
                        <a:ext cx="1703388" cy="368300"/>
                      </a:xfrm>
                      <a:prstGeom prst="rect">
                        <a:avLst/>
                      </a:prstGeom>
                      <a:noFill/>
                    </p:spPr>
                  </p:pic>
                </p:oleObj>
              </mc:Fallback>
            </mc:AlternateContent>
          </a:graphicData>
        </a:graphic>
      </p:graphicFrame>
      <p:graphicFrame>
        <p:nvGraphicFramePr>
          <p:cNvPr id="4" name="Object 3">
            <a:extLst>
              <a:ext uri="{FF2B5EF4-FFF2-40B4-BE49-F238E27FC236}">
                <a16:creationId xmlns:a16="http://schemas.microsoft.com/office/drawing/2014/main" id="{80E80E2A-B1EE-469A-AE4F-4CF1182E493E}"/>
              </a:ext>
            </a:extLst>
          </p:cNvPr>
          <p:cNvGraphicFramePr>
            <a:graphicFrameLocks noChangeAspect="1"/>
          </p:cNvGraphicFramePr>
          <p:nvPr/>
        </p:nvGraphicFramePr>
        <p:xfrm>
          <a:off x="8451247" y="103392"/>
          <a:ext cx="3527425" cy="2484437"/>
        </p:xfrm>
        <a:graphic>
          <a:graphicData uri="http://schemas.openxmlformats.org/presentationml/2006/ole">
            <mc:AlternateContent xmlns:mc="http://schemas.openxmlformats.org/markup-compatibility/2006">
              <mc:Choice xmlns:v="urn:schemas-microsoft-com:vml" Requires="v">
                <p:oleObj name="Bitmap Image" r:id="rId13" imgW="3528000" imgH="2484000" progId="Paint.Picture">
                  <p:embed/>
                </p:oleObj>
              </mc:Choice>
              <mc:Fallback>
                <p:oleObj name="Bitmap Image" r:id="rId13" imgW="3528000" imgH="2484000" progId="Paint.Picture">
                  <p:embed/>
                  <p:pic>
                    <p:nvPicPr>
                      <p:cNvPr id="4" name="Object 3">
                        <a:extLst>
                          <a:ext uri="{FF2B5EF4-FFF2-40B4-BE49-F238E27FC236}">
                            <a16:creationId xmlns:a16="http://schemas.microsoft.com/office/drawing/2014/main" id="{80E80E2A-B1EE-469A-AE4F-4CF1182E493E}"/>
                          </a:ext>
                        </a:extLst>
                      </p:cNvPr>
                      <p:cNvPicPr/>
                      <p:nvPr/>
                    </p:nvPicPr>
                    <p:blipFill>
                      <a:blip r:embed="rId14"/>
                      <a:stretch>
                        <a:fillRect/>
                      </a:stretch>
                    </p:blipFill>
                    <p:spPr>
                      <a:xfrm>
                        <a:off x="8451247" y="103392"/>
                        <a:ext cx="3527425" cy="2484437"/>
                      </a:xfrm>
                      <a:prstGeom prst="rect">
                        <a:avLst/>
                      </a:prstGeom>
                    </p:spPr>
                  </p:pic>
                </p:oleObj>
              </mc:Fallback>
            </mc:AlternateContent>
          </a:graphicData>
        </a:graphic>
      </p:graphicFrame>
    </p:spTree>
    <p:extLst>
      <p:ext uri="{BB962C8B-B14F-4D97-AF65-F5344CB8AC3E}">
        <p14:creationId xmlns:p14="http://schemas.microsoft.com/office/powerpoint/2010/main" val="147903323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988297" y="233973"/>
            <a:ext cx="5656939" cy="621596"/>
          </a:xfrm>
        </p:spPr>
        <p:txBody>
          <a:bodyPr>
            <a:noAutofit/>
          </a:bodyPr>
          <a:lstStyle/>
          <a:p>
            <a:r>
              <a:rPr lang="en-US" sz="3600" b="1" u="sng">
                <a:latin typeface="+mn-lt"/>
              </a:rPr>
              <a:t>Conduction (Landauer - ES)</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13327" y="1067144"/>
            <a:ext cx="10655777"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a:ln>
                  <a:noFill/>
                </a:ln>
                <a:solidFill>
                  <a:schemeClr val="tx1"/>
                </a:solidFill>
                <a:effectLst/>
                <a:ea typeface="Times New Roman" panose="02020603050405020304" pitchFamily="18" charset="0"/>
              </a:rPr>
              <a:t>In the asymptotic limit, we can take the potentials out of the integrals since they’re constant.  The last line follows from the fact that </a:t>
            </a:r>
            <a:r>
              <a:rPr kumimoji="0" lang="el-GR" altLang="en-US" sz="1400" b="1" i="0" u="none" strike="noStrike" cap="none" normalizeH="0" baseline="0">
                <a:ln>
                  <a:noFill/>
                </a:ln>
                <a:solidFill>
                  <a:schemeClr val="tx1"/>
                </a:solidFill>
                <a:effectLst/>
                <a:ea typeface="Times New Roman" panose="02020603050405020304" pitchFamily="18" charset="0"/>
              </a:rPr>
              <a:t>σ</a:t>
            </a:r>
            <a:r>
              <a:rPr kumimoji="0" lang="en-US" altLang="en-US" sz="1400" i="0" u="none" strike="noStrike" cap="none" normalizeH="0" baseline="0">
                <a:ln>
                  <a:noFill/>
                </a:ln>
                <a:solidFill>
                  <a:schemeClr val="tx1"/>
                </a:solidFill>
                <a:effectLst/>
                <a:ea typeface="Times New Roman" panose="02020603050405020304" pitchFamily="18" charset="0"/>
              </a:rPr>
              <a:t> is divergenceless, and thus those two surface integrals are equal and opposite.  </a:t>
            </a:r>
            <a:endParaRPr kumimoji="0" lang="en-US" altLang="en-US" sz="2000" b="1" i="0" u="none" strike="noStrike" cap="none" normalizeH="0" baseline="0">
              <a:ln>
                <a:noFill/>
              </a:ln>
              <a:solidFill>
                <a:schemeClr val="tx1"/>
              </a:solidFill>
              <a:effectLst/>
            </a:endParaRP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8">
            <a:extLst>
              <a:ext uri="{FF2B5EF4-FFF2-40B4-BE49-F238E27FC236}">
                <a16:creationId xmlns:a16="http://schemas.microsoft.com/office/drawing/2014/main" id="{F6E5303F-72D0-4FF9-899C-4D103ADD9408}"/>
              </a:ext>
            </a:extLst>
          </p:cNvPr>
          <p:cNvSpPr>
            <a:spLocks noChangeArrowheads="1"/>
          </p:cNvSpPr>
          <p:nvPr/>
        </p:nvSpPr>
        <p:spPr bwMode="auto">
          <a:xfrm>
            <a:off x="914400" y="846351"/>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1" name="Object 30">
            <a:extLst>
              <a:ext uri="{FF2B5EF4-FFF2-40B4-BE49-F238E27FC236}">
                <a16:creationId xmlns:a16="http://schemas.microsoft.com/office/drawing/2014/main" id="{C3A88477-50C8-4F70-81F3-3C45319B47CC}"/>
              </a:ext>
            </a:extLst>
          </p:cNvPr>
          <p:cNvGraphicFramePr>
            <a:graphicFrameLocks noChangeAspect="1"/>
          </p:cNvGraphicFramePr>
          <p:nvPr/>
        </p:nvGraphicFramePr>
        <p:xfrm>
          <a:off x="292229" y="1799602"/>
          <a:ext cx="4557713" cy="773113"/>
        </p:xfrm>
        <a:graphic>
          <a:graphicData uri="http://schemas.openxmlformats.org/presentationml/2006/ole">
            <mc:AlternateContent xmlns:mc="http://schemas.openxmlformats.org/markup-compatibility/2006">
              <mc:Choice xmlns:v="urn:schemas-microsoft-com:vml" Requires="v">
                <p:oleObj name="Equation" r:id="rId3" imgW="3466800" imgH="583920" progId="Equation.DSMT4">
                  <p:embed/>
                </p:oleObj>
              </mc:Choice>
              <mc:Fallback>
                <p:oleObj name="Equation" r:id="rId3" imgW="3466800" imgH="583920" progId="Equation.DSMT4">
                  <p:embed/>
                  <p:pic>
                    <p:nvPicPr>
                      <p:cNvPr id="31" name="Object 30">
                        <a:extLst>
                          <a:ext uri="{FF2B5EF4-FFF2-40B4-BE49-F238E27FC236}">
                            <a16:creationId xmlns:a16="http://schemas.microsoft.com/office/drawing/2014/main" id="{C3A88477-50C8-4F70-81F3-3C45319B47CC}"/>
                          </a:ext>
                        </a:extLst>
                      </p:cNvPr>
                      <p:cNvPicPr>
                        <a:picLocks noChangeAspect="1" noChangeArrowheads="1"/>
                      </p:cNvPicPr>
                      <p:nvPr/>
                    </p:nvPicPr>
                    <p:blipFill>
                      <a:blip r:embed="rId4"/>
                      <a:srcRect/>
                      <a:stretch>
                        <a:fillRect/>
                      </a:stretch>
                    </p:blipFill>
                    <p:spPr bwMode="auto">
                      <a:xfrm>
                        <a:off x="292229" y="1799602"/>
                        <a:ext cx="4557713" cy="773113"/>
                      </a:xfrm>
                      <a:prstGeom prst="rect">
                        <a:avLst/>
                      </a:prstGeom>
                      <a:noFill/>
                    </p:spPr>
                  </p:pic>
                </p:oleObj>
              </mc:Fallback>
            </mc:AlternateContent>
          </a:graphicData>
        </a:graphic>
      </p:graphicFrame>
      <p:sp>
        <p:nvSpPr>
          <p:cNvPr id="4" name="TextBox 3">
            <a:extLst>
              <a:ext uri="{FF2B5EF4-FFF2-40B4-BE49-F238E27FC236}">
                <a16:creationId xmlns:a16="http://schemas.microsoft.com/office/drawing/2014/main" id="{175F3632-427B-4BCD-83A7-BF31D095B36B}"/>
              </a:ext>
            </a:extLst>
          </p:cNvPr>
          <p:cNvSpPr txBox="1"/>
          <p:nvPr/>
        </p:nvSpPr>
        <p:spPr>
          <a:xfrm>
            <a:off x="245094" y="2705494"/>
            <a:ext cx="5681221" cy="307777"/>
          </a:xfrm>
          <a:prstGeom prst="rect">
            <a:avLst/>
          </a:prstGeom>
          <a:noFill/>
        </p:spPr>
        <p:txBody>
          <a:bodyPr wrap="square" rtlCol="0">
            <a:spAutoFit/>
          </a:bodyPr>
          <a:lstStyle/>
          <a:p>
            <a:r>
              <a:rPr lang="en-US" sz="1400"/>
              <a:t>Finally, we integrate over the right surface to obtain the current. </a:t>
            </a:r>
          </a:p>
        </p:txBody>
      </p:sp>
      <p:graphicFrame>
        <p:nvGraphicFramePr>
          <p:cNvPr id="19" name="Object 18">
            <a:extLst>
              <a:ext uri="{FF2B5EF4-FFF2-40B4-BE49-F238E27FC236}">
                <a16:creationId xmlns:a16="http://schemas.microsoft.com/office/drawing/2014/main" id="{077815BB-275F-426A-A799-80F6FC487201}"/>
              </a:ext>
            </a:extLst>
          </p:cNvPr>
          <p:cNvGraphicFramePr>
            <a:graphicFrameLocks noChangeAspect="1"/>
          </p:cNvGraphicFramePr>
          <p:nvPr/>
        </p:nvGraphicFramePr>
        <p:xfrm>
          <a:off x="263947" y="3079554"/>
          <a:ext cx="3656013" cy="368300"/>
        </p:xfrm>
        <a:graphic>
          <a:graphicData uri="http://schemas.openxmlformats.org/presentationml/2006/ole">
            <mc:AlternateContent xmlns:mc="http://schemas.openxmlformats.org/markup-compatibility/2006">
              <mc:Choice xmlns:v="urn:schemas-microsoft-com:vml" Requires="v">
                <p:oleObj name="Equation" r:id="rId5" imgW="2781000" imgH="279360" progId="Equation.DSMT4">
                  <p:embed/>
                </p:oleObj>
              </mc:Choice>
              <mc:Fallback>
                <p:oleObj name="Equation" r:id="rId5" imgW="2781000" imgH="279360" progId="Equation.DSMT4">
                  <p:embed/>
                  <p:pic>
                    <p:nvPicPr>
                      <p:cNvPr id="19" name="Object 18">
                        <a:extLst>
                          <a:ext uri="{FF2B5EF4-FFF2-40B4-BE49-F238E27FC236}">
                            <a16:creationId xmlns:a16="http://schemas.microsoft.com/office/drawing/2014/main" id="{077815BB-275F-426A-A799-80F6FC487201}"/>
                          </a:ext>
                        </a:extLst>
                      </p:cNvPr>
                      <p:cNvPicPr>
                        <a:picLocks noChangeAspect="1" noChangeArrowheads="1"/>
                      </p:cNvPicPr>
                      <p:nvPr/>
                    </p:nvPicPr>
                    <p:blipFill>
                      <a:blip r:embed="rId6"/>
                      <a:srcRect/>
                      <a:stretch>
                        <a:fillRect/>
                      </a:stretch>
                    </p:blipFill>
                    <p:spPr bwMode="auto">
                      <a:xfrm>
                        <a:off x="263947" y="3079554"/>
                        <a:ext cx="3656013" cy="368300"/>
                      </a:xfrm>
                      <a:prstGeom prst="rect">
                        <a:avLst/>
                      </a:prstGeom>
                      <a:noFill/>
                    </p:spPr>
                  </p:pic>
                </p:oleObj>
              </mc:Fallback>
            </mc:AlternateContent>
          </a:graphicData>
        </a:graphic>
      </p:graphicFrame>
      <p:sp>
        <p:nvSpPr>
          <p:cNvPr id="21" name="TextBox 20">
            <a:extLst>
              <a:ext uri="{FF2B5EF4-FFF2-40B4-BE49-F238E27FC236}">
                <a16:creationId xmlns:a16="http://schemas.microsoft.com/office/drawing/2014/main" id="{B5BA1B92-EB47-4DBE-8E39-E4A8BC4D46D5}"/>
              </a:ext>
            </a:extLst>
          </p:cNvPr>
          <p:cNvSpPr txBox="1"/>
          <p:nvPr/>
        </p:nvSpPr>
        <p:spPr>
          <a:xfrm>
            <a:off x="245095" y="3515596"/>
            <a:ext cx="3864992" cy="307777"/>
          </a:xfrm>
          <a:prstGeom prst="rect">
            <a:avLst/>
          </a:prstGeom>
          <a:noFill/>
        </p:spPr>
        <p:txBody>
          <a:bodyPr wrap="square" rtlCol="0">
            <a:spAutoFit/>
          </a:bodyPr>
          <a:lstStyle/>
          <a:p>
            <a:r>
              <a:rPr lang="en-US" sz="1400"/>
              <a:t>And we get an expression for the conductance:</a:t>
            </a:r>
          </a:p>
        </p:txBody>
      </p:sp>
      <p:graphicFrame>
        <p:nvGraphicFramePr>
          <p:cNvPr id="22" name="Object 21">
            <a:extLst>
              <a:ext uri="{FF2B5EF4-FFF2-40B4-BE49-F238E27FC236}">
                <a16:creationId xmlns:a16="http://schemas.microsoft.com/office/drawing/2014/main" id="{775872D1-1326-4220-993C-48E44EA92B06}"/>
              </a:ext>
            </a:extLst>
          </p:cNvPr>
          <p:cNvGraphicFramePr>
            <a:graphicFrameLocks noChangeAspect="1"/>
          </p:cNvGraphicFramePr>
          <p:nvPr/>
        </p:nvGraphicFramePr>
        <p:xfrm>
          <a:off x="321413" y="3957398"/>
          <a:ext cx="2354263" cy="368300"/>
        </p:xfrm>
        <a:graphic>
          <a:graphicData uri="http://schemas.openxmlformats.org/presentationml/2006/ole">
            <mc:AlternateContent xmlns:mc="http://schemas.openxmlformats.org/markup-compatibility/2006">
              <mc:Choice xmlns:v="urn:schemas-microsoft-com:vml" Requires="v">
                <p:oleObj name="Equation" r:id="rId7" imgW="1790640" imgH="279360" progId="Equation.DSMT4">
                  <p:embed/>
                </p:oleObj>
              </mc:Choice>
              <mc:Fallback>
                <p:oleObj name="Equation" r:id="rId7" imgW="1790640" imgH="279360" progId="Equation.DSMT4">
                  <p:embed/>
                  <p:pic>
                    <p:nvPicPr>
                      <p:cNvPr id="22" name="Object 21">
                        <a:extLst>
                          <a:ext uri="{FF2B5EF4-FFF2-40B4-BE49-F238E27FC236}">
                            <a16:creationId xmlns:a16="http://schemas.microsoft.com/office/drawing/2014/main" id="{775872D1-1326-4220-993C-48E44EA92B06}"/>
                          </a:ext>
                        </a:extLst>
                      </p:cNvPr>
                      <p:cNvPicPr>
                        <a:picLocks noChangeAspect="1" noChangeArrowheads="1"/>
                      </p:cNvPicPr>
                      <p:nvPr/>
                    </p:nvPicPr>
                    <p:blipFill>
                      <a:blip r:embed="rId8"/>
                      <a:srcRect/>
                      <a:stretch>
                        <a:fillRect/>
                      </a:stretch>
                    </p:blipFill>
                    <p:spPr bwMode="auto">
                      <a:xfrm>
                        <a:off x="321413" y="3957398"/>
                        <a:ext cx="2354263" cy="368300"/>
                      </a:xfrm>
                      <a:prstGeom prst="rect">
                        <a:avLst/>
                      </a:prstGeom>
                      <a:solidFill>
                        <a:srgbClr val="00B0F0">
                          <a:alpha val="35000"/>
                        </a:srgbClr>
                      </a:solidFill>
                    </p:spPr>
                  </p:pic>
                </p:oleObj>
              </mc:Fallback>
            </mc:AlternateContent>
          </a:graphicData>
        </a:graphic>
      </p:graphicFrame>
      <p:sp>
        <p:nvSpPr>
          <p:cNvPr id="24" name="TextBox 23">
            <a:extLst>
              <a:ext uri="{FF2B5EF4-FFF2-40B4-BE49-F238E27FC236}">
                <a16:creationId xmlns:a16="http://schemas.microsoft.com/office/drawing/2014/main" id="{875287B1-A48D-4B97-A1B6-1DAB6196BAAA}"/>
              </a:ext>
            </a:extLst>
          </p:cNvPr>
          <p:cNvSpPr txBox="1"/>
          <p:nvPr/>
        </p:nvSpPr>
        <p:spPr>
          <a:xfrm>
            <a:off x="216812" y="4459723"/>
            <a:ext cx="11274461" cy="523220"/>
          </a:xfrm>
          <a:prstGeom prst="rect">
            <a:avLst/>
          </a:prstGeom>
          <a:noFill/>
        </p:spPr>
        <p:txBody>
          <a:bodyPr wrap="square" rtlCol="0">
            <a:spAutoFit/>
          </a:bodyPr>
          <a:lstStyle/>
          <a:p>
            <a:r>
              <a:rPr lang="en-US" sz="1400"/>
              <a:t>Now, by inserting a complete set of many-body states (no assumptions about the nature of the states is made), the conductivity tensor can be written quite generally as:</a:t>
            </a:r>
          </a:p>
        </p:txBody>
      </p:sp>
      <p:graphicFrame>
        <p:nvGraphicFramePr>
          <p:cNvPr id="25" name="Object 24">
            <a:extLst>
              <a:ext uri="{FF2B5EF4-FFF2-40B4-BE49-F238E27FC236}">
                <a16:creationId xmlns:a16="http://schemas.microsoft.com/office/drawing/2014/main" id="{7B564EF0-B8AD-4DD9-88D7-CE416D3572A6}"/>
              </a:ext>
            </a:extLst>
          </p:cNvPr>
          <p:cNvGraphicFramePr>
            <a:graphicFrameLocks noChangeAspect="1"/>
          </p:cNvGraphicFramePr>
          <p:nvPr/>
        </p:nvGraphicFramePr>
        <p:xfrm>
          <a:off x="292229" y="4982943"/>
          <a:ext cx="10793413" cy="601663"/>
        </p:xfrm>
        <a:graphic>
          <a:graphicData uri="http://schemas.openxmlformats.org/presentationml/2006/ole">
            <mc:AlternateContent xmlns:mc="http://schemas.openxmlformats.org/markup-compatibility/2006">
              <mc:Choice xmlns:v="urn:schemas-microsoft-com:vml" Requires="v">
                <p:oleObj name="Equation" r:id="rId9" imgW="8204040" imgH="457200" progId="Equation.DSMT4">
                  <p:embed/>
                </p:oleObj>
              </mc:Choice>
              <mc:Fallback>
                <p:oleObj name="Equation" r:id="rId9" imgW="8204040" imgH="457200" progId="Equation.DSMT4">
                  <p:embed/>
                  <p:pic>
                    <p:nvPicPr>
                      <p:cNvPr id="25" name="Object 24">
                        <a:extLst>
                          <a:ext uri="{FF2B5EF4-FFF2-40B4-BE49-F238E27FC236}">
                            <a16:creationId xmlns:a16="http://schemas.microsoft.com/office/drawing/2014/main" id="{7B564EF0-B8AD-4DD9-88D7-CE416D3572A6}"/>
                          </a:ext>
                        </a:extLst>
                      </p:cNvPr>
                      <p:cNvPicPr>
                        <a:picLocks noChangeAspect="1" noChangeArrowheads="1"/>
                      </p:cNvPicPr>
                      <p:nvPr/>
                    </p:nvPicPr>
                    <p:blipFill>
                      <a:blip r:embed="rId10"/>
                      <a:srcRect/>
                      <a:stretch>
                        <a:fillRect/>
                      </a:stretch>
                    </p:blipFill>
                    <p:spPr bwMode="auto">
                      <a:xfrm>
                        <a:off x="292229" y="4982943"/>
                        <a:ext cx="10793413" cy="601663"/>
                      </a:xfrm>
                      <a:prstGeom prst="rect">
                        <a:avLst/>
                      </a:prstGeom>
                      <a:noFill/>
                    </p:spPr>
                  </p:pic>
                </p:oleObj>
              </mc:Fallback>
            </mc:AlternateContent>
          </a:graphicData>
        </a:graphic>
      </p:graphicFrame>
      <p:sp>
        <p:nvSpPr>
          <p:cNvPr id="27" name="TextBox 26">
            <a:extLst>
              <a:ext uri="{FF2B5EF4-FFF2-40B4-BE49-F238E27FC236}">
                <a16:creationId xmlns:a16="http://schemas.microsoft.com/office/drawing/2014/main" id="{A71E7CF4-87C4-410B-BC77-6F67FFE61D7F}"/>
              </a:ext>
            </a:extLst>
          </p:cNvPr>
          <p:cNvSpPr txBox="1"/>
          <p:nvPr/>
        </p:nvSpPr>
        <p:spPr>
          <a:xfrm>
            <a:off x="245093" y="5681805"/>
            <a:ext cx="10941716" cy="307777"/>
          </a:xfrm>
          <a:prstGeom prst="rect">
            <a:avLst/>
          </a:prstGeom>
          <a:noFill/>
        </p:spPr>
        <p:txBody>
          <a:bodyPr wrap="square" rtlCol="0">
            <a:spAutoFit/>
          </a:bodyPr>
          <a:lstStyle/>
          <a:p>
            <a:r>
              <a:rPr lang="en-US" sz="1400"/>
              <a:t>Next take the S surfaces to be flat, perpendicular to the z-direction.  And we’ll expand </a:t>
            </a:r>
            <a:r>
              <a:rPr lang="el-GR" sz="1400"/>
              <a:t>ρ</a:t>
            </a:r>
            <a:r>
              <a:rPr lang="en-US" sz="1400"/>
              <a:t> in a complete set of transverse states </a:t>
            </a:r>
            <a:r>
              <a:rPr lang="el-GR" sz="1400"/>
              <a:t>ϕ</a:t>
            </a:r>
            <a:r>
              <a:rPr lang="en-US" sz="1400" baseline="-25000"/>
              <a:t>a</a:t>
            </a:r>
            <a:r>
              <a:rPr lang="en-US" sz="1400"/>
              <a:t>(S).    </a:t>
            </a:r>
          </a:p>
        </p:txBody>
      </p:sp>
      <p:graphicFrame>
        <p:nvGraphicFramePr>
          <p:cNvPr id="17" name="Object 16">
            <a:extLst>
              <a:ext uri="{FF2B5EF4-FFF2-40B4-BE49-F238E27FC236}">
                <a16:creationId xmlns:a16="http://schemas.microsoft.com/office/drawing/2014/main" id="{4AE8165B-0EE2-4C16-BE65-88ECD6CAB193}"/>
              </a:ext>
            </a:extLst>
          </p:cNvPr>
          <p:cNvGraphicFramePr>
            <a:graphicFrameLocks noChangeAspect="1"/>
          </p:cNvGraphicFramePr>
          <p:nvPr/>
        </p:nvGraphicFramePr>
        <p:xfrm>
          <a:off x="292229" y="6038239"/>
          <a:ext cx="7115175" cy="585788"/>
        </p:xfrm>
        <a:graphic>
          <a:graphicData uri="http://schemas.openxmlformats.org/presentationml/2006/ole">
            <mc:AlternateContent xmlns:mc="http://schemas.openxmlformats.org/markup-compatibility/2006">
              <mc:Choice xmlns:v="urn:schemas-microsoft-com:vml" Requires="v">
                <p:oleObj name="Equation" r:id="rId11" imgW="5410080" imgH="444240" progId="Equation.DSMT4">
                  <p:embed/>
                </p:oleObj>
              </mc:Choice>
              <mc:Fallback>
                <p:oleObj name="Equation" r:id="rId11" imgW="5410080" imgH="444240" progId="Equation.DSMT4">
                  <p:embed/>
                  <p:pic>
                    <p:nvPicPr>
                      <p:cNvPr id="17" name="Object 16">
                        <a:extLst>
                          <a:ext uri="{FF2B5EF4-FFF2-40B4-BE49-F238E27FC236}">
                            <a16:creationId xmlns:a16="http://schemas.microsoft.com/office/drawing/2014/main" id="{4AE8165B-0EE2-4C16-BE65-88ECD6CAB193}"/>
                          </a:ext>
                        </a:extLst>
                      </p:cNvPr>
                      <p:cNvPicPr>
                        <a:picLocks noChangeAspect="1" noChangeArrowheads="1"/>
                      </p:cNvPicPr>
                      <p:nvPr/>
                    </p:nvPicPr>
                    <p:blipFill>
                      <a:blip r:embed="rId12"/>
                      <a:srcRect/>
                      <a:stretch>
                        <a:fillRect/>
                      </a:stretch>
                    </p:blipFill>
                    <p:spPr bwMode="auto">
                      <a:xfrm>
                        <a:off x="292229" y="6038239"/>
                        <a:ext cx="7115175" cy="585788"/>
                      </a:xfrm>
                      <a:prstGeom prst="rect">
                        <a:avLst/>
                      </a:prstGeom>
                      <a:noFill/>
                    </p:spPr>
                  </p:pic>
                </p:oleObj>
              </mc:Fallback>
            </mc:AlternateContent>
          </a:graphicData>
        </a:graphic>
      </p:graphicFrame>
    </p:spTree>
    <p:extLst>
      <p:ext uri="{BB962C8B-B14F-4D97-AF65-F5344CB8AC3E}">
        <p14:creationId xmlns:p14="http://schemas.microsoft.com/office/powerpoint/2010/main" val="375468592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903655" y="233973"/>
            <a:ext cx="5575327" cy="621596"/>
          </a:xfrm>
        </p:spPr>
        <p:txBody>
          <a:bodyPr>
            <a:noAutofit/>
          </a:bodyPr>
          <a:lstStyle/>
          <a:p>
            <a:r>
              <a:rPr lang="en-US" sz="3600" b="1" u="sng">
                <a:latin typeface="+mn-lt"/>
              </a:rPr>
              <a:t>Conduction (Landauer - ES)</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13327" y="1118303"/>
            <a:ext cx="10655777"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400"/>
              <a:t>Then to relate to the transmission coefficients, we’ll note that the density of states operator is related to the GF via:</a:t>
            </a:r>
            <a:endParaRPr kumimoji="0" lang="en-US" altLang="en-US" sz="2000" b="1" i="0" u="none" strike="noStrike" cap="none" normalizeH="0" baseline="0">
              <a:ln>
                <a:noFill/>
              </a:ln>
              <a:solidFill>
                <a:schemeClr val="tx1"/>
              </a:solidFill>
              <a:effectLst/>
            </a:endParaRP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6" name="Object 15">
            <a:extLst>
              <a:ext uri="{FF2B5EF4-FFF2-40B4-BE49-F238E27FC236}">
                <a16:creationId xmlns:a16="http://schemas.microsoft.com/office/drawing/2014/main" id="{1057FE43-FD7D-4959-A941-2DA6F7EEE77D}"/>
              </a:ext>
            </a:extLst>
          </p:cNvPr>
          <p:cNvGraphicFramePr>
            <a:graphicFrameLocks noChangeAspect="1"/>
          </p:cNvGraphicFramePr>
          <p:nvPr/>
        </p:nvGraphicFramePr>
        <p:xfrm>
          <a:off x="284163" y="1678596"/>
          <a:ext cx="4979988" cy="333375"/>
        </p:xfrm>
        <a:graphic>
          <a:graphicData uri="http://schemas.openxmlformats.org/presentationml/2006/ole">
            <mc:AlternateContent xmlns:mc="http://schemas.openxmlformats.org/markup-compatibility/2006">
              <mc:Choice xmlns:v="urn:schemas-microsoft-com:vml" Requires="v">
                <p:oleObj name="Equation" r:id="rId3" imgW="3784320" imgH="253800" progId="Equation.DSMT4">
                  <p:embed/>
                </p:oleObj>
              </mc:Choice>
              <mc:Fallback>
                <p:oleObj name="Equation" r:id="rId3" imgW="3784320" imgH="253800" progId="Equation.DSMT4">
                  <p:embed/>
                  <p:pic>
                    <p:nvPicPr>
                      <p:cNvPr id="16" name="Object 15">
                        <a:extLst>
                          <a:ext uri="{FF2B5EF4-FFF2-40B4-BE49-F238E27FC236}">
                            <a16:creationId xmlns:a16="http://schemas.microsoft.com/office/drawing/2014/main" id="{1057FE43-FD7D-4959-A941-2DA6F7EEE77D}"/>
                          </a:ext>
                        </a:extLst>
                      </p:cNvPr>
                      <p:cNvPicPr>
                        <a:picLocks noChangeAspect="1" noChangeArrowheads="1"/>
                      </p:cNvPicPr>
                      <p:nvPr/>
                    </p:nvPicPr>
                    <p:blipFill>
                      <a:blip r:embed="rId4"/>
                      <a:srcRect/>
                      <a:stretch>
                        <a:fillRect/>
                      </a:stretch>
                    </p:blipFill>
                    <p:spPr bwMode="auto">
                      <a:xfrm>
                        <a:off x="284163" y="1678596"/>
                        <a:ext cx="4979988" cy="333375"/>
                      </a:xfrm>
                      <a:prstGeom prst="rect">
                        <a:avLst/>
                      </a:prstGeom>
                      <a:noFill/>
                    </p:spPr>
                  </p:pic>
                </p:oleObj>
              </mc:Fallback>
            </mc:AlternateContent>
          </a:graphicData>
        </a:graphic>
      </p:graphicFrame>
      <p:graphicFrame>
        <p:nvGraphicFramePr>
          <p:cNvPr id="20" name="Object 19">
            <a:extLst>
              <a:ext uri="{FF2B5EF4-FFF2-40B4-BE49-F238E27FC236}">
                <a16:creationId xmlns:a16="http://schemas.microsoft.com/office/drawing/2014/main" id="{9EC6ABDB-B703-480E-AD34-6613F0486EF4}"/>
              </a:ext>
            </a:extLst>
          </p:cNvPr>
          <p:cNvGraphicFramePr>
            <a:graphicFrameLocks noChangeAspect="1"/>
          </p:cNvGraphicFramePr>
          <p:nvPr/>
        </p:nvGraphicFramePr>
        <p:xfrm>
          <a:off x="331905" y="3556489"/>
          <a:ext cx="2571750" cy="585787"/>
        </p:xfrm>
        <a:graphic>
          <a:graphicData uri="http://schemas.openxmlformats.org/presentationml/2006/ole">
            <mc:AlternateContent xmlns:mc="http://schemas.openxmlformats.org/markup-compatibility/2006">
              <mc:Choice xmlns:v="urn:schemas-microsoft-com:vml" Requires="v">
                <p:oleObj name="Equation" r:id="rId5" imgW="1955520" imgH="444240" progId="Equation.DSMT4">
                  <p:embed/>
                </p:oleObj>
              </mc:Choice>
              <mc:Fallback>
                <p:oleObj name="Equation" r:id="rId5" imgW="1955520" imgH="444240" progId="Equation.DSMT4">
                  <p:embed/>
                  <p:pic>
                    <p:nvPicPr>
                      <p:cNvPr id="20" name="Object 19">
                        <a:extLst>
                          <a:ext uri="{FF2B5EF4-FFF2-40B4-BE49-F238E27FC236}">
                            <a16:creationId xmlns:a16="http://schemas.microsoft.com/office/drawing/2014/main" id="{9EC6ABDB-B703-480E-AD34-6613F0486EF4}"/>
                          </a:ext>
                        </a:extLst>
                      </p:cNvPr>
                      <p:cNvPicPr>
                        <a:picLocks noChangeAspect="1" noChangeArrowheads="1"/>
                      </p:cNvPicPr>
                      <p:nvPr/>
                    </p:nvPicPr>
                    <p:blipFill>
                      <a:blip r:embed="rId6"/>
                      <a:srcRect/>
                      <a:stretch>
                        <a:fillRect/>
                      </a:stretch>
                    </p:blipFill>
                    <p:spPr bwMode="auto">
                      <a:xfrm>
                        <a:off x="331905" y="3556489"/>
                        <a:ext cx="2571750" cy="585787"/>
                      </a:xfrm>
                      <a:prstGeom prst="rect">
                        <a:avLst/>
                      </a:prstGeom>
                      <a:solidFill>
                        <a:schemeClr val="accent1">
                          <a:lumMod val="20000"/>
                          <a:lumOff val="80000"/>
                        </a:schemeClr>
                      </a:solidFill>
                    </p:spPr>
                  </p:pic>
                </p:oleObj>
              </mc:Fallback>
            </mc:AlternateContent>
          </a:graphicData>
        </a:graphic>
      </p:graphicFrame>
      <p:sp>
        <p:nvSpPr>
          <p:cNvPr id="5" name="TextBox 4">
            <a:extLst>
              <a:ext uri="{FF2B5EF4-FFF2-40B4-BE49-F238E27FC236}">
                <a16:creationId xmlns:a16="http://schemas.microsoft.com/office/drawing/2014/main" id="{A28CBA33-B2A4-4691-8BD2-AF001614BC8C}"/>
              </a:ext>
            </a:extLst>
          </p:cNvPr>
          <p:cNvSpPr txBox="1"/>
          <p:nvPr/>
        </p:nvSpPr>
        <p:spPr>
          <a:xfrm>
            <a:off x="252239" y="2082168"/>
            <a:ext cx="3415089" cy="307777"/>
          </a:xfrm>
          <a:prstGeom prst="rect">
            <a:avLst/>
          </a:prstGeom>
          <a:noFill/>
        </p:spPr>
        <p:txBody>
          <a:bodyPr wrap="square" rtlCol="0">
            <a:spAutoFit/>
          </a:bodyPr>
          <a:lstStyle/>
          <a:p>
            <a:r>
              <a:rPr lang="en-US" sz="1400"/>
              <a:t>And we’ll recall from the QM2 notes that:</a:t>
            </a:r>
          </a:p>
        </p:txBody>
      </p:sp>
      <p:graphicFrame>
        <p:nvGraphicFramePr>
          <p:cNvPr id="23" name="Object 22">
            <a:extLst>
              <a:ext uri="{FF2B5EF4-FFF2-40B4-BE49-F238E27FC236}">
                <a16:creationId xmlns:a16="http://schemas.microsoft.com/office/drawing/2014/main" id="{E192A2A5-DDEC-40E9-ACD9-90B50E6892B2}"/>
              </a:ext>
            </a:extLst>
          </p:cNvPr>
          <p:cNvGraphicFramePr>
            <a:graphicFrameLocks noChangeAspect="1"/>
          </p:cNvGraphicFramePr>
          <p:nvPr/>
        </p:nvGraphicFramePr>
        <p:xfrm>
          <a:off x="303624" y="2446338"/>
          <a:ext cx="2865438" cy="585787"/>
        </p:xfrm>
        <a:graphic>
          <a:graphicData uri="http://schemas.openxmlformats.org/presentationml/2006/ole">
            <mc:AlternateContent xmlns:mc="http://schemas.openxmlformats.org/markup-compatibility/2006">
              <mc:Choice xmlns:v="urn:schemas-microsoft-com:vml" Requires="v">
                <p:oleObj name="Equation" r:id="rId7" imgW="2298600" imgH="469800" progId="Equation.DSMT4">
                  <p:embed/>
                </p:oleObj>
              </mc:Choice>
              <mc:Fallback>
                <p:oleObj name="Equation" r:id="rId7" imgW="2298600" imgH="469800" progId="Equation.DSMT4">
                  <p:embed/>
                  <p:pic>
                    <p:nvPicPr>
                      <p:cNvPr id="23" name="Object 22">
                        <a:extLst>
                          <a:ext uri="{FF2B5EF4-FFF2-40B4-BE49-F238E27FC236}">
                            <a16:creationId xmlns:a16="http://schemas.microsoft.com/office/drawing/2014/main" id="{E192A2A5-DDEC-40E9-ACD9-90B50E6892B2}"/>
                          </a:ext>
                        </a:extLst>
                      </p:cNvPr>
                      <p:cNvPicPr/>
                      <p:nvPr/>
                    </p:nvPicPr>
                    <p:blipFill>
                      <a:blip r:embed="rId8"/>
                      <a:stretch>
                        <a:fillRect/>
                      </a:stretch>
                    </p:blipFill>
                    <p:spPr>
                      <a:xfrm>
                        <a:off x="303624" y="2446338"/>
                        <a:ext cx="2865438" cy="585787"/>
                      </a:xfrm>
                      <a:prstGeom prst="rect">
                        <a:avLst/>
                      </a:prstGeom>
                      <a:noFill/>
                    </p:spPr>
                  </p:pic>
                </p:oleObj>
              </mc:Fallback>
            </mc:AlternateContent>
          </a:graphicData>
        </a:graphic>
      </p:graphicFrame>
      <p:sp>
        <p:nvSpPr>
          <p:cNvPr id="26" name="TextBox 25">
            <a:extLst>
              <a:ext uri="{FF2B5EF4-FFF2-40B4-BE49-F238E27FC236}">
                <a16:creationId xmlns:a16="http://schemas.microsoft.com/office/drawing/2014/main" id="{367CD990-76D8-4F55-8D57-E2C1EB16F428}"/>
              </a:ext>
            </a:extLst>
          </p:cNvPr>
          <p:cNvSpPr txBox="1"/>
          <p:nvPr/>
        </p:nvSpPr>
        <p:spPr>
          <a:xfrm>
            <a:off x="252238" y="3122122"/>
            <a:ext cx="7694558" cy="307777"/>
          </a:xfrm>
          <a:prstGeom prst="rect">
            <a:avLst/>
          </a:prstGeom>
          <a:noFill/>
        </p:spPr>
        <p:txBody>
          <a:bodyPr wrap="square" rtlCol="0">
            <a:spAutoFit/>
          </a:bodyPr>
          <a:lstStyle/>
          <a:p>
            <a:r>
              <a:rPr lang="en-US" sz="1400"/>
              <a:t>Plugging this into the </a:t>
            </a:r>
            <a:r>
              <a:rPr lang="el-GR" sz="1400"/>
              <a:t>ρ</a:t>
            </a:r>
            <a:r>
              <a:rPr lang="en-US" sz="1400"/>
              <a:t>, and into G, amazingly the exponential factors all go away, and we arrive at:</a:t>
            </a:r>
          </a:p>
        </p:txBody>
      </p:sp>
      <p:sp>
        <p:nvSpPr>
          <p:cNvPr id="13" name="TextBox 12">
            <a:extLst>
              <a:ext uri="{FF2B5EF4-FFF2-40B4-BE49-F238E27FC236}">
                <a16:creationId xmlns:a16="http://schemas.microsoft.com/office/drawing/2014/main" id="{F24A7F91-1C97-45E9-AC6B-18DDD3C79DD2}"/>
              </a:ext>
            </a:extLst>
          </p:cNvPr>
          <p:cNvSpPr txBox="1"/>
          <p:nvPr/>
        </p:nvSpPr>
        <p:spPr>
          <a:xfrm>
            <a:off x="284162" y="4386161"/>
            <a:ext cx="10655777" cy="1169551"/>
          </a:xfrm>
          <a:prstGeom prst="rect">
            <a:avLst/>
          </a:prstGeom>
          <a:noFill/>
        </p:spPr>
        <p:txBody>
          <a:bodyPr wrap="square" rtlCol="0">
            <a:spAutoFit/>
          </a:bodyPr>
          <a:lstStyle/>
          <a:p>
            <a:r>
              <a:rPr lang="en-US" sz="1400"/>
              <a:t>Technically, the t-matrix here refers to the the asymptotic states in the reservoirs, but they constrict slowly (adiabatically) into the leads, then we can replace t</a:t>
            </a:r>
            <a:r>
              <a:rPr lang="en-US" sz="1400" baseline="-25000"/>
              <a:t>reservoirs</a:t>
            </a:r>
            <a:r>
              <a:rPr lang="en-US" sz="1400"/>
              <a:t> with t</a:t>
            </a:r>
            <a:r>
              <a:rPr lang="en-US" sz="1400" baseline="-25000"/>
              <a:t>leads</a:t>
            </a:r>
            <a:r>
              <a:rPr lang="en-US" sz="1400"/>
              <a:t>.  So this is the Landauer formula.  We’ll observe that this is really the g</a:t>
            </a:r>
            <a:r>
              <a:rPr lang="en-US" sz="1400" baseline="-25000"/>
              <a:t>ES</a:t>
            </a:r>
            <a:r>
              <a:rPr lang="en-US" sz="1400"/>
              <a:t> formula, and Mello says that it is accurate so long as one is measuring G from the reservoirs, and not over the sample.  </a:t>
            </a:r>
            <a:r>
              <a:rPr lang="el-GR" sz="1400"/>
              <a:t>Δ</a:t>
            </a:r>
            <a:r>
              <a:rPr lang="en-US" sz="1400"/>
              <a:t>V</a:t>
            </a:r>
            <a:r>
              <a:rPr lang="en-US" sz="1400" baseline="-25000"/>
              <a:t>reservoirs</a:t>
            </a:r>
            <a:r>
              <a:rPr lang="en-US" sz="1400"/>
              <a:t>, will be larger than </a:t>
            </a:r>
            <a:r>
              <a:rPr lang="el-GR" sz="1400"/>
              <a:t>Δ</a:t>
            </a:r>
            <a:r>
              <a:rPr lang="en-US" sz="1400"/>
              <a:t>v</a:t>
            </a:r>
            <a:r>
              <a:rPr lang="en-US" sz="1400" baseline="-25000"/>
              <a:t>sample</a:t>
            </a:r>
            <a:r>
              <a:rPr lang="en-US" sz="1400"/>
              <a:t> because there is a current flowing from reservoir to leads, and there can be no current without potential difference – well if leads are ideal (resistanceless?) then maybe there can be? </a:t>
            </a:r>
          </a:p>
        </p:txBody>
      </p:sp>
    </p:spTree>
    <p:extLst>
      <p:ext uri="{BB962C8B-B14F-4D97-AF65-F5344CB8AC3E}">
        <p14:creationId xmlns:p14="http://schemas.microsoft.com/office/powerpoint/2010/main" val="381963202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572759" y="233973"/>
            <a:ext cx="4496585" cy="621596"/>
          </a:xfrm>
        </p:spPr>
        <p:txBody>
          <a:bodyPr>
            <a:noAutofit/>
          </a:bodyPr>
          <a:lstStyle/>
          <a:p>
            <a:r>
              <a:rPr lang="en-US" sz="3600" b="1" u="sng">
                <a:latin typeface="+mn-lt"/>
              </a:rPr>
              <a:t>Conduction: P(g) RMT</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37967" y="1062142"/>
            <a:ext cx="11716065"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400"/>
              <a:t>Going to summarize the random matrix theory method real fast.  We start with the transmission matrix T = tt</a:t>
            </a:r>
            <a:r>
              <a:rPr lang="en-US" altLang="en-US" sz="1400" baseline="30000"/>
              <a:t>†</a:t>
            </a:r>
            <a:r>
              <a:rPr lang="en-US" altLang="en-US" sz="1400"/>
              <a:t>.  First it is Hermitiain obviously.  In the β = 1,2,4 cases, its eigenvectors will be orthogonal, unitary, and symplectic.  Anyway, it follows that any probability distribution of these matrices can be written as:</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6" name="Rectangle 450">
            <a:extLst>
              <a:ext uri="{FF2B5EF4-FFF2-40B4-BE49-F238E27FC236}">
                <a16:creationId xmlns:a16="http://schemas.microsoft.com/office/drawing/2014/main" id="{BC22F379-33B8-4B4F-9D9E-CEE7996F58D7}"/>
              </a:ext>
            </a:extLst>
          </p:cNvPr>
          <p:cNvSpPr>
            <a:spLocks noChangeArrowheads="1"/>
          </p:cNvSpPr>
          <p:nvPr/>
        </p:nvSpPr>
        <p:spPr bwMode="auto">
          <a:xfrm>
            <a:off x="7896225" y="30231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 name="Object 3">
            <a:extLst>
              <a:ext uri="{FF2B5EF4-FFF2-40B4-BE49-F238E27FC236}">
                <a16:creationId xmlns:a16="http://schemas.microsoft.com/office/drawing/2014/main" id="{26A70427-BD95-4947-86BF-8DB35B8D284F}"/>
              </a:ext>
            </a:extLst>
          </p:cNvPr>
          <p:cNvGraphicFramePr>
            <a:graphicFrameLocks noChangeAspect="1"/>
          </p:cNvGraphicFramePr>
          <p:nvPr>
            <p:extLst>
              <p:ext uri="{D42A27DB-BD31-4B8C-83A1-F6EECF244321}">
                <p14:modId xmlns:p14="http://schemas.microsoft.com/office/powerpoint/2010/main" val="1568022465"/>
              </p:ext>
            </p:extLst>
          </p:nvPr>
        </p:nvGraphicFramePr>
        <p:xfrm>
          <a:off x="296863" y="1736512"/>
          <a:ext cx="2849562" cy="600075"/>
        </p:xfrm>
        <a:graphic>
          <a:graphicData uri="http://schemas.openxmlformats.org/presentationml/2006/ole">
            <mc:AlternateContent xmlns:mc="http://schemas.openxmlformats.org/markup-compatibility/2006">
              <mc:Choice xmlns:v="urn:schemas-microsoft-com:vml" Requires="v">
                <p:oleObj name="Equation" r:id="rId3" imgW="1752480" imgH="368280" progId="Equation.DSMT4">
                  <p:embed/>
                </p:oleObj>
              </mc:Choice>
              <mc:Fallback>
                <p:oleObj name="Equation" r:id="rId3" imgW="1752480" imgH="368280" progId="Equation.DSMT4">
                  <p:embed/>
                  <p:pic>
                    <p:nvPicPr>
                      <p:cNvPr id="4" name="Object 3">
                        <a:extLst>
                          <a:ext uri="{FF2B5EF4-FFF2-40B4-BE49-F238E27FC236}">
                            <a16:creationId xmlns:a16="http://schemas.microsoft.com/office/drawing/2014/main" id="{26A70427-BD95-4947-86BF-8DB35B8D284F}"/>
                          </a:ext>
                        </a:extLst>
                      </p:cNvPr>
                      <p:cNvPicPr/>
                      <p:nvPr/>
                    </p:nvPicPr>
                    <p:blipFill>
                      <a:blip r:embed="rId4"/>
                      <a:stretch>
                        <a:fillRect/>
                      </a:stretch>
                    </p:blipFill>
                    <p:spPr>
                      <a:xfrm>
                        <a:off x="296863" y="1736512"/>
                        <a:ext cx="2849562" cy="600075"/>
                      </a:xfrm>
                      <a:prstGeom prst="rect">
                        <a:avLst/>
                      </a:prstGeom>
                    </p:spPr>
                  </p:pic>
                </p:oleObj>
              </mc:Fallback>
            </mc:AlternateContent>
          </a:graphicData>
        </a:graphic>
      </p:graphicFrame>
      <p:sp>
        <p:nvSpPr>
          <p:cNvPr id="11" name="TextBox 10">
            <a:extLst>
              <a:ext uri="{FF2B5EF4-FFF2-40B4-BE49-F238E27FC236}">
                <a16:creationId xmlns:a16="http://schemas.microsoft.com/office/drawing/2014/main" id="{8E53E3C7-77D0-4BC0-9CA8-3F3E7DA1807C}"/>
              </a:ext>
            </a:extLst>
          </p:cNvPr>
          <p:cNvSpPr txBox="1"/>
          <p:nvPr/>
        </p:nvSpPr>
        <p:spPr>
          <a:xfrm>
            <a:off x="237967" y="2418199"/>
            <a:ext cx="11338148" cy="523220"/>
          </a:xfrm>
          <a:prstGeom prst="rect">
            <a:avLst/>
          </a:prstGeom>
          <a:noFill/>
        </p:spPr>
        <p:txBody>
          <a:bodyPr wrap="square" rtlCol="0">
            <a:spAutoFit/>
          </a:bodyPr>
          <a:lstStyle/>
          <a:p>
            <a:r>
              <a:rPr lang="en-US" sz="1400"/>
              <a:t>where the correlation term is their measure.  Major assumption was that F may be written as a single particle function.  Then to determine F, one uses the known expression for the density of transmission eigenvalues.  </a:t>
            </a:r>
            <a:endParaRPr lang="en-US"/>
          </a:p>
        </p:txBody>
      </p:sp>
      <p:pic>
        <p:nvPicPr>
          <p:cNvPr id="12" name="Picture 11">
            <a:extLst>
              <a:ext uri="{FF2B5EF4-FFF2-40B4-BE49-F238E27FC236}">
                <a16:creationId xmlns:a16="http://schemas.microsoft.com/office/drawing/2014/main" id="{23B09540-95D7-4365-B155-8C713E557477}"/>
              </a:ext>
            </a:extLst>
          </p:cNvPr>
          <p:cNvPicPr>
            <a:picLocks noChangeAspect="1"/>
          </p:cNvPicPr>
          <p:nvPr/>
        </p:nvPicPr>
        <p:blipFill>
          <a:blip r:embed="rId5"/>
          <a:stretch>
            <a:fillRect/>
          </a:stretch>
        </p:blipFill>
        <p:spPr>
          <a:xfrm>
            <a:off x="285101" y="3067895"/>
            <a:ext cx="1636468" cy="461825"/>
          </a:xfrm>
          <a:prstGeom prst="rect">
            <a:avLst/>
          </a:prstGeom>
        </p:spPr>
      </p:pic>
      <p:pic>
        <p:nvPicPr>
          <p:cNvPr id="16" name="Picture 15">
            <a:extLst>
              <a:ext uri="{FF2B5EF4-FFF2-40B4-BE49-F238E27FC236}">
                <a16:creationId xmlns:a16="http://schemas.microsoft.com/office/drawing/2014/main" id="{FFDC4A77-AF03-42E1-809B-A9EDB922CD9F}"/>
              </a:ext>
            </a:extLst>
          </p:cNvPr>
          <p:cNvPicPr>
            <a:picLocks noChangeAspect="1"/>
          </p:cNvPicPr>
          <p:nvPr/>
        </p:nvPicPr>
        <p:blipFill>
          <a:blip r:embed="rId6"/>
          <a:stretch>
            <a:fillRect/>
          </a:stretch>
        </p:blipFill>
        <p:spPr>
          <a:xfrm>
            <a:off x="2639701" y="3000639"/>
            <a:ext cx="5429643" cy="560846"/>
          </a:xfrm>
          <a:prstGeom prst="rect">
            <a:avLst/>
          </a:prstGeom>
        </p:spPr>
      </p:pic>
      <p:sp>
        <p:nvSpPr>
          <p:cNvPr id="32" name="TextBox 31">
            <a:extLst>
              <a:ext uri="{FF2B5EF4-FFF2-40B4-BE49-F238E27FC236}">
                <a16:creationId xmlns:a16="http://schemas.microsoft.com/office/drawing/2014/main" id="{533B3E92-A290-44BB-9ABA-2D1D9612D366}"/>
              </a:ext>
            </a:extLst>
          </p:cNvPr>
          <p:cNvSpPr txBox="1"/>
          <p:nvPr/>
        </p:nvSpPr>
        <p:spPr>
          <a:xfrm>
            <a:off x="217964" y="3659749"/>
            <a:ext cx="10122091" cy="307777"/>
          </a:xfrm>
          <a:prstGeom prst="rect">
            <a:avLst/>
          </a:prstGeom>
          <a:noFill/>
        </p:spPr>
        <p:txBody>
          <a:bodyPr wrap="square" rtlCol="0">
            <a:spAutoFit/>
          </a:bodyPr>
          <a:lstStyle/>
          <a:p>
            <a:r>
              <a:rPr lang="en-US" sz="1400"/>
              <a:t>The question is to determine F.  And that is obtained by setting the expectation density equal to the phenomenological estimate:  </a:t>
            </a:r>
            <a:endParaRPr lang="en-US"/>
          </a:p>
        </p:txBody>
      </p:sp>
      <p:pic>
        <p:nvPicPr>
          <p:cNvPr id="19" name="Picture 18">
            <a:extLst>
              <a:ext uri="{FF2B5EF4-FFF2-40B4-BE49-F238E27FC236}">
                <a16:creationId xmlns:a16="http://schemas.microsoft.com/office/drawing/2014/main" id="{331C9FAC-88FC-4C8C-8AD4-5E203732D252}"/>
              </a:ext>
            </a:extLst>
          </p:cNvPr>
          <p:cNvPicPr>
            <a:picLocks noChangeAspect="1"/>
          </p:cNvPicPr>
          <p:nvPr/>
        </p:nvPicPr>
        <p:blipFill>
          <a:blip r:embed="rId7"/>
          <a:stretch>
            <a:fillRect/>
          </a:stretch>
        </p:blipFill>
        <p:spPr>
          <a:xfrm>
            <a:off x="237967" y="3931171"/>
            <a:ext cx="2495806" cy="679131"/>
          </a:xfrm>
          <a:prstGeom prst="rect">
            <a:avLst/>
          </a:prstGeom>
        </p:spPr>
      </p:pic>
      <p:sp>
        <p:nvSpPr>
          <p:cNvPr id="35" name="TextBox 34">
            <a:extLst>
              <a:ext uri="{FF2B5EF4-FFF2-40B4-BE49-F238E27FC236}">
                <a16:creationId xmlns:a16="http://schemas.microsoft.com/office/drawing/2014/main" id="{DB90AB92-61B9-4C47-80EF-15FCBA92834A}"/>
              </a:ext>
            </a:extLst>
          </p:cNvPr>
          <p:cNvSpPr txBox="1"/>
          <p:nvPr/>
        </p:nvSpPr>
        <p:spPr>
          <a:xfrm>
            <a:off x="227392" y="4685100"/>
            <a:ext cx="5012762" cy="307777"/>
          </a:xfrm>
          <a:prstGeom prst="rect">
            <a:avLst/>
          </a:prstGeom>
          <a:noFill/>
        </p:spPr>
        <p:txBody>
          <a:bodyPr wrap="square" rtlCol="0">
            <a:spAutoFit/>
          </a:bodyPr>
          <a:lstStyle/>
          <a:p>
            <a:r>
              <a:rPr lang="en-US" sz="1400"/>
              <a:t>So taking a functional derivative, we’d have the requirement:</a:t>
            </a:r>
            <a:endParaRPr lang="en-US"/>
          </a:p>
        </p:txBody>
      </p:sp>
      <p:pic>
        <p:nvPicPr>
          <p:cNvPr id="21" name="Picture 20">
            <a:extLst>
              <a:ext uri="{FF2B5EF4-FFF2-40B4-BE49-F238E27FC236}">
                <a16:creationId xmlns:a16="http://schemas.microsoft.com/office/drawing/2014/main" id="{1FAAF326-4CDB-417D-8C4D-89C776CC5F3F}"/>
              </a:ext>
            </a:extLst>
          </p:cNvPr>
          <p:cNvPicPr>
            <a:picLocks noChangeAspect="1"/>
          </p:cNvPicPr>
          <p:nvPr/>
        </p:nvPicPr>
        <p:blipFill>
          <a:blip r:embed="rId8"/>
          <a:stretch>
            <a:fillRect/>
          </a:stretch>
        </p:blipFill>
        <p:spPr>
          <a:xfrm>
            <a:off x="237966" y="5039582"/>
            <a:ext cx="3125067" cy="575012"/>
          </a:xfrm>
          <a:prstGeom prst="rect">
            <a:avLst/>
          </a:prstGeom>
        </p:spPr>
      </p:pic>
      <p:sp>
        <p:nvSpPr>
          <p:cNvPr id="41" name="TextBox 40">
            <a:extLst>
              <a:ext uri="{FF2B5EF4-FFF2-40B4-BE49-F238E27FC236}">
                <a16:creationId xmlns:a16="http://schemas.microsoft.com/office/drawing/2014/main" id="{1D9BCA82-8E37-42F3-B50D-8FCC4A973997}"/>
              </a:ext>
            </a:extLst>
          </p:cNvPr>
          <p:cNvSpPr txBox="1"/>
          <p:nvPr/>
        </p:nvSpPr>
        <p:spPr>
          <a:xfrm>
            <a:off x="217964" y="5614594"/>
            <a:ext cx="5012762" cy="307777"/>
          </a:xfrm>
          <a:prstGeom prst="rect">
            <a:avLst/>
          </a:prstGeom>
          <a:noFill/>
        </p:spPr>
        <p:txBody>
          <a:bodyPr wrap="square" rtlCol="0">
            <a:spAutoFit/>
          </a:bodyPr>
          <a:lstStyle/>
          <a:p>
            <a:r>
              <a:rPr lang="en-US" sz="1400"/>
              <a:t>Solving for F, we get the following distribution, in terms of x: </a:t>
            </a:r>
            <a:endParaRPr lang="en-US"/>
          </a:p>
        </p:txBody>
      </p:sp>
      <p:pic>
        <p:nvPicPr>
          <p:cNvPr id="23" name="Picture 22">
            <a:extLst>
              <a:ext uri="{FF2B5EF4-FFF2-40B4-BE49-F238E27FC236}">
                <a16:creationId xmlns:a16="http://schemas.microsoft.com/office/drawing/2014/main" id="{1A61B70B-C4E3-4E61-8C23-35EF68989654}"/>
              </a:ext>
            </a:extLst>
          </p:cNvPr>
          <p:cNvPicPr>
            <a:picLocks noChangeAspect="1"/>
          </p:cNvPicPr>
          <p:nvPr/>
        </p:nvPicPr>
        <p:blipFill>
          <a:blip r:embed="rId9"/>
          <a:stretch>
            <a:fillRect/>
          </a:stretch>
        </p:blipFill>
        <p:spPr>
          <a:xfrm>
            <a:off x="237966" y="6015480"/>
            <a:ext cx="5117608" cy="624590"/>
          </a:xfrm>
          <a:prstGeom prst="rect">
            <a:avLst/>
          </a:prstGeom>
        </p:spPr>
      </p:pic>
      <p:graphicFrame>
        <p:nvGraphicFramePr>
          <p:cNvPr id="27" name="Object 26">
            <a:extLst>
              <a:ext uri="{FF2B5EF4-FFF2-40B4-BE49-F238E27FC236}">
                <a16:creationId xmlns:a16="http://schemas.microsoft.com/office/drawing/2014/main" id="{05CE4163-9A4F-4090-88E9-F046403620A4}"/>
              </a:ext>
            </a:extLst>
          </p:cNvPr>
          <p:cNvGraphicFramePr>
            <a:graphicFrameLocks noChangeAspect="1"/>
          </p:cNvGraphicFramePr>
          <p:nvPr/>
        </p:nvGraphicFramePr>
        <p:xfrm>
          <a:off x="3544477" y="4087449"/>
          <a:ext cx="1159497" cy="331285"/>
        </p:xfrm>
        <a:graphic>
          <a:graphicData uri="http://schemas.openxmlformats.org/presentationml/2006/ole">
            <mc:AlternateContent xmlns:mc="http://schemas.openxmlformats.org/markup-compatibility/2006">
              <mc:Choice xmlns:v="urn:schemas-microsoft-com:vml" Requires="v">
                <p:oleObj name="Equation" r:id="rId10" imgW="711000" imgH="203040" progId="Equation.DSMT4">
                  <p:embed/>
                </p:oleObj>
              </mc:Choice>
              <mc:Fallback>
                <p:oleObj name="Equation" r:id="rId10" imgW="711000" imgH="203040" progId="Equation.DSMT4">
                  <p:embed/>
                  <p:pic>
                    <p:nvPicPr>
                      <p:cNvPr id="27" name="Object 26">
                        <a:extLst>
                          <a:ext uri="{FF2B5EF4-FFF2-40B4-BE49-F238E27FC236}">
                            <a16:creationId xmlns:a16="http://schemas.microsoft.com/office/drawing/2014/main" id="{05CE4163-9A4F-4090-88E9-F046403620A4}"/>
                          </a:ext>
                        </a:extLst>
                      </p:cNvPr>
                      <p:cNvPicPr/>
                      <p:nvPr/>
                    </p:nvPicPr>
                    <p:blipFill>
                      <a:blip r:embed="rId11"/>
                      <a:stretch>
                        <a:fillRect/>
                      </a:stretch>
                    </p:blipFill>
                    <p:spPr>
                      <a:xfrm>
                        <a:off x="3544477" y="4087449"/>
                        <a:ext cx="1159497" cy="331285"/>
                      </a:xfrm>
                      <a:prstGeom prst="rect">
                        <a:avLst/>
                      </a:prstGeom>
                    </p:spPr>
                  </p:pic>
                </p:oleObj>
              </mc:Fallback>
            </mc:AlternateContent>
          </a:graphicData>
        </a:graphic>
      </p:graphicFrame>
      <p:graphicFrame>
        <p:nvGraphicFramePr>
          <p:cNvPr id="42" name="Object 41">
            <a:extLst>
              <a:ext uri="{FF2B5EF4-FFF2-40B4-BE49-F238E27FC236}">
                <a16:creationId xmlns:a16="http://schemas.microsoft.com/office/drawing/2014/main" id="{97A78CA1-BBB1-4155-8EA0-BA679C02246B}"/>
              </a:ext>
            </a:extLst>
          </p:cNvPr>
          <p:cNvGraphicFramePr>
            <a:graphicFrameLocks noChangeAspect="1"/>
          </p:cNvGraphicFramePr>
          <p:nvPr/>
        </p:nvGraphicFramePr>
        <p:xfrm>
          <a:off x="5791320" y="6094297"/>
          <a:ext cx="1107527" cy="545773"/>
        </p:xfrm>
        <a:graphic>
          <a:graphicData uri="http://schemas.openxmlformats.org/presentationml/2006/ole">
            <mc:AlternateContent xmlns:mc="http://schemas.openxmlformats.org/markup-compatibility/2006">
              <mc:Choice xmlns:v="urn:schemas-microsoft-com:vml" Requires="v">
                <p:oleObj name="Equation" r:id="rId12" imgW="876240" imgH="431640" progId="Equation.DSMT4">
                  <p:embed/>
                </p:oleObj>
              </mc:Choice>
              <mc:Fallback>
                <p:oleObj name="Equation" r:id="rId12" imgW="876240" imgH="431640" progId="Equation.DSMT4">
                  <p:embed/>
                  <p:pic>
                    <p:nvPicPr>
                      <p:cNvPr id="42" name="Object 41">
                        <a:extLst>
                          <a:ext uri="{FF2B5EF4-FFF2-40B4-BE49-F238E27FC236}">
                            <a16:creationId xmlns:a16="http://schemas.microsoft.com/office/drawing/2014/main" id="{97A78CA1-BBB1-4155-8EA0-BA679C02246B}"/>
                          </a:ext>
                        </a:extLst>
                      </p:cNvPr>
                      <p:cNvPicPr/>
                      <p:nvPr/>
                    </p:nvPicPr>
                    <p:blipFill>
                      <a:blip r:embed="rId13"/>
                      <a:stretch>
                        <a:fillRect/>
                      </a:stretch>
                    </p:blipFill>
                    <p:spPr>
                      <a:xfrm>
                        <a:off x="5791320" y="6094297"/>
                        <a:ext cx="1107527" cy="545773"/>
                      </a:xfrm>
                      <a:prstGeom prst="rect">
                        <a:avLst/>
                      </a:prstGeom>
                    </p:spPr>
                  </p:pic>
                </p:oleObj>
              </mc:Fallback>
            </mc:AlternateContent>
          </a:graphicData>
        </a:graphic>
      </p:graphicFrame>
      <p:sp>
        <p:nvSpPr>
          <p:cNvPr id="29" name="TextBox 28">
            <a:extLst>
              <a:ext uri="{FF2B5EF4-FFF2-40B4-BE49-F238E27FC236}">
                <a16:creationId xmlns:a16="http://schemas.microsoft.com/office/drawing/2014/main" id="{9929C971-3C65-4875-8A94-9F53DBA1536D}"/>
              </a:ext>
            </a:extLst>
          </p:cNvPr>
          <p:cNvSpPr txBox="1"/>
          <p:nvPr/>
        </p:nvSpPr>
        <p:spPr>
          <a:xfrm>
            <a:off x="8625526" y="5052096"/>
            <a:ext cx="3261674" cy="1600438"/>
          </a:xfrm>
          <a:prstGeom prst="rect">
            <a:avLst/>
          </a:prstGeom>
          <a:noFill/>
          <a:ln w="12700">
            <a:solidFill>
              <a:srgbClr val="00B050"/>
            </a:solidFill>
          </a:ln>
        </p:spPr>
        <p:txBody>
          <a:bodyPr wrap="square" rtlCol="0">
            <a:spAutoFit/>
          </a:bodyPr>
          <a:lstStyle/>
          <a:p>
            <a:r>
              <a:rPr lang="en-US" sz="1400"/>
              <a:t>So the distribution is close but not quite right.  It predicts &lt;g&gt;</a:t>
            </a:r>
            <a:r>
              <a:rPr lang="en-US" sz="1400" baseline="-25000"/>
              <a:t>2</a:t>
            </a:r>
            <a:r>
              <a:rPr lang="en-US" sz="1400"/>
              <a:t> = 1/8</a:t>
            </a:r>
            <a:r>
              <a:rPr lang="el-GR" sz="1400"/>
              <a:t>β</a:t>
            </a:r>
            <a:r>
              <a:rPr lang="en-US" sz="1400"/>
              <a:t> in Q1D regime, rather than 2/15</a:t>
            </a:r>
            <a:r>
              <a:rPr lang="el-GR" sz="1400"/>
              <a:t>β</a:t>
            </a:r>
            <a:r>
              <a:rPr lang="en-US" sz="1400"/>
              <a:t>.  Furthermore, solution of DMPK, showed there are indeed two particle correlations in F.  Apparently RMT is fairly exact for closed systems, but not open ones?</a:t>
            </a:r>
          </a:p>
        </p:txBody>
      </p:sp>
    </p:spTree>
    <p:extLst>
      <p:ext uri="{BB962C8B-B14F-4D97-AF65-F5344CB8AC3E}">
        <p14:creationId xmlns:p14="http://schemas.microsoft.com/office/powerpoint/2010/main" val="105656143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774347" y="215120"/>
            <a:ext cx="5294997" cy="621596"/>
          </a:xfrm>
        </p:spPr>
        <p:txBody>
          <a:bodyPr>
            <a:noAutofit/>
          </a:bodyPr>
          <a:lstStyle/>
          <a:p>
            <a:r>
              <a:rPr lang="en-US" sz="3600" b="1" u="sng">
                <a:latin typeface="+mn-lt"/>
              </a:rPr>
              <a:t>Conduction: P(g) Scaling</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2" name="Rectangle 11">
            <a:extLst>
              <a:ext uri="{FF2B5EF4-FFF2-40B4-BE49-F238E27FC236}">
                <a16:creationId xmlns:a16="http://schemas.microsoft.com/office/drawing/2014/main" id="{C22E9395-5A9A-42BB-8EFF-3BCB3E8429FA}"/>
              </a:ext>
            </a:extLst>
          </p:cNvPr>
          <p:cNvSpPr>
            <a:spLocks noChangeArrowheads="1"/>
          </p:cNvSpPr>
          <p:nvPr/>
        </p:nvSpPr>
        <p:spPr bwMode="auto">
          <a:xfrm>
            <a:off x="259683" y="1231245"/>
            <a:ext cx="9779864"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lang="en-US" altLang="en-US" sz="1400"/>
              <a:t>Instead of guessing the distribution outright, as RMT seems to do, another possibility is to derive it from a scaling equation.  </a:t>
            </a:r>
          </a:p>
        </p:txBody>
      </p:sp>
      <p:graphicFrame>
        <p:nvGraphicFramePr>
          <p:cNvPr id="13" name="Object 12">
            <a:extLst>
              <a:ext uri="{FF2B5EF4-FFF2-40B4-BE49-F238E27FC236}">
                <a16:creationId xmlns:a16="http://schemas.microsoft.com/office/drawing/2014/main" id="{550741FD-0EEA-4BDC-AE53-E286F2C5E8AC}"/>
              </a:ext>
            </a:extLst>
          </p:cNvPr>
          <p:cNvGraphicFramePr>
            <a:graphicFrameLocks noChangeAspect="1"/>
          </p:cNvGraphicFramePr>
          <p:nvPr/>
        </p:nvGraphicFramePr>
        <p:xfrm>
          <a:off x="4198344" y="1994455"/>
          <a:ext cx="3249947" cy="974985"/>
        </p:xfrm>
        <a:graphic>
          <a:graphicData uri="http://schemas.openxmlformats.org/presentationml/2006/ole">
            <mc:AlternateContent xmlns:mc="http://schemas.openxmlformats.org/markup-compatibility/2006">
              <mc:Choice xmlns:v="urn:schemas-microsoft-com:vml" Requires="v">
                <p:oleObj name="Bitmap Image" r:id="rId3" imgW="2415749" imgH="1219306" progId="Paint.Picture">
                  <p:embed/>
                </p:oleObj>
              </mc:Choice>
              <mc:Fallback>
                <p:oleObj name="Bitmap Image" r:id="rId3" imgW="2415749" imgH="1219306" progId="Paint.Picture">
                  <p:embed/>
                  <p:pic>
                    <p:nvPicPr>
                      <p:cNvPr id="13" name="Object 12">
                        <a:extLst>
                          <a:ext uri="{FF2B5EF4-FFF2-40B4-BE49-F238E27FC236}">
                            <a16:creationId xmlns:a16="http://schemas.microsoft.com/office/drawing/2014/main" id="{550741FD-0EEA-4BDC-AE53-E286F2C5E8A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30836" r="6737" b="11424"/>
                      <a:stretch>
                        <a:fillRect/>
                      </a:stretch>
                    </p:blipFill>
                    <p:spPr bwMode="auto">
                      <a:xfrm>
                        <a:off x="4198344" y="1994455"/>
                        <a:ext cx="3249947" cy="974985"/>
                      </a:xfrm>
                      <a:prstGeom prst="rect">
                        <a:avLst/>
                      </a:prstGeom>
                      <a:noFill/>
                    </p:spPr>
                  </p:pic>
                </p:oleObj>
              </mc:Fallback>
            </mc:AlternateContent>
          </a:graphicData>
        </a:graphic>
      </p:graphicFrame>
      <p:graphicFrame>
        <p:nvGraphicFramePr>
          <p:cNvPr id="14" name="Object 13">
            <a:extLst>
              <a:ext uri="{FF2B5EF4-FFF2-40B4-BE49-F238E27FC236}">
                <a16:creationId xmlns:a16="http://schemas.microsoft.com/office/drawing/2014/main" id="{14FD316F-5744-426B-AB34-78F8F33EC28C}"/>
              </a:ext>
            </a:extLst>
          </p:cNvPr>
          <p:cNvGraphicFramePr>
            <a:graphicFrameLocks noChangeAspect="1"/>
          </p:cNvGraphicFramePr>
          <p:nvPr/>
        </p:nvGraphicFramePr>
        <p:xfrm>
          <a:off x="5046289" y="1678040"/>
          <a:ext cx="1389597" cy="297771"/>
        </p:xfrm>
        <a:graphic>
          <a:graphicData uri="http://schemas.openxmlformats.org/presentationml/2006/ole">
            <mc:AlternateContent xmlns:mc="http://schemas.openxmlformats.org/markup-compatibility/2006">
              <mc:Choice xmlns:v="urn:schemas-microsoft-com:vml" Requires="v">
                <p:oleObj name="Equation" r:id="rId5" imgW="1040948" imgH="228501" progId="Equation.DSMT4">
                  <p:embed/>
                </p:oleObj>
              </mc:Choice>
              <mc:Fallback>
                <p:oleObj name="Equation" r:id="rId5" imgW="1040948" imgH="228501" progId="Equation.DSMT4">
                  <p:embed/>
                  <p:pic>
                    <p:nvPicPr>
                      <p:cNvPr id="14" name="Object 13">
                        <a:extLst>
                          <a:ext uri="{FF2B5EF4-FFF2-40B4-BE49-F238E27FC236}">
                            <a16:creationId xmlns:a16="http://schemas.microsoft.com/office/drawing/2014/main" id="{14FD316F-5744-426B-AB34-78F8F33EC28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46289" y="1678040"/>
                        <a:ext cx="1389597" cy="297771"/>
                      </a:xfrm>
                      <a:prstGeom prst="rect">
                        <a:avLst/>
                      </a:prstGeom>
                      <a:noFill/>
                    </p:spPr>
                  </p:pic>
                </p:oleObj>
              </mc:Fallback>
            </mc:AlternateContent>
          </a:graphicData>
        </a:graphic>
      </p:graphicFrame>
      <p:graphicFrame>
        <p:nvGraphicFramePr>
          <p:cNvPr id="16" name="Object 15">
            <a:extLst>
              <a:ext uri="{FF2B5EF4-FFF2-40B4-BE49-F238E27FC236}">
                <a16:creationId xmlns:a16="http://schemas.microsoft.com/office/drawing/2014/main" id="{8626E9EE-6C55-48E7-ACA5-3049C054D0B5}"/>
              </a:ext>
            </a:extLst>
          </p:cNvPr>
          <p:cNvGraphicFramePr>
            <a:graphicFrameLocks noChangeAspect="1"/>
          </p:cNvGraphicFramePr>
          <p:nvPr>
            <p:extLst>
              <p:ext uri="{D42A27DB-BD31-4B8C-83A1-F6EECF244321}">
                <p14:modId xmlns:p14="http://schemas.microsoft.com/office/powerpoint/2010/main" val="157127213"/>
              </p:ext>
            </p:extLst>
          </p:nvPr>
        </p:nvGraphicFramePr>
        <p:xfrm>
          <a:off x="365301" y="1987653"/>
          <a:ext cx="3278883" cy="983665"/>
        </p:xfrm>
        <a:graphic>
          <a:graphicData uri="http://schemas.openxmlformats.org/presentationml/2006/ole">
            <mc:AlternateContent xmlns:mc="http://schemas.openxmlformats.org/markup-compatibility/2006">
              <mc:Choice xmlns:v="urn:schemas-microsoft-com:vml" Requires="v">
                <p:oleObj name="Bitmap Image" r:id="rId7" imgW="2217612" imgH="1219306" progId="Paint.Picture">
                  <p:embed/>
                </p:oleObj>
              </mc:Choice>
              <mc:Fallback>
                <p:oleObj name="Bitmap Image" r:id="rId7" imgW="2217612" imgH="1219306" progId="Paint.Picture">
                  <p:embed/>
                  <p:pic>
                    <p:nvPicPr>
                      <p:cNvPr id="16" name="Object 15">
                        <a:extLst>
                          <a:ext uri="{FF2B5EF4-FFF2-40B4-BE49-F238E27FC236}">
                            <a16:creationId xmlns:a16="http://schemas.microsoft.com/office/drawing/2014/main" id="{8626E9EE-6C55-48E7-ACA5-3049C054D0B5}"/>
                          </a:ext>
                        </a:extLst>
                      </p:cNvPr>
                      <p:cNvPicPr>
                        <a:picLocks noChangeAspect="1" noChangeArrowheads="1"/>
                      </p:cNvPicPr>
                      <p:nvPr/>
                    </p:nvPicPr>
                    <p:blipFill>
                      <a:blip r:embed="rId8">
                        <a:extLst>
                          <a:ext uri="{28A0092B-C50C-407E-A947-70E740481C1C}">
                            <a14:useLocalDpi xmlns:a14="http://schemas.microsoft.com/office/drawing/2010/main" val="0"/>
                          </a:ext>
                        </a:extLst>
                      </a:blip>
                      <a:srcRect l="-2892" t="32285" r="-1768" b="11415"/>
                      <a:stretch>
                        <a:fillRect/>
                      </a:stretch>
                    </p:blipFill>
                    <p:spPr bwMode="auto">
                      <a:xfrm>
                        <a:off x="365301" y="1987653"/>
                        <a:ext cx="3278883" cy="983665"/>
                      </a:xfrm>
                      <a:prstGeom prst="rect">
                        <a:avLst/>
                      </a:prstGeom>
                      <a:noFill/>
                    </p:spPr>
                  </p:pic>
                </p:oleObj>
              </mc:Fallback>
            </mc:AlternateContent>
          </a:graphicData>
        </a:graphic>
      </p:graphicFrame>
      <p:graphicFrame>
        <p:nvGraphicFramePr>
          <p:cNvPr id="18" name="Object 17">
            <a:extLst>
              <a:ext uri="{FF2B5EF4-FFF2-40B4-BE49-F238E27FC236}">
                <a16:creationId xmlns:a16="http://schemas.microsoft.com/office/drawing/2014/main" id="{712EFED9-A657-4C77-B272-D55D49126111}"/>
              </a:ext>
            </a:extLst>
          </p:cNvPr>
          <p:cNvGraphicFramePr>
            <a:graphicFrameLocks noChangeAspect="1"/>
          </p:cNvGraphicFramePr>
          <p:nvPr/>
        </p:nvGraphicFramePr>
        <p:xfrm>
          <a:off x="1377372" y="1658461"/>
          <a:ext cx="1396975" cy="299352"/>
        </p:xfrm>
        <a:graphic>
          <a:graphicData uri="http://schemas.openxmlformats.org/presentationml/2006/ole">
            <mc:AlternateContent xmlns:mc="http://schemas.openxmlformats.org/markup-compatibility/2006">
              <mc:Choice xmlns:v="urn:schemas-microsoft-com:vml" Requires="v">
                <p:oleObj name="Equation" r:id="rId9" imgW="1040948" imgH="228501" progId="Equation.DSMT4">
                  <p:embed/>
                </p:oleObj>
              </mc:Choice>
              <mc:Fallback>
                <p:oleObj name="Equation" r:id="rId9" imgW="1040948" imgH="228501" progId="Equation.DSMT4">
                  <p:embed/>
                  <p:pic>
                    <p:nvPicPr>
                      <p:cNvPr id="18" name="Object 17">
                        <a:extLst>
                          <a:ext uri="{FF2B5EF4-FFF2-40B4-BE49-F238E27FC236}">
                            <a16:creationId xmlns:a16="http://schemas.microsoft.com/office/drawing/2014/main" id="{712EFED9-A657-4C77-B272-D55D49126111}"/>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77372" y="1658461"/>
                        <a:ext cx="1396975" cy="299352"/>
                      </a:xfrm>
                      <a:prstGeom prst="rect">
                        <a:avLst/>
                      </a:prstGeom>
                      <a:noFill/>
                    </p:spPr>
                  </p:pic>
                </p:oleObj>
              </mc:Fallback>
            </mc:AlternateContent>
          </a:graphicData>
        </a:graphic>
      </p:graphicFrame>
      <p:graphicFrame>
        <p:nvGraphicFramePr>
          <p:cNvPr id="19" name="Object 18">
            <a:extLst>
              <a:ext uri="{FF2B5EF4-FFF2-40B4-BE49-F238E27FC236}">
                <a16:creationId xmlns:a16="http://schemas.microsoft.com/office/drawing/2014/main" id="{F33222A7-0297-4020-BDBC-6BFFFF6ADC6E}"/>
              </a:ext>
            </a:extLst>
          </p:cNvPr>
          <p:cNvGraphicFramePr>
            <a:graphicFrameLocks noChangeAspect="1"/>
          </p:cNvGraphicFramePr>
          <p:nvPr/>
        </p:nvGraphicFramePr>
        <p:xfrm>
          <a:off x="457608" y="3741170"/>
          <a:ext cx="3349625" cy="614363"/>
        </p:xfrm>
        <a:graphic>
          <a:graphicData uri="http://schemas.openxmlformats.org/presentationml/2006/ole">
            <mc:AlternateContent xmlns:mc="http://schemas.openxmlformats.org/markup-compatibility/2006">
              <mc:Choice xmlns:v="urn:schemas-microsoft-com:vml" Requires="v">
                <p:oleObj name="Equation" r:id="rId11" imgW="2476440" imgH="457200" progId="Equation.DSMT4">
                  <p:embed/>
                </p:oleObj>
              </mc:Choice>
              <mc:Fallback>
                <p:oleObj name="Equation" r:id="rId11" imgW="2476440" imgH="457200" progId="Equation.DSMT4">
                  <p:embed/>
                  <p:pic>
                    <p:nvPicPr>
                      <p:cNvPr id="19" name="Object 18">
                        <a:extLst>
                          <a:ext uri="{FF2B5EF4-FFF2-40B4-BE49-F238E27FC236}">
                            <a16:creationId xmlns:a16="http://schemas.microsoft.com/office/drawing/2014/main" id="{F33222A7-0297-4020-BDBC-6BFFFF6ADC6E}"/>
                          </a:ext>
                        </a:extLst>
                      </p:cNvPr>
                      <p:cNvPicPr/>
                      <p:nvPr/>
                    </p:nvPicPr>
                    <p:blipFill>
                      <a:blip r:embed="rId12"/>
                      <a:stretch>
                        <a:fillRect/>
                      </a:stretch>
                    </p:blipFill>
                    <p:spPr>
                      <a:xfrm>
                        <a:off x="457608" y="3741170"/>
                        <a:ext cx="3349625" cy="614363"/>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FED3E9C9-9885-4ED0-9D55-05AFFF1F30D6}"/>
              </a:ext>
            </a:extLst>
          </p:cNvPr>
          <p:cNvGraphicFramePr>
            <a:graphicFrameLocks noChangeAspect="1"/>
          </p:cNvGraphicFramePr>
          <p:nvPr/>
        </p:nvGraphicFramePr>
        <p:xfrm>
          <a:off x="7874076" y="2051017"/>
          <a:ext cx="3821893" cy="784853"/>
        </p:xfrm>
        <a:graphic>
          <a:graphicData uri="http://schemas.openxmlformats.org/presentationml/2006/ole">
            <mc:AlternateContent xmlns:mc="http://schemas.openxmlformats.org/markup-compatibility/2006">
              <mc:Choice xmlns:v="urn:schemas-microsoft-com:vml" Requires="v">
                <p:oleObj name="Equation" r:id="rId13" imgW="2844720" imgH="583920" progId="Equation.DSMT4">
                  <p:embed/>
                </p:oleObj>
              </mc:Choice>
              <mc:Fallback>
                <p:oleObj name="Equation" r:id="rId13" imgW="2844720" imgH="583920" progId="Equation.DSMT4">
                  <p:embed/>
                  <p:pic>
                    <p:nvPicPr>
                      <p:cNvPr id="6" name="Object 5">
                        <a:extLst>
                          <a:ext uri="{FF2B5EF4-FFF2-40B4-BE49-F238E27FC236}">
                            <a16:creationId xmlns:a16="http://schemas.microsoft.com/office/drawing/2014/main" id="{FED3E9C9-9885-4ED0-9D55-05AFFF1F30D6}"/>
                          </a:ext>
                        </a:extLst>
                      </p:cNvPr>
                      <p:cNvPicPr/>
                      <p:nvPr/>
                    </p:nvPicPr>
                    <p:blipFill>
                      <a:blip r:embed="rId14"/>
                      <a:stretch>
                        <a:fillRect/>
                      </a:stretch>
                    </p:blipFill>
                    <p:spPr>
                      <a:xfrm>
                        <a:off x="7874076" y="2051017"/>
                        <a:ext cx="3821893" cy="784853"/>
                      </a:xfrm>
                      <a:prstGeom prst="rect">
                        <a:avLst/>
                      </a:prstGeom>
                    </p:spPr>
                  </p:pic>
                </p:oleObj>
              </mc:Fallback>
            </mc:AlternateContent>
          </a:graphicData>
        </a:graphic>
      </p:graphicFrame>
      <p:sp>
        <p:nvSpPr>
          <p:cNvPr id="20" name="Rectangle 19">
            <a:extLst>
              <a:ext uri="{FF2B5EF4-FFF2-40B4-BE49-F238E27FC236}">
                <a16:creationId xmlns:a16="http://schemas.microsoft.com/office/drawing/2014/main" id="{2A43F084-A1C2-437C-970E-F793381B234E}"/>
              </a:ext>
            </a:extLst>
          </p:cNvPr>
          <p:cNvSpPr/>
          <p:nvPr/>
        </p:nvSpPr>
        <p:spPr>
          <a:xfrm>
            <a:off x="365298" y="4496295"/>
            <a:ext cx="11135403" cy="1169551"/>
          </a:xfrm>
          <a:prstGeom prst="rect">
            <a:avLst/>
          </a:prstGeom>
        </p:spPr>
        <p:txBody>
          <a:bodyPr wrap="square">
            <a:spAutoFit/>
          </a:bodyPr>
          <a:lstStyle/>
          <a:p>
            <a:r>
              <a:rPr lang="en-US" sz="1400"/>
              <a:t>And the x</a:t>
            </a:r>
            <a:r>
              <a:rPr lang="en-US" sz="1400" baseline="-25000"/>
              <a:t>m</a:t>
            </a:r>
            <a:r>
              <a:rPr lang="en-US" sz="1400"/>
              <a:t> here are related to the Lyapunov exponents via x</a:t>
            </a:r>
            <a:r>
              <a:rPr lang="en-US" sz="1400" baseline="-25000"/>
              <a:t>m</a:t>
            </a:r>
            <a:r>
              <a:rPr lang="en-US" sz="1400"/>
              <a:t> = </a:t>
            </a:r>
            <a:r>
              <a:rPr lang="el-GR" sz="1400"/>
              <a:t>ν</a:t>
            </a:r>
            <a:r>
              <a:rPr lang="en-US" sz="1400" baseline="-25000"/>
              <a:t>m</a:t>
            </a:r>
            <a:r>
              <a:rPr lang="en-US" sz="1400"/>
              <a:t>z.  And so the variable x would be distributed as x = (</a:t>
            </a:r>
            <a:r>
              <a:rPr lang="el-GR" sz="1400"/>
              <a:t>ν</a:t>
            </a:r>
            <a:r>
              <a:rPr lang="en-US" sz="1400" baseline="-25000"/>
              <a:t>ave</a:t>
            </a:r>
            <a:r>
              <a:rPr lang="en-US" sz="1400"/>
              <a:t>z + </a:t>
            </a:r>
            <a:r>
              <a:rPr lang="el-GR" sz="1400"/>
              <a:t>ν</a:t>
            </a:r>
            <a:r>
              <a:rPr lang="en-US" sz="1400" baseline="-25000"/>
              <a:t>std</a:t>
            </a:r>
            <a:r>
              <a:rPr lang="en-US" sz="1400"/>
              <a:t>W√z) [this conjecture of mine is repeated in a comment in Markos paper].  This means that in the Q1D limit, Q</a:t>
            </a:r>
            <a:r>
              <a:rPr lang="en-US" sz="1400" baseline="-25000"/>
              <a:t>m</a:t>
            </a:r>
            <a:r>
              <a:rPr lang="en-US" sz="1400"/>
              <a:t>, and T</a:t>
            </a:r>
            <a:r>
              <a:rPr lang="en-US" sz="1400" baseline="-25000"/>
              <a:t>m</a:t>
            </a:r>
            <a:r>
              <a:rPr lang="en-US" sz="1400"/>
              <a:t> is a random variable which will approach a ln-normal distribution with mean and variance both proportional to z (note here that in marked contrast to a self-averaging conductor, the fluctuations grow without bound in the thermodynamic limit).  This conclusion requires the x’s to be well separated, which they would be in the Q1D limit (L</a:t>
            </a:r>
            <a:r>
              <a:rPr lang="en-US" sz="1400" baseline="-25000"/>
              <a:t>z</a:t>
            </a:r>
            <a:r>
              <a:rPr lang="en-US" sz="1400"/>
              <a:t> &gt;&gt; L).  But in 2D, or 3D, L</a:t>
            </a:r>
            <a:r>
              <a:rPr lang="en-US" sz="1400" baseline="-25000"/>
              <a:t>z</a:t>
            </a:r>
            <a:r>
              <a:rPr lang="en-US" sz="1400"/>
              <a:t> ~ L and so it is unclear whether the eigenvalues would overlap or not. </a:t>
            </a:r>
          </a:p>
        </p:txBody>
      </p:sp>
      <p:sp>
        <p:nvSpPr>
          <p:cNvPr id="9" name="TextBox 8">
            <a:extLst>
              <a:ext uri="{FF2B5EF4-FFF2-40B4-BE49-F238E27FC236}">
                <a16:creationId xmlns:a16="http://schemas.microsoft.com/office/drawing/2014/main" id="{05E0E49D-1E41-4D98-95F6-4BC83E273EED}"/>
              </a:ext>
            </a:extLst>
          </p:cNvPr>
          <p:cNvSpPr txBox="1"/>
          <p:nvPr/>
        </p:nvSpPr>
        <p:spPr>
          <a:xfrm flipH="1">
            <a:off x="365298" y="3136218"/>
            <a:ext cx="11003427" cy="523220"/>
          </a:xfrm>
          <a:prstGeom prst="rect">
            <a:avLst/>
          </a:prstGeom>
          <a:noFill/>
        </p:spPr>
        <p:txBody>
          <a:bodyPr wrap="square" rtlCol="0">
            <a:spAutoFit/>
          </a:bodyPr>
          <a:lstStyle/>
          <a:p>
            <a:r>
              <a:rPr lang="en-US" sz="1400"/>
              <a:t>Vis a vis the conductance (or at least the ES version), we’d like to know the probability distribution of the T’s.  As was noted in the QM file, these are related to the eigenvalues of Q = MM</a:t>
            </a:r>
            <a:r>
              <a:rPr lang="en-US" sz="1400" baseline="30000"/>
              <a:t>†</a:t>
            </a:r>
            <a:r>
              <a:rPr lang="en-US" sz="1400"/>
              <a:t>.   </a:t>
            </a:r>
          </a:p>
        </p:txBody>
      </p:sp>
    </p:spTree>
    <p:extLst>
      <p:ext uri="{BB962C8B-B14F-4D97-AF65-F5344CB8AC3E}">
        <p14:creationId xmlns:p14="http://schemas.microsoft.com/office/powerpoint/2010/main" val="199371137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24FBD0B-4F5E-4FC1-9A8A-4DF9F560A912}"/>
              </a:ext>
            </a:extLst>
          </p:cNvPr>
          <p:cNvSpPr/>
          <p:nvPr/>
        </p:nvSpPr>
        <p:spPr>
          <a:xfrm>
            <a:off x="304800" y="1194993"/>
            <a:ext cx="10696280" cy="3108543"/>
          </a:xfrm>
          <a:prstGeom prst="rect">
            <a:avLst/>
          </a:prstGeom>
        </p:spPr>
        <p:txBody>
          <a:bodyPr wrap="square">
            <a:spAutoFit/>
          </a:bodyPr>
          <a:lstStyle/>
          <a:p>
            <a:r>
              <a:rPr lang="en-US" sz="1400">
                <a:solidFill>
                  <a:srgbClr val="000000"/>
                </a:solidFill>
                <a:latin typeface="Calibri" panose="020F0502020204030204" pitchFamily="34" charset="0"/>
              </a:rPr>
              <a:t>Both the ν’s and eigenvector correlations, discussed below, ought to have peculiar properties in each of the three phases.  </a:t>
            </a:r>
            <a:endParaRPr lang="en-US" sz="1400"/>
          </a:p>
          <a:p>
            <a:br>
              <a:rPr lang="en-US" sz="1400"/>
            </a:br>
            <a:r>
              <a:rPr lang="en-US" sz="1400">
                <a:solidFill>
                  <a:srgbClr val="000000"/>
                </a:solidFill>
                <a:latin typeface="Calibri" panose="020F0502020204030204" pitchFamily="34" charset="0"/>
              </a:rPr>
              <a:t>The ν’s will be distributed with some density: ρ(ν) = &lt;Σδ(ν-ν</a:t>
            </a:r>
            <a:r>
              <a:rPr lang="en-US" sz="1400" baseline="-25000">
                <a:solidFill>
                  <a:srgbClr val="000000"/>
                </a:solidFill>
                <a:latin typeface="Calibri" panose="020F0502020204030204" pitchFamily="34" charset="0"/>
              </a:rPr>
              <a:t>n­­</a:t>
            </a:r>
            <a:r>
              <a:rPr lang="en-US" sz="1400">
                <a:solidFill>
                  <a:srgbClr val="000000"/>
                </a:solidFill>
                <a:latin typeface="Calibri" panose="020F0502020204030204" pitchFamily="34" charset="0"/>
              </a:rPr>
              <a:t>)&gt;.  The minimum ν would define the localization length, via ξ = 1/ν</a:t>
            </a:r>
            <a:r>
              <a:rPr lang="en-US" sz="1400" baseline="-25000">
                <a:solidFill>
                  <a:srgbClr val="000000"/>
                </a:solidFill>
                <a:latin typeface="Calibri" panose="020F0502020204030204" pitchFamily="34" charset="0"/>
              </a:rPr>
              <a:t>min</a:t>
            </a:r>
            <a:r>
              <a:rPr lang="en-US" sz="1400">
                <a:solidFill>
                  <a:srgbClr val="000000"/>
                </a:solidFill>
                <a:latin typeface="Calibri" panose="020F0502020204030204" pitchFamily="34" charset="0"/>
              </a:rPr>
              <a:t>?   Note this ought to depend on energy and disorder of course.  In the weak disorder Q1D regime, these are uniformly distributed between 0 and N.   And this would imply ξ</a:t>
            </a:r>
            <a:r>
              <a:rPr lang="en-US" sz="1400" baseline="-25000">
                <a:solidFill>
                  <a:srgbClr val="000000"/>
                </a:solidFill>
                <a:latin typeface="Calibri" panose="020F0502020204030204" pitchFamily="34" charset="0"/>
              </a:rPr>
              <a:t>Q1D</a:t>
            </a:r>
            <a:r>
              <a:rPr lang="en-US" sz="1400">
                <a:solidFill>
                  <a:srgbClr val="000000"/>
                </a:solidFill>
                <a:latin typeface="Calibri" panose="020F0502020204030204" pitchFamily="34" charset="0"/>
              </a:rPr>
              <a:t> ~ Nℓ, as it is.  In 3D, for weak disorder, we would expect that like in Q1D, which should have ν</a:t>
            </a:r>
            <a:r>
              <a:rPr lang="en-US" sz="1400" baseline="-25000">
                <a:solidFill>
                  <a:srgbClr val="000000"/>
                </a:solidFill>
                <a:latin typeface="Calibri" panose="020F0502020204030204" pitchFamily="34" charset="0"/>
              </a:rPr>
              <a:t>min</a:t>
            </a:r>
            <a:r>
              <a:rPr lang="en-US" sz="1400">
                <a:solidFill>
                  <a:srgbClr val="000000"/>
                </a:solidFill>
                <a:latin typeface="Calibri" panose="020F0502020204030204" pitchFamily="34" charset="0"/>
              </a:rPr>
              <a:t> ~ 1/N.  But for large disorder, we’d expect ξ</a:t>
            </a:r>
            <a:r>
              <a:rPr lang="en-US" sz="1400" baseline="-25000">
                <a:solidFill>
                  <a:srgbClr val="000000"/>
                </a:solidFill>
                <a:latin typeface="Calibri" panose="020F0502020204030204" pitchFamily="34" charset="0"/>
              </a:rPr>
              <a:t>3D</a:t>
            </a:r>
            <a:r>
              <a:rPr lang="en-US" sz="1400">
                <a:solidFill>
                  <a:srgbClr val="000000"/>
                </a:solidFill>
                <a:latin typeface="Calibri" panose="020F0502020204030204" pitchFamily="34" charset="0"/>
              </a:rPr>
              <a:t> ~ ℓ, and so ν</a:t>
            </a:r>
            <a:r>
              <a:rPr lang="en-US" sz="1400" baseline="-25000">
                <a:solidFill>
                  <a:srgbClr val="000000"/>
                </a:solidFill>
                <a:latin typeface="Calibri" panose="020F0502020204030204" pitchFamily="34" charset="0"/>
              </a:rPr>
              <a:t>min</a:t>
            </a:r>
            <a:r>
              <a:rPr lang="en-US" sz="1400">
                <a:solidFill>
                  <a:srgbClr val="000000"/>
                </a:solidFill>
                <a:latin typeface="Calibri" panose="020F0502020204030204" pitchFamily="34" charset="0"/>
              </a:rPr>
              <a:t> ~ 1, instead.  Thus, in the thermodynamic limit, we expect a gap to open up in the exponent spectrum.  And indeed ν</a:t>
            </a:r>
            <a:r>
              <a:rPr lang="en-US" sz="1400" baseline="-25000">
                <a:solidFill>
                  <a:srgbClr val="000000"/>
                </a:solidFill>
                <a:latin typeface="Calibri" panose="020F0502020204030204" pitchFamily="34" charset="0"/>
              </a:rPr>
              <a:t>min</a:t>
            </a:r>
            <a:r>
              <a:rPr lang="en-US" sz="1400">
                <a:solidFill>
                  <a:srgbClr val="000000"/>
                </a:solidFill>
                <a:latin typeface="Calibri" panose="020F0502020204030204" pitchFamily="34" charset="0"/>
              </a:rPr>
              <a:t> may be taken as an order parameter of the transition.  </a:t>
            </a:r>
            <a:endParaRPr lang="en-US" sz="1400"/>
          </a:p>
          <a:p>
            <a:br>
              <a:rPr lang="en-US" sz="1400"/>
            </a:br>
            <a:r>
              <a:rPr lang="en-US" sz="1400">
                <a:solidFill>
                  <a:srgbClr val="000000"/>
                </a:solidFill>
                <a:latin typeface="Calibri" panose="020F0502020204030204" pitchFamily="34" charset="0"/>
              </a:rPr>
              <a:t>Eigenvector amplitudes |υ</a:t>
            </a:r>
            <a:r>
              <a:rPr lang="en-US" sz="1400" baseline="-25000">
                <a:solidFill>
                  <a:srgbClr val="000000"/>
                </a:solidFill>
                <a:latin typeface="Calibri" panose="020F0502020204030204" pitchFamily="34" charset="0"/>
              </a:rPr>
              <a:t>mn</a:t>
            </a:r>
            <a:r>
              <a:rPr lang="en-US" sz="1400">
                <a:solidFill>
                  <a:srgbClr val="000000"/>
                </a:solidFill>
                <a:latin typeface="Calibri" panose="020F0502020204030204" pitchFamily="34" charset="0"/>
              </a:rPr>
              <a:t>|</a:t>
            </a:r>
            <a:r>
              <a:rPr lang="en-US" sz="1400" baseline="30000">
                <a:solidFill>
                  <a:srgbClr val="000000"/>
                </a:solidFill>
                <a:latin typeface="Calibri" panose="020F0502020204030204" pitchFamily="34" charset="0"/>
              </a:rPr>
              <a:t>2</a:t>
            </a:r>
            <a:r>
              <a:rPr lang="en-US" sz="1400">
                <a:solidFill>
                  <a:srgbClr val="000000"/>
                </a:solidFill>
                <a:latin typeface="Calibri" panose="020F0502020204030204" pitchFamily="34" charset="0"/>
              </a:rPr>
              <a:t> is ~ fraction of current in channel n that propagates into channel m.  In the weak disorder case, we expect|υ</a:t>
            </a:r>
            <a:r>
              <a:rPr lang="en-US" sz="1400" baseline="-25000">
                <a:solidFill>
                  <a:srgbClr val="000000"/>
                </a:solidFill>
                <a:latin typeface="Calibri" panose="020F0502020204030204" pitchFamily="34" charset="0"/>
              </a:rPr>
              <a:t>mn</a:t>
            </a:r>
            <a:r>
              <a:rPr lang="en-US" sz="1400">
                <a:solidFill>
                  <a:srgbClr val="000000"/>
                </a:solidFill>
                <a:latin typeface="Calibri" panose="020F0502020204030204" pitchFamily="34" charset="0"/>
              </a:rPr>
              <a:t>|</a:t>
            </a:r>
            <a:r>
              <a:rPr lang="en-US" sz="1400" baseline="30000">
                <a:solidFill>
                  <a:srgbClr val="000000"/>
                </a:solidFill>
                <a:latin typeface="Calibri" panose="020F0502020204030204" pitchFamily="34" charset="0"/>
              </a:rPr>
              <a:t>2</a:t>
            </a:r>
            <a:r>
              <a:rPr lang="en-US" sz="1400">
                <a:solidFill>
                  <a:srgbClr val="000000"/>
                </a:solidFill>
                <a:latin typeface="Calibri" panose="020F0502020204030204" pitchFamily="34" charset="0"/>
              </a:rPr>
              <a:t> </a:t>
            </a:r>
            <a:r>
              <a:rPr lang="en-US" sz="1400">
                <a:solidFill>
                  <a:srgbClr val="000000"/>
                </a:solidFill>
                <a:latin typeface="Cambria Math" panose="02040503050406030204" pitchFamily="18" charset="0"/>
              </a:rPr>
              <a:t>~ 1/N.  </a:t>
            </a:r>
            <a:r>
              <a:rPr lang="en-US" sz="1400">
                <a:solidFill>
                  <a:srgbClr val="000000"/>
                </a:solidFill>
                <a:latin typeface="Calibri" panose="020F0502020204030204" pitchFamily="34" charset="0"/>
              </a:rPr>
              <a:t>For strong disorder, we expect |υ</a:t>
            </a:r>
            <a:r>
              <a:rPr lang="en-US" sz="1400" baseline="-25000">
                <a:solidFill>
                  <a:srgbClr val="000000"/>
                </a:solidFill>
                <a:latin typeface="Calibri" panose="020F0502020204030204" pitchFamily="34" charset="0"/>
              </a:rPr>
              <a:t>mn</a:t>
            </a:r>
            <a:r>
              <a:rPr lang="en-US" sz="1400">
                <a:solidFill>
                  <a:srgbClr val="000000"/>
                </a:solidFill>
                <a:latin typeface="Calibri" panose="020F0502020204030204" pitchFamily="34" charset="0"/>
              </a:rPr>
              <a:t>|</a:t>
            </a:r>
            <a:r>
              <a:rPr lang="en-US" sz="1400" baseline="30000">
                <a:solidFill>
                  <a:srgbClr val="000000"/>
                </a:solidFill>
                <a:latin typeface="Calibri" panose="020F0502020204030204" pitchFamily="34" charset="0"/>
              </a:rPr>
              <a:t>2</a:t>
            </a:r>
            <a:r>
              <a:rPr lang="en-US" sz="1400">
                <a:solidFill>
                  <a:srgbClr val="000000"/>
                </a:solidFill>
                <a:latin typeface="Calibri" panose="020F0502020204030204" pitchFamily="34" charset="0"/>
              </a:rPr>
              <a:t> </a:t>
            </a:r>
            <a:r>
              <a:rPr lang="en-US" sz="1400">
                <a:solidFill>
                  <a:srgbClr val="000000"/>
                </a:solidFill>
                <a:latin typeface="Cambria Math" panose="02040503050406030204" pitchFamily="18" charset="0"/>
              </a:rPr>
              <a:t>~</a:t>
            </a:r>
            <a:r>
              <a:rPr lang="en-US" sz="1400">
                <a:solidFill>
                  <a:srgbClr val="000000"/>
                </a:solidFill>
                <a:latin typeface="Calibri" panose="020F0502020204030204" pitchFamily="34" charset="0"/>
              </a:rPr>
              <a:t> δ</a:t>
            </a:r>
            <a:r>
              <a:rPr lang="en-US" sz="1400" baseline="-25000">
                <a:solidFill>
                  <a:srgbClr val="000000"/>
                </a:solidFill>
                <a:latin typeface="Calibri" panose="020F0502020204030204" pitchFamily="34" charset="0"/>
              </a:rPr>
              <a:t>{m,n},{α,β}</a:t>
            </a:r>
            <a:r>
              <a:rPr lang="en-US" sz="1400">
                <a:solidFill>
                  <a:srgbClr val="000000"/>
                </a:solidFill>
                <a:latin typeface="Calibri" panose="020F0502020204030204" pitchFamily="34" charset="0"/>
              </a:rPr>
              <a:t>, where α, β are random indices</a:t>
            </a:r>
            <a:r>
              <a:rPr lang="en-US" sz="1000">
                <a:solidFill>
                  <a:srgbClr val="000000"/>
                </a:solidFill>
                <a:latin typeface="Calibri" panose="020F0502020204030204" pitchFamily="34" charset="0"/>
              </a:rPr>
              <a:t> </a:t>
            </a:r>
            <a:r>
              <a:rPr lang="en-US" sz="1400">
                <a:solidFill>
                  <a:srgbClr val="000000"/>
                </a:solidFill>
                <a:latin typeface="Calibri" panose="020F0502020204030204" pitchFamily="34" charset="0"/>
              </a:rPr>
              <a:t>.  Therefore the important-later-matrix K</a:t>
            </a:r>
            <a:r>
              <a:rPr lang="en-US" sz="1400" baseline="-25000">
                <a:solidFill>
                  <a:srgbClr val="000000"/>
                </a:solidFill>
                <a:latin typeface="Calibri" panose="020F0502020204030204" pitchFamily="34" charset="0"/>
              </a:rPr>
              <a:t>mn</a:t>
            </a:r>
            <a:r>
              <a:rPr lang="en-US" sz="1400">
                <a:solidFill>
                  <a:srgbClr val="000000"/>
                </a:solidFill>
                <a:latin typeface="Calibri" panose="020F0502020204030204" pitchFamily="34" charset="0"/>
              </a:rPr>
              <a:t> = Σ</a:t>
            </a:r>
            <a:r>
              <a:rPr lang="en-US" sz="1400" baseline="-25000">
                <a:solidFill>
                  <a:srgbClr val="000000"/>
                </a:solidFill>
                <a:latin typeface="Calibri" panose="020F0502020204030204" pitchFamily="34" charset="0"/>
              </a:rPr>
              <a:t>a</a:t>
            </a:r>
            <a:r>
              <a:rPr lang="en-US" sz="1400">
                <a:solidFill>
                  <a:srgbClr val="000000"/>
                </a:solidFill>
                <a:latin typeface="Calibri" panose="020F0502020204030204" pitchFamily="34" charset="0"/>
              </a:rPr>
              <a:t>&lt;|υ</a:t>
            </a:r>
            <a:r>
              <a:rPr lang="en-US" sz="1400" baseline="-25000">
                <a:solidFill>
                  <a:srgbClr val="000000"/>
                </a:solidFill>
                <a:latin typeface="Calibri" panose="020F0502020204030204" pitchFamily="34" charset="0"/>
              </a:rPr>
              <a:t>ma</a:t>
            </a:r>
            <a:r>
              <a:rPr lang="en-US" sz="1400">
                <a:solidFill>
                  <a:srgbClr val="000000"/>
                </a:solidFill>
                <a:latin typeface="Calibri" panose="020F0502020204030204" pitchFamily="34" charset="0"/>
              </a:rPr>
              <a:t>|</a:t>
            </a:r>
            <a:r>
              <a:rPr lang="en-US" sz="1400" baseline="30000">
                <a:solidFill>
                  <a:srgbClr val="000000"/>
                </a:solidFill>
                <a:latin typeface="Calibri" panose="020F0502020204030204" pitchFamily="34" charset="0"/>
              </a:rPr>
              <a:t>2</a:t>
            </a:r>
            <a:r>
              <a:rPr lang="en-US" sz="1400">
                <a:solidFill>
                  <a:srgbClr val="000000"/>
                </a:solidFill>
                <a:latin typeface="Calibri" panose="020F0502020204030204" pitchFamily="34" charset="0"/>
              </a:rPr>
              <a:t>|υ</a:t>
            </a:r>
            <a:r>
              <a:rPr lang="en-US" sz="1400" baseline="-25000">
                <a:solidFill>
                  <a:srgbClr val="000000"/>
                </a:solidFill>
                <a:latin typeface="Calibri" panose="020F0502020204030204" pitchFamily="34" charset="0"/>
              </a:rPr>
              <a:t>na</a:t>
            </a:r>
            <a:r>
              <a:rPr lang="en-US" sz="1400">
                <a:solidFill>
                  <a:srgbClr val="000000"/>
                </a:solidFill>
                <a:latin typeface="Calibri" panose="020F0502020204030204" pitchFamily="34" charset="0"/>
              </a:rPr>
              <a:t>|</a:t>
            </a:r>
            <a:r>
              <a:rPr lang="en-US" sz="1400" baseline="30000">
                <a:solidFill>
                  <a:srgbClr val="000000"/>
                </a:solidFill>
                <a:latin typeface="Calibri" panose="020F0502020204030204" pitchFamily="34" charset="0"/>
              </a:rPr>
              <a:t>2</a:t>
            </a:r>
            <a:r>
              <a:rPr lang="en-US" sz="1400">
                <a:solidFill>
                  <a:srgbClr val="000000"/>
                </a:solidFill>
                <a:latin typeface="Calibri" panose="020F0502020204030204" pitchFamily="34" charset="0"/>
              </a:rPr>
              <a:t>&gt;  would be ~ 1/N for weak disorder, but K</a:t>
            </a:r>
            <a:r>
              <a:rPr lang="en-US" sz="1400" baseline="-25000">
                <a:solidFill>
                  <a:srgbClr val="000000"/>
                </a:solidFill>
                <a:latin typeface="Calibri" panose="020F0502020204030204" pitchFamily="34" charset="0"/>
              </a:rPr>
              <a:t>mn</a:t>
            </a:r>
            <a:r>
              <a:rPr lang="en-US" sz="1400">
                <a:solidFill>
                  <a:srgbClr val="000000"/>
                </a:solidFill>
                <a:latin typeface="Calibri" panose="020F0502020204030204" pitchFamily="34" charset="0"/>
              </a:rPr>
              <a:t> ~ δ</a:t>
            </a:r>
            <a:r>
              <a:rPr lang="en-US" sz="1400" baseline="-25000">
                <a:solidFill>
                  <a:srgbClr val="000000"/>
                </a:solidFill>
                <a:latin typeface="Calibri" panose="020F0502020204030204" pitchFamily="34" charset="0"/>
              </a:rPr>
              <a:t>mn</a:t>
            </a:r>
            <a:r>
              <a:rPr lang="en-US" sz="1400">
                <a:solidFill>
                  <a:srgbClr val="000000"/>
                </a:solidFill>
                <a:latin typeface="Calibri" panose="020F0502020204030204" pitchFamily="34" charset="0"/>
              </a:rPr>
              <a:t>, for strong disorder.  Thus the diagonal elements of the K-matrix evince a behavior similar to ν</a:t>
            </a:r>
            <a:r>
              <a:rPr lang="en-US" sz="1400" baseline="-25000">
                <a:solidFill>
                  <a:srgbClr val="000000"/>
                </a:solidFill>
                <a:latin typeface="Calibri" panose="020F0502020204030204" pitchFamily="34" charset="0"/>
              </a:rPr>
              <a:t>­min</a:t>
            </a:r>
            <a:r>
              <a:rPr lang="en-US" sz="1400">
                <a:solidFill>
                  <a:srgbClr val="000000"/>
                </a:solidFill>
                <a:latin typeface="Calibri" panose="020F0502020204030204" pitchFamily="34" charset="0"/>
              </a:rPr>
              <a:t> itself, in the thermodynamic limit.  This suggests matrix γ</a:t>
            </a:r>
            <a:r>
              <a:rPr lang="en-US" sz="1400" baseline="-25000">
                <a:solidFill>
                  <a:srgbClr val="000000"/>
                </a:solidFill>
                <a:latin typeface="Calibri" panose="020F0502020204030204" pitchFamily="34" charset="0"/>
              </a:rPr>
              <a:t>m≠n</a:t>
            </a:r>
            <a:r>
              <a:rPr lang="en-US" sz="1400">
                <a:solidFill>
                  <a:srgbClr val="000000"/>
                </a:solidFill>
                <a:latin typeface="Calibri" panose="020F0502020204030204" pitchFamily="34" charset="0"/>
              </a:rPr>
              <a:t> = 2K</a:t>
            </a:r>
            <a:r>
              <a:rPr lang="en-US" sz="1400" baseline="-25000">
                <a:solidFill>
                  <a:srgbClr val="000000"/>
                </a:solidFill>
                <a:latin typeface="Calibri" panose="020F0502020204030204" pitchFamily="34" charset="0"/>
              </a:rPr>
              <a:t>m≠n</a:t>
            </a:r>
            <a:r>
              <a:rPr lang="en-US" sz="1400">
                <a:solidFill>
                  <a:srgbClr val="000000"/>
                </a:solidFill>
                <a:latin typeface="Calibri" panose="020F0502020204030204" pitchFamily="34" charset="0"/>
              </a:rPr>
              <a:t>/K</a:t>
            </a:r>
            <a:r>
              <a:rPr lang="en-US" sz="1400" baseline="-25000">
                <a:solidFill>
                  <a:srgbClr val="000000"/>
                </a:solidFill>
                <a:latin typeface="Calibri" panose="020F0502020204030204" pitchFamily="34" charset="0"/>
              </a:rPr>
              <a:t>mm</a:t>
            </a:r>
            <a:r>
              <a:rPr lang="en-US" sz="1400">
                <a:solidFill>
                  <a:srgbClr val="000000"/>
                </a:solidFill>
                <a:latin typeface="Calibri" panose="020F0502020204030204" pitchFamily="34" charset="0"/>
              </a:rPr>
              <a:t> might also be construed as an order parameter as it would be 1 in the Q1D/3D weak disorder regime, and approximately 0 in the insulating regime (thermodynamic limit).  Presumably at the critical disorder there would a fixed point.  </a:t>
            </a:r>
            <a:endParaRPr lang="en-US" sz="1400"/>
          </a:p>
        </p:txBody>
      </p:sp>
      <p:sp>
        <p:nvSpPr>
          <p:cNvPr id="3" name="Title 1">
            <a:extLst>
              <a:ext uri="{FF2B5EF4-FFF2-40B4-BE49-F238E27FC236}">
                <a16:creationId xmlns:a16="http://schemas.microsoft.com/office/drawing/2014/main" id="{73657B07-C186-4CAC-B132-46E72E98C04B}"/>
              </a:ext>
            </a:extLst>
          </p:cNvPr>
          <p:cNvSpPr txBox="1">
            <a:spLocks/>
          </p:cNvSpPr>
          <p:nvPr/>
        </p:nvSpPr>
        <p:spPr>
          <a:xfrm>
            <a:off x="3572759" y="215120"/>
            <a:ext cx="5722070" cy="621596"/>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600" b="1" u="sng">
                <a:latin typeface="+mn-lt"/>
              </a:rPr>
              <a:t>Conduction: P(g) Scaling</a:t>
            </a:r>
          </a:p>
        </p:txBody>
      </p:sp>
    </p:spTree>
    <p:extLst>
      <p:ext uri="{BB962C8B-B14F-4D97-AF65-F5344CB8AC3E}">
        <p14:creationId xmlns:p14="http://schemas.microsoft.com/office/powerpoint/2010/main" val="4263032773"/>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912883" y="167984"/>
            <a:ext cx="5156462" cy="621596"/>
          </a:xfrm>
        </p:spPr>
        <p:txBody>
          <a:bodyPr>
            <a:noAutofit/>
          </a:bodyPr>
          <a:lstStyle/>
          <a:p>
            <a:r>
              <a:rPr lang="en-US" sz="3600" b="1" u="sng">
                <a:latin typeface="+mn-lt"/>
              </a:rPr>
              <a:t>Conduction: DMPK</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17065" y="1035030"/>
            <a:ext cx="671233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lang="en-US" altLang="en-US" sz="1400"/>
              <a:t>The weak disorder Q1D scaling equation was constructed by DMPK.  Basic approach was:</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Rectangle 3">
            <a:extLst>
              <a:ext uri="{FF2B5EF4-FFF2-40B4-BE49-F238E27FC236}">
                <a16:creationId xmlns:a16="http://schemas.microsoft.com/office/drawing/2014/main" id="{9DA6630C-BDD4-4C3E-8AF8-8C0CECD9639F}"/>
              </a:ext>
            </a:extLst>
          </p:cNvPr>
          <p:cNvSpPr/>
          <p:nvPr/>
        </p:nvSpPr>
        <p:spPr>
          <a:xfrm>
            <a:off x="220367" y="2546236"/>
            <a:ext cx="8456849" cy="307777"/>
          </a:xfrm>
          <a:prstGeom prst="rect">
            <a:avLst/>
          </a:prstGeom>
        </p:spPr>
        <p:txBody>
          <a:bodyPr wrap="square">
            <a:spAutoFit/>
          </a:bodyPr>
          <a:lstStyle/>
          <a:p>
            <a:r>
              <a:rPr lang="en-US" sz="1400">
                <a:latin typeface="Calibri" panose="020F0502020204030204" pitchFamily="34" charset="0"/>
                <a:ea typeface="Calibri" panose="020F0502020204030204" pitchFamily="34" charset="0"/>
                <a:cs typeface="Calibri" panose="020F0502020204030204" pitchFamily="34" charset="0"/>
              </a:rPr>
              <a:t>Assume p</a:t>
            </a:r>
            <a:r>
              <a:rPr lang="en-US" sz="1400" baseline="-25000">
                <a:latin typeface="Calibri" panose="020F0502020204030204" pitchFamily="34" charset="0"/>
                <a:ea typeface="Calibri" panose="020F0502020204030204" pitchFamily="34" charset="0"/>
                <a:cs typeface="Calibri" panose="020F0502020204030204" pitchFamily="34" charset="0"/>
              </a:rPr>
              <a:t>dz</a:t>
            </a:r>
            <a:r>
              <a:rPr lang="en-US" sz="1400">
                <a:latin typeface="Calibri" panose="020F0502020204030204" pitchFamily="34" charset="0"/>
                <a:ea typeface="Calibri" panose="020F0502020204030204" pitchFamily="34" charset="0"/>
                <a:cs typeface="Calibri" panose="020F0502020204030204" pitchFamily="34" charset="0"/>
              </a:rPr>
              <a:t> is given by max entropy criterion, subject to constraint, besides normalizability:</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18" name="Object 17">
            <a:extLst>
              <a:ext uri="{FF2B5EF4-FFF2-40B4-BE49-F238E27FC236}">
                <a16:creationId xmlns:a16="http://schemas.microsoft.com/office/drawing/2014/main" id="{DB7CF88A-8B28-41CA-99E3-EBC039422ADF}"/>
              </a:ext>
            </a:extLst>
          </p:cNvPr>
          <p:cNvGraphicFramePr>
            <a:graphicFrameLocks noChangeAspect="1"/>
          </p:cNvGraphicFramePr>
          <p:nvPr>
            <p:extLst>
              <p:ext uri="{D42A27DB-BD31-4B8C-83A1-F6EECF244321}">
                <p14:modId xmlns:p14="http://schemas.microsoft.com/office/powerpoint/2010/main" val="2475068881"/>
              </p:ext>
            </p:extLst>
          </p:nvPr>
        </p:nvGraphicFramePr>
        <p:xfrm>
          <a:off x="247236" y="1451627"/>
          <a:ext cx="3253977" cy="976194"/>
        </p:xfrm>
        <a:graphic>
          <a:graphicData uri="http://schemas.openxmlformats.org/presentationml/2006/ole">
            <mc:AlternateContent xmlns:mc="http://schemas.openxmlformats.org/markup-compatibility/2006">
              <mc:Choice xmlns:v="urn:schemas-microsoft-com:vml" Requires="v">
                <p:oleObj name="Bitmap Image" r:id="rId3" imgW="2415749" imgH="1219306" progId="Paint.Picture">
                  <p:embed/>
                </p:oleObj>
              </mc:Choice>
              <mc:Fallback>
                <p:oleObj name="Bitmap Image" r:id="rId3" imgW="2415749" imgH="1219306" progId="Paint.Picture">
                  <p:embed/>
                  <p:pic>
                    <p:nvPicPr>
                      <p:cNvPr id="18" name="Object 17">
                        <a:extLst>
                          <a:ext uri="{FF2B5EF4-FFF2-40B4-BE49-F238E27FC236}">
                            <a16:creationId xmlns:a16="http://schemas.microsoft.com/office/drawing/2014/main" id="{DB7CF88A-8B28-41CA-99E3-EBC039422AD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t="30836" r="6737" b="11424"/>
                      <a:stretch>
                        <a:fillRect/>
                      </a:stretch>
                    </p:blipFill>
                    <p:spPr bwMode="auto">
                      <a:xfrm>
                        <a:off x="247236" y="1451627"/>
                        <a:ext cx="3253977" cy="976194"/>
                      </a:xfrm>
                      <a:prstGeom prst="rect">
                        <a:avLst/>
                      </a:prstGeom>
                      <a:noFill/>
                    </p:spPr>
                  </p:pic>
                </p:oleObj>
              </mc:Fallback>
            </mc:AlternateContent>
          </a:graphicData>
        </a:graphic>
      </p:graphicFrame>
      <p:graphicFrame>
        <p:nvGraphicFramePr>
          <p:cNvPr id="19" name="Object 18">
            <a:extLst>
              <a:ext uri="{FF2B5EF4-FFF2-40B4-BE49-F238E27FC236}">
                <a16:creationId xmlns:a16="http://schemas.microsoft.com/office/drawing/2014/main" id="{EBEAD5A5-0797-4C3E-A7D1-C2989CC759CB}"/>
              </a:ext>
            </a:extLst>
          </p:cNvPr>
          <p:cNvGraphicFramePr>
            <a:graphicFrameLocks noChangeAspect="1"/>
          </p:cNvGraphicFramePr>
          <p:nvPr>
            <p:extLst>
              <p:ext uri="{D42A27DB-BD31-4B8C-83A1-F6EECF244321}">
                <p14:modId xmlns:p14="http://schemas.microsoft.com/office/powerpoint/2010/main" val="1581236294"/>
              </p:ext>
            </p:extLst>
          </p:nvPr>
        </p:nvGraphicFramePr>
        <p:xfrm>
          <a:off x="3756178" y="1821768"/>
          <a:ext cx="1391319" cy="298140"/>
        </p:xfrm>
        <a:graphic>
          <a:graphicData uri="http://schemas.openxmlformats.org/presentationml/2006/ole">
            <mc:AlternateContent xmlns:mc="http://schemas.openxmlformats.org/markup-compatibility/2006">
              <mc:Choice xmlns:v="urn:schemas-microsoft-com:vml" Requires="v">
                <p:oleObj name="Equation" r:id="rId5" imgW="1040948" imgH="228501" progId="Equation.DSMT4">
                  <p:embed/>
                </p:oleObj>
              </mc:Choice>
              <mc:Fallback>
                <p:oleObj name="Equation" r:id="rId5" imgW="1040948" imgH="228501" progId="Equation.DSMT4">
                  <p:embed/>
                  <p:pic>
                    <p:nvPicPr>
                      <p:cNvPr id="19" name="Object 18">
                        <a:extLst>
                          <a:ext uri="{FF2B5EF4-FFF2-40B4-BE49-F238E27FC236}">
                            <a16:creationId xmlns:a16="http://schemas.microsoft.com/office/drawing/2014/main" id="{EBEAD5A5-0797-4C3E-A7D1-C2989CC759C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56178" y="1821768"/>
                        <a:ext cx="1391319" cy="298140"/>
                      </a:xfrm>
                      <a:prstGeom prst="rect">
                        <a:avLst/>
                      </a:prstGeom>
                      <a:noFill/>
                    </p:spPr>
                  </p:pic>
                </p:oleObj>
              </mc:Fallback>
            </mc:AlternateContent>
          </a:graphicData>
        </a:graphic>
      </p:graphicFrame>
      <p:graphicFrame>
        <p:nvGraphicFramePr>
          <p:cNvPr id="9" name="Object 8">
            <a:extLst>
              <a:ext uri="{FF2B5EF4-FFF2-40B4-BE49-F238E27FC236}">
                <a16:creationId xmlns:a16="http://schemas.microsoft.com/office/drawing/2014/main" id="{1BEEC098-1C62-4CC3-B41C-9CDE518A94D3}"/>
              </a:ext>
            </a:extLst>
          </p:cNvPr>
          <p:cNvGraphicFramePr>
            <a:graphicFrameLocks noChangeAspect="1"/>
          </p:cNvGraphicFramePr>
          <p:nvPr>
            <p:extLst>
              <p:ext uri="{D42A27DB-BD31-4B8C-83A1-F6EECF244321}">
                <p14:modId xmlns:p14="http://schemas.microsoft.com/office/powerpoint/2010/main" val="3855263599"/>
              </p:ext>
            </p:extLst>
          </p:nvPr>
        </p:nvGraphicFramePr>
        <p:xfrm>
          <a:off x="6368598" y="1804343"/>
          <a:ext cx="4428845" cy="376923"/>
        </p:xfrm>
        <a:graphic>
          <a:graphicData uri="http://schemas.openxmlformats.org/presentationml/2006/ole">
            <mc:AlternateContent xmlns:mc="http://schemas.openxmlformats.org/markup-compatibility/2006">
              <mc:Choice xmlns:v="urn:schemas-microsoft-com:vml" Requires="v">
                <p:oleObj name="Equation" r:id="rId7" imgW="3581400" imgH="279400" progId="Equation.DSMT4">
                  <p:embed/>
                </p:oleObj>
              </mc:Choice>
              <mc:Fallback>
                <p:oleObj name="Equation" r:id="rId7" imgW="3581400" imgH="279400" progId="Equation.DSMT4">
                  <p:embed/>
                  <p:pic>
                    <p:nvPicPr>
                      <p:cNvPr id="9" name="Object 8">
                        <a:extLst>
                          <a:ext uri="{FF2B5EF4-FFF2-40B4-BE49-F238E27FC236}">
                            <a16:creationId xmlns:a16="http://schemas.microsoft.com/office/drawing/2014/main" id="{1BEEC098-1C62-4CC3-B41C-9CDE518A94D3}"/>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68598" y="1804343"/>
                        <a:ext cx="4428845" cy="376923"/>
                      </a:xfrm>
                      <a:prstGeom prst="rect">
                        <a:avLst/>
                      </a:prstGeom>
                      <a:noFill/>
                    </p:spPr>
                  </p:pic>
                </p:oleObj>
              </mc:Fallback>
            </mc:AlternateContent>
          </a:graphicData>
        </a:graphic>
      </p:graphicFrame>
      <p:graphicFrame>
        <p:nvGraphicFramePr>
          <p:cNvPr id="12" name="Object 11">
            <a:extLst>
              <a:ext uri="{FF2B5EF4-FFF2-40B4-BE49-F238E27FC236}">
                <a16:creationId xmlns:a16="http://schemas.microsoft.com/office/drawing/2014/main" id="{F544931B-C36E-4E22-8B54-9B9DD99CA426}"/>
              </a:ext>
            </a:extLst>
          </p:cNvPr>
          <p:cNvGraphicFramePr>
            <a:graphicFrameLocks noChangeAspect="1"/>
          </p:cNvGraphicFramePr>
          <p:nvPr/>
        </p:nvGraphicFramePr>
        <p:xfrm>
          <a:off x="247236" y="2930142"/>
          <a:ext cx="2020888" cy="936625"/>
        </p:xfrm>
        <a:graphic>
          <a:graphicData uri="http://schemas.openxmlformats.org/presentationml/2006/ole">
            <mc:AlternateContent xmlns:mc="http://schemas.openxmlformats.org/markup-compatibility/2006">
              <mc:Choice xmlns:v="urn:schemas-microsoft-com:vml" Requires="v">
                <p:oleObj name="Equation" r:id="rId9" imgW="1511280" imgH="749160" progId="Equation.DSMT4">
                  <p:embed/>
                </p:oleObj>
              </mc:Choice>
              <mc:Fallback>
                <p:oleObj name="Equation" r:id="rId9" imgW="1511280" imgH="749160" progId="Equation.DSMT4">
                  <p:embed/>
                  <p:pic>
                    <p:nvPicPr>
                      <p:cNvPr id="12" name="Object 11">
                        <a:extLst>
                          <a:ext uri="{FF2B5EF4-FFF2-40B4-BE49-F238E27FC236}">
                            <a16:creationId xmlns:a16="http://schemas.microsoft.com/office/drawing/2014/main" id="{F544931B-C36E-4E22-8B54-9B9DD99CA426}"/>
                          </a:ext>
                        </a:extLst>
                      </p:cNvPr>
                      <p:cNvPicPr>
                        <a:picLocks noChangeAspect="1" noChangeArrowheads="1"/>
                      </p:cNvPicPr>
                      <p:nvPr/>
                    </p:nvPicPr>
                    <p:blipFill>
                      <a:blip r:embed="rId10"/>
                      <a:srcRect/>
                      <a:stretch>
                        <a:fillRect/>
                      </a:stretch>
                    </p:blipFill>
                    <p:spPr bwMode="auto">
                      <a:xfrm>
                        <a:off x="247236" y="2930142"/>
                        <a:ext cx="2020888" cy="936625"/>
                      </a:xfrm>
                      <a:prstGeom prst="rect">
                        <a:avLst/>
                      </a:prstGeom>
                      <a:noFill/>
                    </p:spPr>
                  </p:pic>
                </p:oleObj>
              </mc:Fallback>
            </mc:AlternateContent>
          </a:graphicData>
        </a:graphic>
      </p:graphicFrame>
      <p:graphicFrame>
        <p:nvGraphicFramePr>
          <p:cNvPr id="14" name="Object 13">
            <a:extLst>
              <a:ext uri="{FF2B5EF4-FFF2-40B4-BE49-F238E27FC236}">
                <a16:creationId xmlns:a16="http://schemas.microsoft.com/office/drawing/2014/main" id="{C87C0B5A-C510-4CF2-8674-51A49F1C845F}"/>
              </a:ext>
            </a:extLst>
          </p:cNvPr>
          <p:cNvGraphicFramePr>
            <a:graphicFrameLocks noChangeAspect="1"/>
          </p:cNvGraphicFramePr>
          <p:nvPr/>
        </p:nvGraphicFramePr>
        <p:xfrm>
          <a:off x="6266346" y="3098089"/>
          <a:ext cx="4145346" cy="606636"/>
        </p:xfrm>
        <a:graphic>
          <a:graphicData uri="http://schemas.openxmlformats.org/presentationml/2006/ole">
            <mc:AlternateContent xmlns:mc="http://schemas.openxmlformats.org/markup-compatibility/2006">
              <mc:Choice xmlns:v="urn:schemas-microsoft-com:vml" Requires="v">
                <p:oleObj name="Equation" r:id="rId11" imgW="3086100" imgH="469900" progId="Equation.DSMT4">
                  <p:embed/>
                </p:oleObj>
              </mc:Choice>
              <mc:Fallback>
                <p:oleObj name="Equation" r:id="rId11" imgW="3086100" imgH="469900" progId="Equation.DSMT4">
                  <p:embed/>
                  <p:pic>
                    <p:nvPicPr>
                      <p:cNvPr id="14" name="Object 13">
                        <a:extLst>
                          <a:ext uri="{FF2B5EF4-FFF2-40B4-BE49-F238E27FC236}">
                            <a16:creationId xmlns:a16="http://schemas.microsoft.com/office/drawing/2014/main" id="{C87C0B5A-C510-4CF2-8674-51A49F1C845F}"/>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266346" y="3098089"/>
                        <a:ext cx="4145346" cy="606636"/>
                      </a:xfrm>
                      <a:prstGeom prst="rect">
                        <a:avLst/>
                      </a:prstGeom>
                      <a:noFill/>
                    </p:spPr>
                  </p:pic>
                </p:oleObj>
              </mc:Fallback>
            </mc:AlternateContent>
          </a:graphicData>
        </a:graphic>
      </p:graphicFrame>
      <p:cxnSp>
        <p:nvCxnSpPr>
          <p:cNvPr id="21" name="Straight Arrow Connector 20">
            <a:extLst>
              <a:ext uri="{FF2B5EF4-FFF2-40B4-BE49-F238E27FC236}">
                <a16:creationId xmlns:a16="http://schemas.microsoft.com/office/drawing/2014/main" id="{093989AE-9871-4439-B573-2E675316128A}"/>
              </a:ext>
            </a:extLst>
          </p:cNvPr>
          <p:cNvCxnSpPr/>
          <p:nvPr/>
        </p:nvCxnSpPr>
        <p:spPr>
          <a:xfrm>
            <a:off x="5134807" y="3405253"/>
            <a:ext cx="809703" cy="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graphicFrame>
        <p:nvGraphicFramePr>
          <p:cNvPr id="27" name="Object 26">
            <a:extLst>
              <a:ext uri="{FF2B5EF4-FFF2-40B4-BE49-F238E27FC236}">
                <a16:creationId xmlns:a16="http://schemas.microsoft.com/office/drawing/2014/main" id="{D3A7B576-D3A6-48B6-B4CC-2675DFDBA510}"/>
              </a:ext>
            </a:extLst>
          </p:cNvPr>
          <p:cNvGraphicFramePr>
            <a:graphicFrameLocks noChangeAspect="1"/>
          </p:cNvGraphicFramePr>
          <p:nvPr/>
        </p:nvGraphicFramePr>
        <p:xfrm>
          <a:off x="3207582" y="2879946"/>
          <a:ext cx="1851025" cy="1047750"/>
        </p:xfrm>
        <a:graphic>
          <a:graphicData uri="http://schemas.openxmlformats.org/presentationml/2006/ole">
            <mc:AlternateContent xmlns:mc="http://schemas.openxmlformats.org/markup-compatibility/2006">
              <mc:Choice xmlns:v="urn:schemas-microsoft-com:vml" Requires="v">
                <p:oleObj name="Equation" r:id="rId13" imgW="1384200" imgH="838080" progId="Equation.DSMT4">
                  <p:embed/>
                </p:oleObj>
              </mc:Choice>
              <mc:Fallback>
                <p:oleObj name="Equation" r:id="rId13" imgW="1384200" imgH="838080" progId="Equation.DSMT4">
                  <p:embed/>
                  <p:pic>
                    <p:nvPicPr>
                      <p:cNvPr id="27" name="Object 26">
                        <a:extLst>
                          <a:ext uri="{FF2B5EF4-FFF2-40B4-BE49-F238E27FC236}">
                            <a16:creationId xmlns:a16="http://schemas.microsoft.com/office/drawing/2014/main" id="{D3A7B576-D3A6-48B6-B4CC-2675DFDBA510}"/>
                          </a:ext>
                        </a:extLst>
                      </p:cNvPr>
                      <p:cNvPicPr>
                        <a:picLocks noChangeAspect="1" noChangeArrowheads="1"/>
                      </p:cNvPicPr>
                      <p:nvPr/>
                    </p:nvPicPr>
                    <p:blipFill>
                      <a:blip r:embed="rId14"/>
                      <a:srcRect/>
                      <a:stretch>
                        <a:fillRect/>
                      </a:stretch>
                    </p:blipFill>
                    <p:spPr bwMode="auto">
                      <a:xfrm>
                        <a:off x="3207582" y="2879946"/>
                        <a:ext cx="1851025" cy="1047750"/>
                      </a:xfrm>
                      <a:prstGeom prst="rect">
                        <a:avLst/>
                      </a:prstGeom>
                      <a:noFill/>
                    </p:spPr>
                  </p:pic>
                </p:oleObj>
              </mc:Fallback>
            </mc:AlternateContent>
          </a:graphicData>
        </a:graphic>
      </p:graphicFrame>
      <p:sp>
        <p:nvSpPr>
          <p:cNvPr id="26" name="Freeform: Shape 25">
            <a:extLst>
              <a:ext uri="{FF2B5EF4-FFF2-40B4-BE49-F238E27FC236}">
                <a16:creationId xmlns:a16="http://schemas.microsoft.com/office/drawing/2014/main" id="{98FD966F-2CCF-474A-BFA3-400109D8C1DF}"/>
              </a:ext>
            </a:extLst>
          </p:cNvPr>
          <p:cNvSpPr/>
          <p:nvPr/>
        </p:nvSpPr>
        <p:spPr>
          <a:xfrm>
            <a:off x="2413262" y="3098089"/>
            <a:ext cx="650450" cy="606643"/>
          </a:xfrm>
          <a:custGeom>
            <a:avLst/>
            <a:gdLst>
              <a:gd name="connsiteX0" fmla="*/ 0 w 650450"/>
              <a:gd name="connsiteY0" fmla="*/ 606643 h 606643"/>
              <a:gd name="connsiteX1" fmla="*/ 113122 w 650450"/>
              <a:gd name="connsiteY1" fmla="*/ 502948 h 606643"/>
              <a:gd name="connsiteX2" fmla="*/ 141402 w 650450"/>
              <a:gd name="connsiteY2" fmla="*/ 474667 h 606643"/>
              <a:gd name="connsiteX3" fmla="*/ 169683 w 650450"/>
              <a:gd name="connsiteY3" fmla="*/ 408680 h 606643"/>
              <a:gd name="connsiteX4" fmla="*/ 188536 w 650450"/>
              <a:gd name="connsiteY4" fmla="*/ 352119 h 606643"/>
              <a:gd name="connsiteX5" fmla="*/ 207390 w 650450"/>
              <a:gd name="connsiteY5" fmla="*/ 304985 h 606643"/>
              <a:gd name="connsiteX6" fmla="*/ 216817 w 650450"/>
              <a:gd name="connsiteY6" fmla="*/ 257851 h 606643"/>
              <a:gd name="connsiteX7" fmla="*/ 245097 w 650450"/>
              <a:gd name="connsiteY7" fmla="*/ 229571 h 606643"/>
              <a:gd name="connsiteX8" fmla="*/ 273377 w 650450"/>
              <a:gd name="connsiteY8" fmla="*/ 163583 h 606643"/>
              <a:gd name="connsiteX9" fmla="*/ 311085 w 650450"/>
              <a:gd name="connsiteY9" fmla="*/ 107022 h 606643"/>
              <a:gd name="connsiteX10" fmla="*/ 348792 w 650450"/>
              <a:gd name="connsiteY10" fmla="*/ 88168 h 606643"/>
              <a:gd name="connsiteX11" fmla="*/ 377072 w 650450"/>
              <a:gd name="connsiteY11" fmla="*/ 69315 h 606643"/>
              <a:gd name="connsiteX12" fmla="*/ 414779 w 650450"/>
              <a:gd name="connsiteY12" fmla="*/ 59888 h 606643"/>
              <a:gd name="connsiteX13" fmla="*/ 443060 w 650450"/>
              <a:gd name="connsiteY13" fmla="*/ 41034 h 606643"/>
              <a:gd name="connsiteX14" fmla="*/ 546755 w 650450"/>
              <a:gd name="connsiteY14" fmla="*/ 22181 h 606643"/>
              <a:gd name="connsiteX15" fmla="*/ 650450 w 650450"/>
              <a:gd name="connsiteY15" fmla="*/ 12754 h 606643"/>
              <a:gd name="connsiteX16" fmla="*/ 622169 w 650450"/>
              <a:gd name="connsiteY16" fmla="*/ 22181 h 606643"/>
              <a:gd name="connsiteX17" fmla="*/ 575035 w 650450"/>
              <a:gd name="connsiteY17" fmla="*/ 78742 h 606643"/>
              <a:gd name="connsiteX18" fmla="*/ 565608 w 650450"/>
              <a:gd name="connsiteY18" fmla="*/ 107022 h 606643"/>
              <a:gd name="connsiteX19" fmla="*/ 546755 w 650450"/>
              <a:gd name="connsiteY19" fmla="*/ 135303 h 606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50450" h="606643">
                <a:moveTo>
                  <a:pt x="0" y="606643"/>
                </a:moveTo>
                <a:cubicBezTo>
                  <a:pt x="77039" y="542444"/>
                  <a:pt x="39212" y="576858"/>
                  <a:pt x="113122" y="502948"/>
                </a:cubicBezTo>
                <a:lnTo>
                  <a:pt x="141402" y="474667"/>
                </a:lnTo>
                <a:cubicBezTo>
                  <a:pt x="166341" y="374913"/>
                  <a:pt x="132480" y="492386"/>
                  <a:pt x="169683" y="408680"/>
                </a:cubicBezTo>
                <a:cubicBezTo>
                  <a:pt x="177754" y="390519"/>
                  <a:pt x="181155" y="370571"/>
                  <a:pt x="188536" y="352119"/>
                </a:cubicBezTo>
                <a:cubicBezTo>
                  <a:pt x="194821" y="336408"/>
                  <a:pt x="202527" y="321193"/>
                  <a:pt x="207390" y="304985"/>
                </a:cubicBezTo>
                <a:cubicBezTo>
                  <a:pt x="211994" y="289638"/>
                  <a:pt x="209652" y="272182"/>
                  <a:pt x="216817" y="257851"/>
                </a:cubicBezTo>
                <a:cubicBezTo>
                  <a:pt x="222779" y="245927"/>
                  <a:pt x="235670" y="238998"/>
                  <a:pt x="245097" y="229571"/>
                </a:cubicBezTo>
                <a:cubicBezTo>
                  <a:pt x="254849" y="200316"/>
                  <a:pt x="255905" y="192702"/>
                  <a:pt x="273377" y="163583"/>
                </a:cubicBezTo>
                <a:cubicBezTo>
                  <a:pt x="285035" y="144153"/>
                  <a:pt x="290818" y="117156"/>
                  <a:pt x="311085" y="107022"/>
                </a:cubicBezTo>
                <a:cubicBezTo>
                  <a:pt x="323654" y="100737"/>
                  <a:pt x="336591" y="95140"/>
                  <a:pt x="348792" y="88168"/>
                </a:cubicBezTo>
                <a:cubicBezTo>
                  <a:pt x="358629" y="82547"/>
                  <a:pt x="366659" y="73778"/>
                  <a:pt x="377072" y="69315"/>
                </a:cubicBezTo>
                <a:cubicBezTo>
                  <a:pt x="388980" y="64211"/>
                  <a:pt x="402210" y="63030"/>
                  <a:pt x="414779" y="59888"/>
                </a:cubicBezTo>
                <a:cubicBezTo>
                  <a:pt x="424206" y="53603"/>
                  <a:pt x="432646" y="45497"/>
                  <a:pt x="443060" y="41034"/>
                </a:cubicBezTo>
                <a:cubicBezTo>
                  <a:pt x="465280" y="31511"/>
                  <a:pt x="531471" y="24364"/>
                  <a:pt x="546755" y="22181"/>
                </a:cubicBezTo>
                <a:cubicBezTo>
                  <a:pt x="439429" y="-13595"/>
                  <a:pt x="470355" y="2160"/>
                  <a:pt x="650450" y="12754"/>
                </a:cubicBezTo>
                <a:cubicBezTo>
                  <a:pt x="641023" y="15896"/>
                  <a:pt x="630437" y="16669"/>
                  <a:pt x="622169" y="22181"/>
                </a:cubicBezTo>
                <a:cubicBezTo>
                  <a:pt x="606532" y="32605"/>
                  <a:pt x="583730" y="61352"/>
                  <a:pt x="575035" y="78742"/>
                </a:cubicBezTo>
                <a:cubicBezTo>
                  <a:pt x="570591" y="87630"/>
                  <a:pt x="570052" y="98134"/>
                  <a:pt x="565608" y="107022"/>
                </a:cubicBezTo>
                <a:cubicBezTo>
                  <a:pt x="560541" y="117156"/>
                  <a:pt x="546755" y="135303"/>
                  <a:pt x="546755" y="135303"/>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437F9677-29DE-4BCF-AF89-35CA06C61E0D}"/>
              </a:ext>
            </a:extLst>
          </p:cNvPr>
          <p:cNvSpPr/>
          <p:nvPr/>
        </p:nvSpPr>
        <p:spPr>
          <a:xfrm>
            <a:off x="150399" y="3954493"/>
            <a:ext cx="6651613" cy="307777"/>
          </a:xfrm>
          <a:prstGeom prst="rect">
            <a:avLst/>
          </a:prstGeom>
        </p:spPr>
        <p:txBody>
          <a:bodyPr wrap="square">
            <a:spAutoFit/>
          </a:bodyPr>
          <a:lstStyle/>
          <a:p>
            <a:r>
              <a:rPr lang="en-US" sz="1400">
                <a:effectLst/>
                <a:latin typeface="Calibri" panose="020F0502020204030204" pitchFamily="34" charset="0"/>
                <a:ea typeface="Calibri" panose="020F0502020204030204" pitchFamily="34" charset="0"/>
                <a:cs typeface="Times New Roman" panose="02020603050405020304" pitchFamily="18" charset="0"/>
              </a:rPr>
              <a:t>This implies that u, </a:t>
            </a:r>
            <a:r>
              <a:rPr lang="el-GR" sz="1400">
                <a:effectLst/>
                <a:latin typeface="Calibri" panose="020F0502020204030204" pitchFamily="34" charset="0"/>
                <a:ea typeface="Calibri" panose="020F0502020204030204" pitchFamily="34" charset="0"/>
                <a:cs typeface="Times New Roman" panose="02020603050405020304" pitchFamily="18" charset="0"/>
              </a:rPr>
              <a:t>υ</a:t>
            </a:r>
            <a:r>
              <a:rPr lang="en-US" sz="1400">
                <a:effectLst/>
                <a:latin typeface="Calibri" panose="020F0502020204030204" pitchFamily="34" charset="0"/>
                <a:ea typeface="Calibri" panose="020F0502020204030204" pitchFamily="34" charset="0"/>
                <a:cs typeface="Times New Roman" panose="02020603050405020304" pitchFamily="18" charset="0"/>
              </a:rPr>
              <a:t> will be isotropically distributed, which implies following properties:</a:t>
            </a:r>
          </a:p>
        </p:txBody>
      </p:sp>
      <p:graphicFrame>
        <p:nvGraphicFramePr>
          <p:cNvPr id="32" name="Object 31">
            <a:extLst>
              <a:ext uri="{FF2B5EF4-FFF2-40B4-BE49-F238E27FC236}">
                <a16:creationId xmlns:a16="http://schemas.microsoft.com/office/drawing/2014/main" id="{B1D1EB74-E1F2-44BA-89CC-4DB5F9EF703A}"/>
              </a:ext>
            </a:extLst>
          </p:cNvPr>
          <p:cNvGraphicFramePr>
            <a:graphicFrameLocks noChangeAspect="1"/>
          </p:cNvGraphicFramePr>
          <p:nvPr/>
        </p:nvGraphicFramePr>
        <p:xfrm>
          <a:off x="220367" y="4312918"/>
          <a:ext cx="4235450" cy="822325"/>
        </p:xfrm>
        <a:graphic>
          <a:graphicData uri="http://schemas.openxmlformats.org/presentationml/2006/ole">
            <mc:AlternateContent xmlns:mc="http://schemas.openxmlformats.org/markup-compatibility/2006">
              <mc:Choice xmlns:v="urn:schemas-microsoft-com:vml" Requires="v">
                <p:oleObj name="Equation" r:id="rId15" imgW="3746160" imgH="711000" progId="Equation.DSMT4">
                  <p:embed/>
                </p:oleObj>
              </mc:Choice>
              <mc:Fallback>
                <p:oleObj name="Equation" r:id="rId15" imgW="3746160" imgH="711000" progId="Equation.DSMT4">
                  <p:embed/>
                  <p:pic>
                    <p:nvPicPr>
                      <p:cNvPr id="32" name="Object 31">
                        <a:extLst>
                          <a:ext uri="{FF2B5EF4-FFF2-40B4-BE49-F238E27FC236}">
                            <a16:creationId xmlns:a16="http://schemas.microsoft.com/office/drawing/2014/main" id="{B1D1EB74-E1F2-44BA-89CC-4DB5F9EF703A}"/>
                          </a:ext>
                        </a:extLst>
                      </p:cNvPr>
                      <p:cNvPicPr>
                        <a:picLocks noChangeAspect="1" noChangeArrowheads="1"/>
                      </p:cNvPicPr>
                      <p:nvPr/>
                    </p:nvPicPr>
                    <p:blipFill>
                      <a:blip r:embed="rId16"/>
                      <a:srcRect/>
                      <a:stretch>
                        <a:fillRect/>
                      </a:stretch>
                    </p:blipFill>
                    <p:spPr bwMode="auto">
                      <a:xfrm>
                        <a:off x="220367" y="4312918"/>
                        <a:ext cx="4235450" cy="822325"/>
                      </a:xfrm>
                      <a:prstGeom prst="rect">
                        <a:avLst/>
                      </a:prstGeom>
                      <a:noFill/>
                    </p:spPr>
                  </p:pic>
                </p:oleObj>
              </mc:Fallback>
            </mc:AlternateContent>
          </a:graphicData>
        </a:graphic>
      </p:graphicFrame>
      <p:sp>
        <p:nvSpPr>
          <p:cNvPr id="33" name="Rectangle 32">
            <a:extLst>
              <a:ext uri="{FF2B5EF4-FFF2-40B4-BE49-F238E27FC236}">
                <a16:creationId xmlns:a16="http://schemas.microsoft.com/office/drawing/2014/main" id="{C782901E-F7E6-4627-8AE6-C934E70F7F36}"/>
              </a:ext>
            </a:extLst>
          </p:cNvPr>
          <p:cNvSpPr/>
          <p:nvPr/>
        </p:nvSpPr>
        <p:spPr>
          <a:xfrm>
            <a:off x="150398" y="5168949"/>
            <a:ext cx="6651613" cy="307777"/>
          </a:xfrm>
          <a:prstGeom prst="rect">
            <a:avLst/>
          </a:prstGeom>
        </p:spPr>
        <p:txBody>
          <a:bodyPr wrap="square">
            <a:spAutoFit/>
          </a:bodyPr>
          <a:lstStyle/>
          <a:p>
            <a:r>
              <a:rPr lang="en-US" sz="1400">
                <a:effectLst/>
                <a:latin typeface="Calibri" panose="020F0502020204030204" pitchFamily="34" charset="0"/>
                <a:ea typeface="Calibri" panose="020F0502020204030204" pitchFamily="34" charset="0"/>
                <a:cs typeface="Times New Roman" panose="02020603050405020304" pitchFamily="18" charset="0"/>
              </a:rPr>
              <a:t>And end up with following scaling equation, where </a:t>
            </a:r>
            <a:r>
              <a:rPr lang="el-GR" sz="1400">
                <a:effectLst/>
                <a:latin typeface="Calibri" panose="020F0502020204030204" pitchFamily="34" charset="0"/>
                <a:ea typeface="Calibri" panose="020F0502020204030204" pitchFamily="34" charset="0"/>
                <a:cs typeface="Times New Roman" panose="02020603050405020304" pitchFamily="18" charset="0"/>
              </a:rPr>
              <a:t>ξ</a:t>
            </a:r>
            <a:r>
              <a:rPr lang="en-US" sz="1400">
                <a:effectLst/>
                <a:latin typeface="Calibri" panose="020F0502020204030204" pitchFamily="34" charset="0"/>
                <a:ea typeface="Calibri" panose="020F0502020204030204" pitchFamily="34" charset="0"/>
                <a:cs typeface="Times New Roman" panose="02020603050405020304" pitchFamily="18" charset="0"/>
              </a:rPr>
              <a:t> = (N+1)ℓ/2.</a:t>
            </a:r>
          </a:p>
        </p:txBody>
      </p:sp>
      <p:graphicFrame>
        <p:nvGraphicFramePr>
          <p:cNvPr id="35" name="Object 34">
            <a:extLst>
              <a:ext uri="{FF2B5EF4-FFF2-40B4-BE49-F238E27FC236}">
                <a16:creationId xmlns:a16="http://schemas.microsoft.com/office/drawing/2014/main" id="{FCB15B45-0282-4F15-9CC3-ED91D8D3AE55}"/>
              </a:ext>
            </a:extLst>
          </p:cNvPr>
          <p:cNvGraphicFramePr>
            <a:graphicFrameLocks noChangeAspect="1"/>
          </p:cNvGraphicFramePr>
          <p:nvPr/>
        </p:nvGraphicFramePr>
        <p:xfrm>
          <a:off x="207637" y="5522359"/>
          <a:ext cx="6721757" cy="1219059"/>
        </p:xfrm>
        <a:graphic>
          <a:graphicData uri="http://schemas.openxmlformats.org/presentationml/2006/ole">
            <mc:AlternateContent xmlns:mc="http://schemas.openxmlformats.org/markup-compatibility/2006">
              <mc:Choice xmlns:v="urn:schemas-microsoft-com:vml" Requires="v">
                <p:oleObj name="Equation" r:id="rId17" imgW="5041800" imgH="914400" progId="Equation.DSMT4">
                  <p:embed/>
                </p:oleObj>
              </mc:Choice>
              <mc:Fallback>
                <p:oleObj name="Equation" r:id="rId17" imgW="5041800" imgH="914400" progId="Equation.DSMT4">
                  <p:embed/>
                  <p:pic>
                    <p:nvPicPr>
                      <p:cNvPr id="35" name="Object 34">
                        <a:extLst>
                          <a:ext uri="{FF2B5EF4-FFF2-40B4-BE49-F238E27FC236}">
                            <a16:creationId xmlns:a16="http://schemas.microsoft.com/office/drawing/2014/main" id="{FCB15B45-0282-4F15-9CC3-ED91D8D3AE55}"/>
                          </a:ext>
                        </a:extLst>
                      </p:cNvPr>
                      <p:cNvPicPr>
                        <a:picLocks noChangeAspect="1" noChangeArrowheads="1"/>
                      </p:cNvPicPr>
                      <p:nvPr/>
                    </p:nvPicPr>
                    <p:blipFill>
                      <a:blip r:embed="rId18"/>
                      <a:srcRect/>
                      <a:stretch>
                        <a:fillRect/>
                      </a:stretch>
                    </p:blipFill>
                    <p:spPr bwMode="auto">
                      <a:xfrm>
                        <a:off x="207637" y="5522359"/>
                        <a:ext cx="6721757" cy="1219059"/>
                      </a:xfrm>
                      <a:prstGeom prst="rect">
                        <a:avLst/>
                      </a:prstGeom>
                      <a:solidFill>
                        <a:srgbClr val="CCFFCC"/>
                      </a:solidFill>
                      <a:ln>
                        <a:noFill/>
                      </a:ln>
                    </p:spPr>
                  </p:pic>
                </p:oleObj>
              </mc:Fallback>
            </mc:AlternateContent>
          </a:graphicData>
        </a:graphic>
      </p:graphicFrame>
      <p:cxnSp>
        <p:nvCxnSpPr>
          <p:cNvPr id="36" name="Straight Arrow Connector 35">
            <a:extLst>
              <a:ext uri="{FF2B5EF4-FFF2-40B4-BE49-F238E27FC236}">
                <a16:creationId xmlns:a16="http://schemas.microsoft.com/office/drawing/2014/main" id="{E57E8F8F-A0AE-471D-82E5-1A1E96C0381E}"/>
              </a:ext>
            </a:extLst>
          </p:cNvPr>
          <p:cNvCxnSpPr/>
          <p:nvPr/>
        </p:nvCxnSpPr>
        <p:spPr>
          <a:xfrm>
            <a:off x="5353196" y="1992805"/>
            <a:ext cx="809703" cy="0"/>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11" name="TextBox 10">
            <a:extLst>
              <a:ext uri="{FF2B5EF4-FFF2-40B4-BE49-F238E27FC236}">
                <a16:creationId xmlns:a16="http://schemas.microsoft.com/office/drawing/2014/main" id="{C554254E-A231-439F-970B-660EBAAFC8B5}"/>
              </a:ext>
            </a:extLst>
          </p:cNvPr>
          <p:cNvSpPr txBox="1"/>
          <p:nvPr/>
        </p:nvSpPr>
        <p:spPr>
          <a:xfrm>
            <a:off x="7389534" y="4262270"/>
            <a:ext cx="4518443" cy="1600438"/>
          </a:xfrm>
          <a:prstGeom prst="rect">
            <a:avLst/>
          </a:prstGeom>
          <a:noFill/>
        </p:spPr>
        <p:txBody>
          <a:bodyPr wrap="square" rtlCol="0">
            <a:spAutoFit/>
          </a:bodyPr>
          <a:lstStyle/>
          <a:p>
            <a:r>
              <a:rPr lang="en-US" sz="1400"/>
              <a:t>This isotropy assumption has often been justified by saying that for weak disorder, in the largish L</a:t>
            </a:r>
            <a:r>
              <a:rPr lang="en-US" sz="1400" baseline="-25000"/>
              <a:t>z</a:t>
            </a:r>
            <a:r>
              <a:rPr lang="en-US" sz="1400"/>
              <a:t> limit, the electrons ought to be uniformly distributed amongst the channels.  But according to the work done by Tartakovsky, this microscopic model isn’t necessary for the DMPK’s validity.  Rather it seems to generally be valid as long as disorder is weak enough, i.e., far from critical disorder?</a:t>
            </a:r>
          </a:p>
        </p:txBody>
      </p:sp>
      <p:sp>
        <p:nvSpPr>
          <p:cNvPr id="13" name="Freeform: Shape 12">
            <a:extLst>
              <a:ext uri="{FF2B5EF4-FFF2-40B4-BE49-F238E27FC236}">
                <a16:creationId xmlns:a16="http://schemas.microsoft.com/office/drawing/2014/main" id="{2E9EF0D6-DEB4-4A89-9B0D-00ED028CEE14}"/>
              </a:ext>
            </a:extLst>
          </p:cNvPr>
          <p:cNvSpPr/>
          <p:nvPr/>
        </p:nvSpPr>
        <p:spPr>
          <a:xfrm>
            <a:off x="5043340" y="4788816"/>
            <a:ext cx="1979629" cy="75415"/>
          </a:xfrm>
          <a:custGeom>
            <a:avLst/>
            <a:gdLst>
              <a:gd name="connsiteX0" fmla="*/ 0 w 1979629"/>
              <a:gd name="connsiteY0" fmla="*/ 9427 h 75415"/>
              <a:gd name="connsiteX1" fmla="*/ 301658 w 1979629"/>
              <a:gd name="connsiteY1" fmla="*/ 28281 h 75415"/>
              <a:gd name="connsiteX2" fmla="*/ 377072 w 1979629"/>
              <a:gd name="connsiteY2" fmla="*/ 37708 h 75415"/>
              <a:gd name="connsiteX3" fmla="*/ 499621 w 1979629"/>
              <a:gd name="connsiteY3" fmla="*/ 56561 h 75415"/>
              <a:gd name="connsiteX4" fmla="*/ 546755 w 1979629"/>
              <a:gd name="connsiteY4" fmla="*/ 65988 h 75415"/>
              <a:gd name="connsiteX5" fmla="*/ 650450 w 1979629"/>
              <a:gd name="connsiteY5" fmla="*/ 75415 h 75415"/>
              <a:gd name="connsiteX6" fmla="*/ 1121790 w 1979629"/>
              <a:gd name="connsiteY6" fmla="*/ 65988 h 75415"/>
              <a:gd name="connsiteX7" fmla="*/ 1150070 w 1979629"/>
              <a:gd name="connsiteY7" fmla="*/ 56561 h 75415"/>
              <a:gd name="connsiteX8" fmla="*/ 1187778 w 1979629"/>
              <a:gd name="connsiteY8" fmla="*/ 47135 h 75415"/>
              <a:gd name="connsiteX9" fmla="*/ 1225485 w 1979629"/>
              <a:gd name="connsiteY9" fmla="*/ 28281 h 75415"/>
              <a:gd name="connsiteX10" fmla="*/ 1376314 w 1979629"/>
              <a:gd name="connsiteY10" fmla="*/ 0 h 75415"/>
              <a:gd name="connsiteX11" fmla="*/ 1574276 w 1979629"/>
              <a:gd name="connsiteY11" fmla="*/ 9427 h 75415"/>
              <a:gd name="connsiteX12" fmla="*/ 1677971 w 1979629"/>
              <a:gd name="connsiteY12" fmla="*/ 37708 h 75415"/>
              <a:gd name="connsiteX13" fmla="*/ 1762813 w 1979629"/>
              <a:gd name="connsiteY13" fmla="*/ 56561 h 75415"/>
              <a:gd name="connsiteX14" fmla="*/ 1979629 w 1979629"/>
              <a:gd name="connsiteY14" fmla="*/ 65988 h 75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79629" h="75415">
                <a:moveTo>
                  <a:pt x="0" y="9427"/>
                </a:moveTo>
                <a:lnTo>
                  <a:pt x="301658" y="28281"/>
                </a:lnTo>
                <a:cubicBezTo>
                  <a:pt x="326921" y="30176"/>
                  <a:pt x="351961" y="34360"/>
                  <a:pt x="377072" y="37708"/>
                </a:cubicBezTo>
                <a:cubicBezTo>
                  <a:pt x="416770" y="43001"/>
                  <a:pt x="460035" y="49364"/>
                  <a:pt x="499621" y="56561"/>
                </a:cubicBezTo>
                <a:cubicBezTo>
                  <a:pt x="515385" y="59427"/>
                  <a:pt x="530856" y="64001"/>
                  <a:pt x="546755" y="65988"/>
                </a:cubicBezTo>
                <a:cubicBezTo>
                  <a:pt x="581195" y="70293"/>
                  <a:pt x="615885" y="72273"/>
                  <a:pt x="650450" y="75415"/>
                </a:cubicBezTo>
                <a:lnTo>
                  <a:pt x="1121790" y="65988"/>
                </a:lnTo>
                <a:cubicBezTo>
                  <a:pt x="1131720" y="65613"/>
                  <a:pt x="1140516" y="59291"/>
                  <a:pt x="1150070" y="56561"/>
                </a:cubicBezTo>
                <a:cubicBezTo>
                  <a:pt x="1162528" y="53002"/>
                  <a:pt x="1175209" y="50277"/>
                  <a:pt x="1187778" y="47135"/>
                </a:cubicBezTo>
                <a:cubicBezTo>
                  <a:pt x="1200347" y="40850"/>
                  <a:pt x="1212154" y="32725"/>
                  <a:pt x="1225485" y="28281"/>
                </a:cubicBezTo>
                <a:cubicBezTo>
                  <a:pt x="1285480" y="8282"/>
                  <a:pt x="1314292" y="7753"/>
                  <a:pt x="1376314" y="0"/>
                </a:cubicBezTo>
                <a:cubicBezTo>
                  <a:pt x="1442301" y="3142"/>
                  <a:pt x="1508565" y="2629"/>
                  <a:pt x="1574276" y="9427"/>
                </a:cubicBezTo>
                <a:cubicBezTo>
                  <a:pt x="1626963" y="14877"/>
                  <a:pt x="1637521" y="26151"/>
                  <a:pt x="1677971" y="37708"/>
                </a:cubicBezTo>
                <a:cubicBezTo>
                  <a:pt x="1694367" y="42393"/>
                  <a:pt x="1748553" y="55265"/>
                  <a:pt x="1762813" y="56561"/>
                </a:cubicBezTo>
                <a:cubicBezTo>
                  <a:pt x="1878692" y="67095"/>
                  <a:pt x="1891824" y="65988"/>
                  <a:pt x="1979629" y="65988"/>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6" name="Object 5">
            <a:extLst>
              <a:ext uri="{FF2B5EF4-FFF2-40B4-BE49-F238E27FC236}">
                <a16:creationId xmlns:a16="http://schemas.microsoft.com/office/drawing/2014/main" id="{CBB65AB7-A0F9-4062-8E1F-5C185978CA4E}"/>
              </a:ext>
            </a:extLst>
          </p:cNvPr>
          <p:cNvGraphicFramePr>
            <a:graphicFrameLocks noChangeAspect="1"/>
          </p:cNvGraphicFramePr>
          <p:nvPr>
            <p:extLst>
              <p:ext uri="{D42A27DB-BD31-4B8C-83A1-F6EECF244321}">
                <p14:modId xmlns:p14="http://schemas.microsoft.com/office/powerpoint/2010/main" val="2383527458"/>
              </p:ext>
            </p:extLst>
          </p:nvPr>
        </p:nvGraphicFramePr>
        <p:xfrm>
          <a:off x="7493231" y="6086293"/>
          <a:ext cx="1457952" cy="507826"/>
        </p:xfrm>
        <a:graphic>
          <a:graphicData uri="http://schemas.openxmlformats.org/presentationml/2006/ole">
            <mc:AlternateContent xmlns:mc="http://schemas.openxmlformats.org/markup-compatibility/2006">
              <mc:Choice xmlns:v="urn:schemas-microsoft-com:vml" Requires="v">
                <p:oleObj name="Equation" r:id="rId19" imgW="1130040" imgH="393480" progId="Equation.DSMT4">
                  <p:embed/>
                </p:oleObj>
              </mc:Choice>
              <mc:Fallback>
                <p:oleObj name="Equation" r:id="rId19" imgW="1130040" imgH="393480" progId="Equation.DSMT4">
                  <p:embed/>
                  <p:pic>
                    <p:nvPicPr>
                      <p:cNvPr id="6" name="Object 5">
                        <a:extLst>
                          <a:ext uri="{FF2B5EF4-FFF2-40B4-BE49-F238E27FC236}">
                            <a16:creationId xmlns:a16="http://schemas.microsoft.com/office/drawing/2014/main" id="{CBB65AB7-A0F9-4062-8E1F-5C185978CA4E}"/>
                          </a:ext>
                        </a:extLst>
                      </p:cNvPr>
                      <p:cNvPicPr/>
                      <p:nvPr/>
                    </p:nvPicPr>
                    <p:blipFill>
                      <a:blip r:embed="rId20"/>
                      <a:stretch>
                        <a:fillRect/>
                      </a:stretch>
                    </p:blipFill>
                    <p:spPr>
                      <a:xfrm>
                        <a:off x="7493231" y="6086293"/>
                        <a:ext cx="1457952" cy="507826"/>
                      </a:xfrm>
                      <a:prstGeom prst="rect">
                        <a:avLst/>
                      </a:prstGeom>
                    </p:spPr>
                  </p:pic>
                </p:oleObj>
              </mc:Fallback>
            </mc:AlternateContent>
          </a:graphicData>
        </a:graphic>
      </p:graphicFrame>
      <p:sp>
        <p:nvSpPr>
          <p:cNvPr id="16" name="Rectangle 15">
            <a:extLst>
              <a:ext uri="{FF2B5EF4-FFF2-40B4-BE49-F238E27FC236}">
                <a16:creationId xmlns:a16="http://schemas.microsoft.com/office/drawing/2014/main" id="{BEEEABB9-96A1-45CA-9419-C27FB35D189F}"/>
              </a:ext>
            </a:extLst>
          </p:cNvPr>
          <p:cNvSpPr/>
          <p:nvPr/>
        </p:nvSpPr>
        <p:spPr>
          <a:xfrm>
            <a:off x="8234775" y="330114"/>
            <a:ext cx="3673202" cy="1169551"/>
          </a:xfrm>
          <a:prstGeom prst="rect">
            <a:avLst/>
          </a:prstGeom>
          <a:ln>
            <a:solidFill>
              <a:schemeClr val="accent1"/>
            </a:solidFill>
          </a:ln>
        </p:spPr>
        <p:txBody>
          <a:bodyPr wrap="square">
            <a:spAutoFit/>
          </a:bodyPr>
          <a:lstStyle/>
          <a:p>
            <a:pPr lvl="0" eaLnBrk="0" fontAlgn="base" hangingPunct="0">
              <a:spcBef>
                <a:spcPct val="0"/>
              </a:spcBef>
              <a:spcAft>
                <a:spcPct val="0"/>
              </a:spcAft>
            </a:pPr>
            <a:r>
              <a:rPr lang="en-US" altLang="en-US" sz="1400"/>
              <a:t>See pg. 30 of Beenaker’s review for some references on early work on 1D chain scaling equation.  In same sentence he lists reviews by people who considered the possibility of a ‘strong disorder’ 1D scaling equation…</a:t>
            </a:r>
          </a:p>
        </p:txBody>
      </p:sp>
    </p:spTree>
    <p:extLst>
      <p:ext uri="{BB962C8B-B14F-4D97-AF65-F5344CB8AC3E}">
        <p14:creationId xmlns:p14="http://schemas.microsoft.com/office/powerpoint/2010/main" val="392854407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572759" y="233973"/>
            <a:ext cx="4496585" cy="621596"/>
          </a:xfrm>
        </p:spPr>
        <p:txBody>
          <a:bodyPr>
            <a:noAutofit/>
          </a:bodyPr>
          <a:lstStyle/>
          <a:p>
            <a:r>
              <a:rPr lang="en-US" sz="3600" b="1" u="sng">
                <a:latin typeface="+mn-lt"/>
              </a:rPr>
              <a:t>Conduction: DMPK</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17065" y="1102394"/>
            <a:ext cx="11707842"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lang="en-US" altLang="en-US" sz="1400"/>
              <a:t>We can solve the GDMPK exactly in all cases it seems.  The </a:t>
            </a:r>
            <a:r>
              <a:rPr lang="el-GR" altLang="en-US" sz="1400"/>
              <a:t>β</a:t>
            </a:r>
            <a:r>
              <a:rPr lang="en-US" altLang="en-US" sz="1400"/>
              <a:t> = 2 case is special in that the solution can be resolved into a Slater determinant ‘wavefunctions’.  In either case, the conducting and insulating regimes can be studied using a 1/N expansion (N &gt;&gt; s = </a:t>
            </a:r>
            <a:r>
              <a:rPr lang="en-US" sz="1400"/>
              <a:t>L</a:t>
            </a:r>
            <a:r>
              <a:rPr lang="en-US" sz="1400" baseline="-25000"/>
              <a:t>z</a:t>
            </a:r>
            <a:r>
              <a:rPr lang="en-US" sz="1400"/>
              <a:t>/ℓ</a:t>
            </a:r>
            <a:r>
              <a:rPr lang="en-US" altLang="en-US" sz="1400"/>
              <a:t> &gt;&gt; 1).  Some predictions from the DMPK equation are (</a:t>
            </a:r>
            <a:r>
              <a:rPr lang="el-GR" altLang="en-US" sz="1400"/>
              <a:t>β</a:t>
            </a:r>
            <a:r>
              <a:rPr lang="en-US" altLang="en-US" sz="1400"/>
              <a:t> = 1) (from Markos):</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8" name="TextBox 27">
            <a:extLst>
              <a:ext uri="{FF2B5EF4-FFF2-40B4-BE49-F238E27FC236}">
                <a16:creationId xmlns:a16="http://schemas.microsoft.com/office/drawing/2014/main" id="{DC9BDD0D-CB08-407E-AF3F-3EE4903095EE}"/>
              </a:ext>
            </a:extLst>
          </p:cNvPr>
          <p:cNvSpPr txBox="1"/>
          <p:nvPr/>
        </p:nvSpPr>
        <p:spPr>
          <a:xfrm>
            <a:off x="337648" y="5645323"/>
            <a:ext cx="10246688" cy="954107"/>
          </a:xfrm>
          <a:prstGeom prst="rect">
            <a:avLst/>
          </a:prstGeom>
          <a:noFill/>
          <a:ln>
            <a:solidFill>
              <a:srgbClr val="7030A0"/>
            </a:solidFill>
          </a:ln>
        </p:spPr>
        <p:txBody>
          <a:bodyPr wrap="square" rtlCol="0">
            <a:spAutoFit/>
          </a:bodyPr>
          <a:lstStyle/>
          <a:p>
            <a:r>
              <a:rPr lang="en-US" sz="1400"/>
              <a:t>In the ‘thick wire’ limit, the DMPK equation has been shown to be equivalent to the (1D) NLsM.  Thick wire means N &gt;&gt; 1 (thick), and (L</a:t>
            </a:r>
            <a:r>
              <a:rPr lang="en-US" sz="1400" baseline="-25000"/>
              <a:t>z</a:t>
            </a:r>
            <a:r>
              <a:rPr lang="en-US" sz="1400"/>
              <a:t> &gt;&gt; ℓ) (wire) with ratio Nℓ/L</a:t>
            </a:r>
            <a:r>
              <a:rPr lang="en-US" sz="1400" baseline="-25000"/>
              <a:t>z</a:t>
            </a:r>
            <a:r>
              <a:rPr lang="en-US" sz="1400"/>
              <a:t> fixed.  And 1D is reference to fact that the fields are assumed to vary only along Lz (seems like a sort of isotropy assumption which probably precludes 3D).  It is noted that DMPK is still more general in that while Q1D and restricted to weak disorder (like NLsM to some extent at least), it can accommodate small N.  </a:t>
            </a:r>
            <a:endParaRPr lang="en-US" sz="1200"/>
          </a:p>
        </p:txBody>
      </p:sp>
      <p:graphicFrame>
        <p:nvGraphicFramePr>
          <p:cNvPr id="9" name="Object 8">
            <a:extLst>
              <a:ext uri="{FF2B5EF4-FFF2-40B4-BE49-F238E27FC236}">
                <a16:creationId xmlns:a16="http://schemas.microsoft.com/office/drawing/2014/main" id="{5820B9DE-0015-4457-B277-73896085B360}"/>
              </a:ext>
            </a:extLst>
          </p:cNvPr>
          <p:cNvGraphicFramePr>
            <a:graphicFrameLocks noChangeAspect="1"/>
          </p:cNvGraphicFramePr>
          <p:nvPr/>
        </p:nvGraphicFramePr>
        <p:xfrm>
          <a:off x="290513" y="2137138"/>
          <a:ext cx="6780212" cy="1116013"/>
        </p:xfrm>
        <a:graphic>
          <a:graphicData uri="http://schemas.openxmlformats.org/presentationml/2006/ole">
            <mc:AlternateContent xmlns:mc="http://schemas.openxmlformats.org/markup-compatibility/2006">
              <mc:Choice xmlns:v="urn:schemas-microsoft-com:vml" Requires="v">
                <p:oleObj name="Equation" r:id="rId3" imgW="4635360" imgH="761760" progId="Equation.DSMT4">
                  <p:embed/>
                </p:oleObj>
              </mc:Choice>
              <mc:Fallback>
                <p:oleObj name="Equation" r:id="rId3" imgW="4635360" imgH="761760" progId="Equation.DSMT4">
                  <p:embed/>
                  <p:pic>
                    <p:nvPicPr>
                      <p:cNvPr id="9" name="Object 8">
                        <a:extLst>
                          <a:ext uri="{FF2B5EF4-FFF2-40B4-BE49-F238E27FC236}">
                            <a16:creationId xmlns:a16="http://schemas.microsoft.com/office/drawing/2014/main" id="{5820B9DE-0015-4457-B277-73896085B360}"/>
                          </a:ext>
                        </a:extLst>
                      </p:cNvPr>
                      <p:cNvPicPr/>
                      <p:nvPr/>
                    </p:nvPicPr>
                    <p:blipFill>
                      <a:blip r:embed="rId4"/>
                      <a:stretch>
                        <a:fillRect/>
                      </a:stretch>
                    </p:blipFill>
                    <p:spPr>
                      <a:xfrm>
                        <a:off x="290513" y="2137138"/>
                        <a:ext cx="6780212" cy="1116013"/>
                      </a:xfrm>
                      <a:prstGeom prst="rect">
                        <a:avLst/>
                      </a:prstGeom>
                    </p:spPr>
                  </p:pic>
                </p:oleObj>
              </mc:Fallback>
            </mc:AlternateContent>
          </a:graphicData>
        </a:graphic>
      </p:graphicFrame>
      <p:sp>
        <p:nvSpPr>
          <p:cNvPr id="12" name="TextBox 11">
            <a:extLst>
              <a:ext uri="{FF2B5EF4-FFF2-40B4-BE49-F238E27FC236}">
                <a16:creationId xmlns:a16="http://schemas.microsoft.com/office/drawing/2014/main" id="{33994C35-8938-478E-A5F9-06B91248D10A}"/>
              </a:ext>
            </a:extLst>
          </p:cNvPr>
          <p:cNvSpPr txBox="1"/>
          <p:nvPr/>
        </p:nvSpPr>
        <p:spPr>
          <a:xfrm>
            <a:off x="278816" y="3452643"/>
            <a:ext cx="11084469" cy="523220"/>
          </a:xfrm>
          <a:prstGeom prst="rect">
            <a:avLst/>
          </a:prstGeom>
          <a:noFill/>
        </p:spPr>
        <p:txBody>
          <a:bodyPr wrap="square" rtlCol="0">
            <a:spAutoFit/>
          </a:bodyPr>
          <a:lstStyle/>
          <a:p>
            <a:r>
              <a:rPr lang="en-US" sz="1400"/>
              <a:t>Note that &lt;g&gt; isn’t governed by a single parameter.  But this is not unexpected, since the scaling hypothesis applies only to equidimensional metals.  Results for all ensembles for L</a:t>
            </a:r>
            <a:r>
              <a:rPr lang="en-US" sz="1400" baseline="-25000"/>
              <a:t>z</a:t>
            </a:r>
            <a:r>
              <a:rPr lang="en-US" sz="1400"/>
              <a:t> &lt;&lt; </a:t>
            </a:r>
            <a:r>
              <a:rPr lang="el-GR" sz="1400"/>
              <a:t>ξ</a:t>
            </a:r>
            <a:r>
              <a:rPr lang="en-US" sz="1400"/>
              <a:t>, in powers of 1/N…note G</a:t>
            </a:r>
            <a:r>
              <a:rPr lang="en-US" sz="1400" baseline="-25000"/>
              <a:t>0</a:t>
            </a:r>
            <a:r>
              <a:rPr lang="en-US" sz="1400"/>
              <a:t> is the conductance quantum.  </a:t>
            </a:r>
          </a:p>
        </p:txBody>
      </p:sp>
      <p:graphicFrame>
        <p:nvGraphicFramePr>
          <p:cNvPr id="6" name="Object 5">
            <a:extLst>
              <a:ext uri="{FF2B5EF4-FFF2-40B4-BE49-F238E27FC236}">
                <a16:creationId xmlns:a16="http://schemas.microsoft.com/office/drawing/2014/main" id="{3121D960-51FC-437B-8722-FBADFD5B59C7}"/>
              </a:ext>
            </a:extLst>
          </p:cNvPr>
          <p:cNvGraphicFramePr>
            <a:graphicFrameLocks noChangeAspect="1"/>
          </p:cNvGraphicFramePr>
          <p:nvPr/>
        </p:nvGraphicFramePr>
        <p:xfrm>
          <a:off x="8158458" y="2280790"/>
          <a:ext cx="1427162" cy="520700"/>
        </p:xfrm>
        <a:graphic>
          <a:graphicData uri="http://schemas.openxmlformats.org/presentationml/2006/ole">
            <mc:AlternateContent xmlns:mc="http://schemas.openxmlformats.org/markup-compatibility/2006">
              <mc:Choice xmlns:v="urn:schemas-microsoft-com:vml" Requires="v">
                <p:oleObj name="Equation" r:id="rId5" imgW="1079280" imgH="393480" progId="Equation.DSMT4">
                  <p:embed/>
                </p:oleObj>
              </mc:Choice>
              <mc:Fallback>
                <p:oleObj name="Equation" r:id="rId5" imgW="1079280" imgH="393480" progId="Equation.DSMT4">
                  <p:embed/>
                  <p:pic>
                    <p:nvPicPr>
                      <p:cNvPr id="6" name="Object 5">
                        <a:extLst>
                          <a:ext uri="{FF2B5EF4-FFF2-40B4-BE49-F238E27FC236}">
                            <a16:creationId xmlns:a16="http://schemas.microsoft.com/office/drawing/2014/main" id="{3121D960-51FC-437B-8722-FBADFD5B59C7}"/>
                          </a:ext>
                        </a:extLst>
                      </p:cNvPr>
                      <p:cNvPicPr/>
                      <p:nvPr/>
                    </p:nvPicPr>
                    <p:blipFill>
                      <a:blip r:embed="rId6"/>
                      <a:stretch>
                        <a:fillRect/>
                      </a:stretch>
                    </p:blipFill>
                    <p:spPr>
                      <a:xfrm>
                        <a:off x="8158458" y="2280790"/>
                        <a:ext cx="1427162" cy="520700"/>
                      </a:xfrm>
                      <a:prstGeom prst="rect">
                        <a:avLst/>
                      </a:prstGeom>
                    </p:spPr>
                  </p:pic>
                </p:oleObj>
              </mc:Fallback>
            </mc:AlternateContent>
          </a:graphicData>
        </a:graphic>
      </p:graphicFrame>
      <p:pic>
        <p:nvPicPr>
          <p:cNvPr id="11" name="Picture 10">
            <a:extLst>
              <a:ext uri="{FF2B5EF4-FFF2-40B4-BE49-F238E27FC236}">
                <a16:creationId xmlns:a16="http://schemas.microsoft.com/office/drawing/2014/main" id="{B5B77D5B-A937-4F0D-B2E1-37336B344F30}"/>
              </a:ext>
            </a:extLst>
          </p:cNvPr>
          <p:cNvPicPr>
            <a:picLocks noChangeAspect="1"/>
          </p:cNvPicPr>
          <p:nvPr/>
        </p:nvPicPr>
        <p:blipFill>
          <a:blip r:embed="rId7"/>
          <a:stretch>
            <a:fillRect/>
          </a:stretch>
        </p:blipFill>
        <p:spPr>
          <a:xfrm>
            <a:off x="290513" y="4063863"/>
            <a:ext cx="3772440" cy="578441"/>
          </a:xfrm>
          <a:prstGeom prst="rect">
            <a:avLst/>
          </a:prstGeom>
        </p:spPr>
      </p:pic>
      <p:pic>
        <p:nvPicPr>
          <p:cNvPr id="13" name="Picture 12">
            <a:extLst>
              <a:ext uri="{FF2B5EF4-FFF2-40B4-BE49-F238E27FC236}">
                <a16:creationId xmlns:a16="http://schemas.microsoft.com/office/drawing/2014/main" id="{C8E0E4FB-0985-4107-A2AE-2D107DE5E8AA}"/>
              </a:ext>
            </a:extLst>
          </p:cNvPr>
          <p:cNvPicPr>
            <a:picLocks noChangeAspect="1"/>
          </p:cNvPicPr>
          <p:nvPr/>
        </p:nvPicPr>
        <p:blipFill>
          <a:blip r:embed="rId8"/>
          <a:stretch>
            <a:fillRect/>
          </a:stretch>
        </p:blipFill>
        <p:spPr>
          <a:xfrm>
            <a:off x="4689688" y="4059232"/>
            <a:ext cx="4416606" cy="643195"/>
          </a:xfrm>
          <a:prstGeom prst="rect">
            <a:avLst/>
          </a:prstGeom>
        </p:spPr>
      </p:pic>
      <p:sp>
        <p:nvSpPr>
          <p:cNvPr id="4" name="TextBox 3">
            <a:extLst>
              <a:ext uri="{FF2B5EF4-FFF2-40B4-BE49-F238E27FC236}">
                <a16:creationId xmlns:a16="http://schemas.microsoft.com/office/drawing/2014/main" id="{9E1FFE50-7636-4A41-9384-DF7525A998AB}"/>
              </a:ext>
            </a:extLst>
          </p:cNvPr>
          <p:cNvSpPr txBox="1"/>
          <p:nvPr/>
        </p:nvSpPr>
        <p:spPr>
          <a:xfrm>
            <a:off x="278816" y="4725673"/>
            <a:ext cx="11349872" cy="738664"/>
          </a:xfrm>
          <a:prstGeom prst="rect">
            <a:avLst/>
          </a:prstGeom>
          <a:noFill/>
        </p:spPr>
        <p:txBody>
          <a:bodyPr wrap="square" rtlCol="0">
            <a:spAutoFit/>
          </a:bodyPr>
          <a:lstStyle/>
          <a:p>
            <a:r>
              <a:rPr lang="en-US" sz="1400"/>
              <a:t>Random comment.  P. Lee says that the broadness of the insulating distribution, has to do with the fact the metal’s distribution is dominated by rare events of transparency, and that these happen when the incident electron is resonant with a localized state of the same energy situated in the middle of the sample.  </a:t>
            </a:r>
            <a:endParaRPr lang="en-US"/>
          </a:p>
        </p:txBody>
      </p:sp>
    </p:spTree>
    <p:extLst>
      <p:ext uri="{BB962C8B-B14F-4D97-AF65-F5344CB8AC3E}">
        <p14:creationId xmlns:p14="http://schemas.microsoft.com/office/powerpoint/2010/main" val="55774654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572759" y="233973"/>
            <a:ext cx="4496585" cy="621596"/>
          </a:xfrm>
        </p:spPr>
        <p:txBody>
          <a:bodyPr>
            <a:noAutofit/>
          </a:bodyPr>
          <a:lstStyle/>
          <a:p>
            <a:r>
              <a:rPr lang="en-US" sz="3600" b="1" u="sng">
                <a:latin typeface="+mn-lt"/>
              </a:rPr>
              <a:t>Conduction: GDMPK</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17064" y="913283"/>
            <a:ext cx="11084469" cy="800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eaLnBrk="0" fontAlgn="base" hangingPunct="0">
              <a:spcBef>
                <a:spcPct val="0"/>
              </a:spcBef>
              <a:spcAft>
                <a:spcPct val="0"/>
              </a:spcAft>
            </a:pPr>
            <a:r>
              <a:rPr lang="en-US" altLang="en-US" b="1"/>
              <a:t>Mello</a:t>
            </a:r>
            <a:endParaRPr lang="en-US" altLang="en-US" sz="1400" b="1"/>
          </a:p>
          <a:p>
            <a:pPr lvl="0" eaLnBrk="0" fontAlgn="base" hangingPunct="0">
              <a:spcBef>
                <a:spcPct val="0"/>
              </a:spcBef>
              <a:spcAft>
                <a:spcPct val="0"/>
              </a:spcAft>
            </a:pPr>
            <a:r>
              <a:rPr lang="en-US" altLang="en-US" sz="1400"/>
              <a:t>The microscopic model’s independence from u, </a:t>
            </a:r>
            <a:r>
              <a:rPr lang="el-GR" altLang="en-US" sz="1400"/>
              <a:t>υ</a:t>
            </a:r>
            <a:r>
              <a:rPr lang="en-US" altLang="en-US" sz="1400"/>
              <a:t> implied isotropy, and presumably limited the applicability of the model to weak disorder and/or Q1D.  In order to generalize, the isotropy assumption was relaxed via a new microscopic model.  </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4" name="Rectangle 3">
            <a:extLst>
              <a:ext uri="{FF2B5EF4-FFF2-40B4-BE49-F238E27FC236}">
                <a16:creationId xmlns:a16="http://schemas.microsoft.com/office/drawing/2014/main" id="{9DA6630C-BDD4-4C3E-8AF8-8C0CECD9639F}"/>
              </a:ext>
            </a:extLst>
          </p:cNvPr>
          <p:cNvSpPr/>
          <p:nvPr/>
        </p:nvSpPr>
        <p:spPr>
          <a:xfrm>
            <a:off x="220367" y="2546236"/>
            <a:ext cx="8456849" cy="307777"/>
          </a:xfrm>
          <a:prstGeom prst="rect">
            <a:avLst/>
          </a:prstGeom>
        </p:spPr>
        <p:txBody>
          <a:bodyPr wrap="square">
            <a:spAutoFit/>
          </a:bodyPr>
          <a:lstStyle/>
          <a:p>
            <a:r>
              <a:rPr lang="en-US" sz="1400">
                <a:latin typeface="Calibri" panose="020F0502020204030204" pitchFamily="34" charset="0"/>
                <a:ea typeface="Calibri" panose="020F0502020204030204" pitchFamily="34" charset="0"/>
                <a:cs typeface="Calibri" panose="020F0502020204030204" pitchFamily="34" charset="0"/>
              </a:rPr>
              <a:t>Where these are microscopic, effectively white noise, random variables with the following properties:</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33" name="Rectangle 32">
            <a:extLst>
              <a:ext uri="{FF2B5EF4-FFF2-40B4-BE49-F238E27FC236}">
                <a16:creationId xmlns:a16="http://schemas.microsoft.com/office/drawing/2014/main" id="{C782901E-F7E6-4627-8AE6-C934E70F7F36}"/>
              </a:ext>
            </a:extLst>
          </p:cNvPr>
          <p:cNvSpPr/>
          <p:nvPr/>
        </p:nvSpPr>
        <p:spPr>
          <a:xfrm>
            <a:off x="217064" y="4485303"/>
            <a:ext cx="4015571" cy="307777"/>
          </a:xfrm>
          <a:prstGeom prst="rect">
            <a:avLst/>
          </a:prstGeom>
        </p:spPr>
        <p:txBody>
          <a:bodyPr wrap="square">
            <a:spAutoFit/>
          </a:bodyPr>
          <a:lstStyle/>
          <a:p>
            <a:r>
              <a:rPr lang="en-US" sz="1400">
                <a:effectLst/>
                <a:latin typeface="Calibri" panose="020F0502020204030204" pitchFamily="34" charset="0"/>
                <a:ea typeface="Calibri" panose="020F0502020204030204" pitchFamily="34" charset="0"/>
                <a:cs typeface="Times New Roman" panose="02020603050405020304" pitchFamily="18" charset="0"/>
              </a:rPr>
              <a:t>This produced the following scaling equation:</a:t>
            </a:r>
          </a:p>
        </p:txBody>
      </p:sp>
      <p:graphicFrame>
        <p:nvGraphicFramePr>
          <p:cNvPr id="11" name="Object 10">
            <a:extLst>
              <a:ext uri="{FF2B5EF4-FFF2-40B4-BE49-F238E27FC236}">
                <a16:creationId xmlns:a16="http://schemas.microsoft.com/office/drawing/2014/main" id="{E2ED5576-BA16-4E0F-9AB1-6ECA58F3F67C}"/>
              </a:ext>
            </a:extLst>
          </p:cNvPr>
          <p:cNvGraphicFramePr>
            <a:graphicFrameLocks noChangeAspect="1"/>
          </p:cNvGraphicFramePr>
          <p:nvPr/>
        </p:nvGraphicFramePr>
        <p:xfrm>
          <a:off x="414779" y="1841649"/>
          <a:ext cx="1452600" cy="581040"/>
        </p:xfrm>
        <a:graphic>
          <a:graphicData uri="http://schemas.openxmlformats.org/presentationml/2006/ole">
            <mc:AlternateContent xmlns:mc="http://schemas.openxmlformats.org/markup-compatibility/2006">
              <mc:Choice xmlns:v="urn:schemas-microsoft-com:vml" Requires="v">
                <p:oleObj name="Equation" r:id="rId3" imgW="1143000" imgH="406400" progId="Equation.DSMT4">
                  <p:embed/>
                </p:oleObj>
              </mc:Choice>
              <mc:Fallback>
                <p:oleObj name="Equation" r:id="rId3" imgW="1143000" imgH="406400" progId="Equation.DSMT4">
                  <p:embed/>
                  <p:pic>
                    <p:nvPicPr>
                      <p:cNvPr id="11" name="Object 10">
                        <a:extLst>
                          <a:ext uri="{FF2B5EF4-FFF2-40B4-BE49-F238E27FC236}">
                            <a16:creationId xmlns:a16="http://schemas.microsoft.com/office/drawing/2014/main" id="{E2ED5576-BA16-4E0F-9AB1-6ECA58F3F67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4779" y="1841649"/>
                        <a:ext cx="1452600" cy="581040"/>
                      </a:xfrm>
                      <a:prstGeom prst="rect">
                        <a:avLst/>
                      </a:prstGeom>
                      <a:noFill/>
                    </p:spPr>
                  </p:pic>
                </p:oleObj>
              </mc:Fallback>
            </mc:AlternateContent>
          </a:graphicData>
        </a:graphic>
      </p:graphicFrame>
      <p:graphicFrame>
        <p:nvGraphicFramePr>
          <p:cNvPr id="16" name="Object 15">
            <a:extLst>
              <a:ext uri="{FF2B5EF4-FFF2-40B4-BE49-F238E27FC236}">
                <a16:creationId xmlns:a16="http://schemas.microsoft.com/office/drawing/2014/main" id="{B39ED80B-D58B-4F29-B3C5-22BF98E98B9D}"/>
              </a:ext>
            </a:extLst>
          </p:cNvPr>
          <p:cNvGraphicFramePr>
            <a:graphicFrameLocks noChangeAspect="1"/>
          </p:cNvGraphicFramePr>
          <p:nvPr/>
        </p:nvGraphicFramePr>
        <p:xfrm>
          <a:off x="305278" y="3012910"/>
          <a:ext cx="3970964" cy="1355939"/>
        </p:xfrm>
        <a:graphic>
          <a:graphicData uri="http://schemas.openxmlformats.org/presentationml/2006/ole">
            <mc:AlternateContent xmlns:mc="http://schemas.openxmlformats.org/markup-compatibility/2006">
              <mc:Choice xmlns:v="urn:schemas-microsoft-com:vml" Requires="v">
                <p:oleObj name="Equation" r:id="rId5" imgW="3136900" imgH="1066800" progId="Equation.DSMT4">
                  <p:embed/>
                </p:oleObj>
              </mc:Choice>
              <mc:Fallback>
                <p:oleObj name="Equation" r:id="rId5" imgW="3136900" imgH="1066800" progId="Equation.DSMT4">
                  <p:embed/>
                  <p:pic>
                    <p:nvPicPr>
                      <p:cNvPr id="16" name="Object 15">
                        <a:extLst>
                          <a:ext uri="{FF2B5EF4-FFF2-40B4-BE49-F238E27FC236}">
                            <a16:creationId xmlns:a16="http://schemas.microsoft.com/office/drawing/2014/main" id="{B39ED80B-D58B-4F29-B3C5-22BF98E98B9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5278" y="3012910"/>
                        <a:ext cx="3970964" cy="1355939"/>
                      </a:xfrm>
                      <a:prstGeom prst="rect">
                        <a:avLst/>
                      </a:prstGeom>
                      <a:noFill/>
                    </p:spPr>
                  </p:pic>
                </p:oleObj>
              </mc:Fallback>
            </mc:AlternateContent>
          </a:graphicData>
        </a:graphic>
      </p:graphicFrame>
      <p:graphicFrame>
        <p:nvGraphicFramePr>
          <p:cNvPr id="22" name="Object 21">
            <a:extLst>
              <a:ext uri="{FF2B5EF4-FFF2-40B4-BE49-F238E27FC236}">
                <a16:creationId xmlns:a16="http://schemas.microsoft.com/office/drawing/2014/main" id="{0D4BA4E2-BF7E-4B6D-A3CE-F00277287354}"/>
              </a:ext>
            </a:extLst>
          </p:cNvPr>
          <p:cNvGraphicFramePr>
            <a:graphicFrameLocks noChangeAspect="1"/>
          </p:cNvGraphicFramePr>
          <p:nvPr/>
        </p:nvGraphicFramePr>
        <p:xfrm>
          <a:off x="4864230" y="2954804"/>
          <a:ext cx="3486136" cy="1530499"/>
        </p:xfrm>
        <a:graphic>
          <a:graphicData uri="http://schemas.openxmlformats.org/presentationml/2006/ole">
            <mc:AlternateContent xmlns:mc="http://schemas.openxmlformats.org/markup-compatibility/2006">
              <mc:Choice xmlns:v="urn:schemas-microsoft-com:vml" Requires="v">
                <p:oleObj name="Equation" r:id="rId7" imgW="3213100" imgH="1371600" progId="Equation.DSMT4">
                  <p:embed/>
                </p:oleObj>
              </mc:Choice>
              <mc:Fallback>
                <p:oleObj name="Equation" r:id="rId7" imgW="3213100" imgH="1371600" progId="Equation.DSMT4">
                  <p:embed/>
                  <p:pic>
                    <p:nvPicPr>
                      <p:cNvPr id="22" name="Object 21">
                        <a:extLst>
                          <a:ext uri="{FF2B5EF4-FFF2-40B4-BE49-F238E27FC236}">
                            <a16:creationId xmlns:a16="http://schemas.microsoft.com/office/drawing/2014/main" id="{0D4BA4E2-BF7E-4B6D-A3CE-F00277287354}"/>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864230" y="2954804"/>
                        <a:ext cx="3486136" cy="1530499"/>
                      </a:xfrm>
                      <a:prstGeom prst="rect">
                        <a:avLst/>
                      </a:prstGeom>
                      <a:noFill/>
                    </p:spPr>
                  </p:pic>
                </p:oleObj>
              </mc:Fallback>
            </mc:AlternateContent>
          </a:graphicData>
        </a:graphic>
      </p:graphicFrame>
      <p:graphicFrame>
        <p:nvGraphicFramePr>
          <p:cNvPr id="24" name="Object 23">
            <a:extLst>
              <a:ext uri="{FF2B5EF4-FFF2-40B4-BE49-F238E27FC236}">
                <a16:creationId xmlns:a16="http://schemas.microsoft.com/office/drawing/2014/main" id="{758241E2-EE4C-4B4B-A2D7-086AAD29F44D}"/>
              </a:ext>
            </a:extLst>
          </p:cNvPr>
          <p:cNvGraphicFramePr>
            <a:graphicFrameLocks noChangeAspect="1"/>
          </p:cNvGraphicFramePr>
          <p:nvPr/>
        </p:nvGraphicFramePr>
        <p:xfrm>
          <a:off x="3572759" y="4909532"/>
          <a:ext cx="8229600" cy="1371600"/>
        </p:xfrm>
        <a:graphic>
          <a:graphicData uri="http://schemas.openxmlformats.org/presentationml/2006/ole">
            <mc:AlternateContent xmlns:mc="http://schemas.openxmlformats.org/markup-compatibility/2006">
              <mc:Choice xmlns:v="urn:schemas-microsoft-com:vml" Requires="v">
                <p:oleObj name="Equation" r:id="rId9" imgW="5969000" imgH="990600" progId="Equation.DSMT4">
                  <p:embed/>
                </p:oleObj>
              </mc:Choice>
              <mc:Fallback>
                <p:oleObj name="Equation" r:id="rId9" imgW="5969000" imgH="990600" progId="Equation.DSMT4">
                  <p:embed/>
                  <p:pic>
                    <p:nvPicPr>
                      <p:cNvPr id="24" name="Object 23">
                        <a:extLst>
                          <a:ext uri="{FF2B5EF4-FFF2-40B4-BE49-F238E27FC236}">
                            <a16:creationId xmlns:a16="http://schemas.microsoft.com/office/drawing/2014/main" id="{758241E2-EE4C-4B4B-A2D7-086AAD29F44D}"/>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572759" y="4909532"/>
                        <a:ext cx="8229600" cy="1371600"/>
                      </a:xfrm>
                      <a:prstGeom prst="rect">
                        <a:avLst/>
                      </a:prstGeom>
                      <a:solidFill>
                        <a:srgbClr val="CCFFCC"/>
                      </a:solidFill>
                      <a:ln>
                        <a:noFill/>
                      </a:ln>
                    </p:spPr>
                  </p:pic>
                </p:oleObj>
              </mc:Fallback>
            </mc:AlternateContent>
          </a:graphicData>
        </a:graphic>
      </p:graphicFrame>
      <p:graphicFrame>
        <p:nvGraphicFramePr>
          <p:cNvPr id="28" name="Object 27">
            <a:extLst>
              <a:ext uri="{FF2B5EF4-FFF2-40B4-BE49-F238E27FC236}">
                <a16:creationId xmlns:a16="http://schemas.microsoft.com/office/drawing/2014/main" id="{503D2B5B-CD50-4B1F-9102-B90BC7108D91}"/>
              </a:ext>
            </a:extLst>
          </p:cNvPr>
          <p:cNvGraphicFramePr>
            <a:graphicFrameLocks noChangeAspect="1"/>
          </p:cNvGraphicFramePr>
          <p:nvPr>
            <p:extLst>
              <p:ext uri="{D42A27DB-BD31-4B8C-83A1-F6EECF244321}">
                <p14:modId xmlns:p14="http://schemas.microsoft.com/office/powerpoint/2010/main" val="3631384815"/>
              </p:ext>
            </p:extLst>
          </p:nvPr>
        </p:nvGraphicFramePr>
        <p:xfrm>
          <a:off x="305278" y="4943774"/>
          <a:ext cx="2274888" cy="563562"/>
        </p:xfrm>
        <a:graphic>
          <a:graphicData uri="http://schemas.openxmlformats.org/presentationml/2006/ole">
            <mc:AlternateContent xmlns:mc="http://schemas.openxmlformats.org/markup-compatibility/2006">
              <mc:Choice xmlns:v="urn:schemas-microsoft-com:vml" Requires="v">
                <p:oleObj name="Equation" r:id="rId11" imgW="1587240" imgH="393480" progId="Equation.DSMT4">
                  <p:embed/>
                </p:oleObj>
              </mc:Choice>
              <mc:Fallback>
                <p:oleObj name="Equation" r:id="rId11" imgW="1587240" imgH="393480" progId="Equation.DSMT4">
                  <p:embed/>
                  <p:pic>
                    <p:nvPicPr>
                      <p:cNvPr id="28" name="Object 27">
                        <a:extLst>
                          <a:ext uri="{FF2B5EF4-FFF2-40B4-BE49-F238E27FC236}">
                            <a16:creationId xmlns:a16="http://schemas.microsoft.com/office/drawing/2014/main" id="{503D2B5B-CD50-4B1F-9102-B90BC7108D91}"/>
                          </a:ext>
                        </a:extLst>
                      </p:cNvPr>
                      <p:cNvPicPr>
                        <a:picLocks noChangeAspect="1" noChangeArrowheads="1"/>
                      </p:cNvPicPr>
                      <p:nvPr/>
                    </p:nvPicPr>
                    <p:blipFill>
                      <a:blip r:embed="rId12"/>
                      <a:srcRect/>
                      <a:stretch>
                        <a:fillRect/>
                      </a:stretch>
                    </p:blipFill>
                    <p:spPr bwMode="auto">
                      <a:xfrm>
                        <a:off x="305278" y="4943774"/>
                        <a:ext cx="2274888" cy="563562"/>
                      </a:xfrm>
                      <a:prstGeom prst="rect">
                        <a:avLst/>
                      </a:prstGeom>
                      <a:solidFill>
                        <a:srgbClr val="CCFFCC"/>
                      </a:solidFill>
                      <a:ln>
                        <a:noFill/>
                      </a:ln>
                    </p:spPr>
                  </p:pic>
                </p:oleObj>
              </mc:Fallback>
            </mc:AlternateContent>
          </a:graphicData>
        </a:graphic>
      </p:graphicFrame>
      <p:sp>
        <p:nvSpPr>
          <p:cNvPr id="34" name="Rectangle 33">
            <a:extLst>
              <a:ext uri="{FF2B5EF4-FFF2-40B4-BE49-F238E27FC236}">
                <a16:creationId xmlns:a16="http://schemas.microsoft.com/office/drawing/2014/main" id="{05B2B42F-4D1E-49F8-8E12-35024E924D4B}"/>
              </a:ext>
            </a:extLst>
          </p:cNvPr>
          <p:cNvSpPr/>
          <p:nvPr/>
        </p:nvSpPr>
        <p:spPr>
          <a:xfrm>
            <a:off x="217065" y="6397585"/>
            <a:ext cx="4468058" cy="307777"/>
          </a:xfrm>
          <a:prstGeom prst="rect">
            <a:avLst/>
          </a:prstGeom>
        </p:spPr>
        <p:txBody>
          <a:bodyPr wrap="square">
            <a:spAutoFit/>
          </a:bodyPr>
          <a:lstStyle/>
          <a:p>
            <a:r>
              <a:rPr lang="en-US" sz="1400">
                <a:latin typeface="Calibri" panose="020F0502020204030204" pitchFamily="34" charset="0"/>
                <a:ea typeface="Calibri" panose="020F0502020204030204" pitchFamily="34" charset="0"/>
                <a:cs typeface="Calibri" panose="020F0502020204030204" pitchFamily="34" charset="0"/>
              </a:rPr>
              <a:t>Under equivalent channel case, the DMPK is recovered.</a:t>
            </a:r>
            <a:endParaRPr lang="en-US" sz="140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1121725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572759" y="233973"/>
            <a:ext cx="4496585" cy="621596"/>
          </a:xfrm>
        </p:spPr>
        <p:txBody>
          <a:bodyPr>
            <a:noAutofit/>
          </a:bodyPr>
          <a:lstStyle/>
          <a:p>
            <a:r>
              <a:rPr lang="en-US" sz="3600" b="1" u="sng">
                <a:latin typeface="+mn-lt"/>
              </a:rPr>
              <a:t>Conduction: GDMPK</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78816" y="900390"/>
            <a:ext cx="11627238"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600" b="1">
                <a:latin typeface="Arial" panose="020B0604020202020204" pitchFamily="34" charset="0"/>
              </a:rPr>
              <a:t>Tartakovsky</a:t>
            </a:r>
          </a:p>
          <a:p>
            <a:pPr lvl="0" eaLnBrk="0" fontAlgn="base" hangingPunct="0">
              <a:spcBef>
                <a:spcPct val="0"/>
              </a:spcBef>
              <a:spcAft>
                <a:spcPct val="0"/>
              </a:spcAft>
            </a:pPr>
            <a:r>
              <a:rPr lang="en-US" altLang="en-US" sz="1400"/>
              <a:t>Now let’s consider the work of Tartakovsky.  His model for disorder is basically white noise.  It is instructive to examine how this may be accomplished from a discrete delta-sheet potential.  So we already have that: </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7492762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4242061" y="233973"/>
            <a:ext cx="4070665" cy="621596"/>
          </a:xfrm>
        </p:spPr>
        <p:txBody>
          <a:bodyPr>
            <a:normAutofit/>
          </a:bodyPr>
          <a:lstStyle/>
          <a:p>
            <a:r>
              <a:rPr lang="en-US" sz="3600" b="1" u="sng">
                <a:latin typeface="+mn-lt"/>
              </a:rPr>
              <a:t>Excitations</a:t>
            </a:r>
            <a:endParaRPr lang="en-US" b="1" u="sng">
              <a:latin typeface="+mn-lt"/>
            </a:endParaRP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9" name="TextBox 18">
            <a:extLst>
              <a:ext uri="{FF2B5EF4-FFF2-40B4-BE49-F238E27FC236}">
                <a16:creationId xmlns:a16="http://schemas.microsoft.com/office/drawing/2014/main" id="{3A964C75-A32D-4AA5-9081-51CBE94926D2}"/>
              </a:ext>
            </a:extLst>
          </p:cNvPr>
          <p:cNvSpPr txBox="1"/>
          <p:nvPr/>
        </p:nvSpPr>
        <p:spPr>
          <a:xfrm>
            <a:off x="261167" y="747612"/>
            <a:ext cx="10155451" cy="800219"/>
          </a:xfrm>
          <a:prstGeom prst="rect">
            <a:avLst/>
          </a:prstGeom>
          <a:noFill/>
        </p:spPr>
        <p:txBody>
          <a:bodyPr wrap="square" rtlCol="0">
            <a:spAutoFit/>
          </a:bodyPr>
          <a:lstStyle/>
          <a:p>
            <a:r>
              <a:rPr lang="en-US" b="1"/>
              <a:t>Weak Disorder (GF Self-Energy)</a:t>
            </a:r>
          </a:p>
          <a:p>
            <a:r>
              <a:rPr lang="en-US" sz="1400"/>
              <a:t>We can improve our approximation by developing a self-consistent equation for </a:t>
            </a:r>
            <a:r>
              <a:rPr lang="el-GR" sz="1400"/>
              <a:t>Σ</a:t>
            </a:r>
            <a:r>
              <a:rPr lang="en-US" sz="1400"/>
              <a:t>.  Let’s consider first the case of low impurity density.  Then we’d just want to keep the single impurity circle terms.  It’ll look like this (T is </a:t>
            </a:r>
            <a:r>
              <a:rPr lang="el-GR" sz="1400"/>
              <a:t>ω</a:t>
            </a:r>
            <a:r>
              <a:rPr lang="en-US" sz="1400"/>
              <a:t> dependent certainly).  </a:t>
            </a:r>
            <a:endParaRPr lang="en-US" sz="1200"/>
          </a:p>
        </p:txBody>
      </p:sp>
      <p:graphicFrame>
        <p:nvGraphicFramePr>
          <p:cNvPr id="6" name="Object 5">
            <a:extLst>
              <a:ext uri="{FF2B5EF4-FFF2-40B4-BE49-F238E27FC236}">
                <a16:creationId xmlns:a16="http://schemas.microsoft.com/office/drawing/2014/main" id="{64B5B5C8-F110-40EF-A628-D02AF53D03D6}"/>
              </a:ext>
            </a:extLst>
          </p:cNvPr>
          <p:cNvGraphicFramePr>
            <a:graphicFrameLocks noChangeAspect="1"/>
          </p:cNvGraphicFramePr>
          <p:nvPr/>
        </p:nvGraphicFramePr>
        <p:xfrm>
          <a:off x="5327650" y="2202902"/>
          <a:ext cx="114300" cy="177800"/>
        </p:xfrm>
        <a:graphic>
          <a:graphicData uri="http://schemas.openxmlformats.org/presentationml/2006/ole">
            <mc:AlternateContent xmlns:mc="http://schemas.openxmlformats.org/markup-compatibility/2006">
              <mc:Choice xmlns:v="urn:schemas-microsoft-com:vml" Requires="v">
                <p:oleObj name="Equation" r:id="rId3" imgW="114120" imgH="177480" progId="Equation.DSMT4">
                  <p:embed/>
                </p:oleObj>
              </mc:Choice>
              <mc:Fallback>
                <p:oleObj name="Equation" r:id="rId3" imgW="114120" imgH="177480" progId="Equation.DSMT4">
                  <p:embed/>
                  <p:pic>
                    <p:nvPicPr>
                      <p:cNvPr id="6" name="Object 5">
                        <a:extLst>
                          <a:ext uri="{FF2B5EF4-FFF2-40B4-BE49-F238E27FC236}">
                            <a16:creationId xmlns:a16="http://schemas.microsoft.com/office/drawing/2014/main" id="{64B5B5C8-F110-40EF-A628-D02AF53D03D6}"/>
                          </a:ext>
                        </a:extLst>
                      </p:cNvPr>
                      <p:cNvPicPr/>
                      <p:nvPr/>
                    </p:nvPicPr>
                    <p:blipFill>
                      <a:blip r:embed="rId4"/>
                      <a:stretch>
                        <a:fillRect/>
                      </a:stretch>
                    </p:blipFill>
                    <p:spPr>
                      <a:xfrm>
                        <a:off x="5327650" y="2202902"/>
                        <a:ext cx="114300" cy="177800"/>
                      </a:xfrm>
                      <a:prstGeom prst="rect">
                        <a:avLst/>
                      </a:prstGeom>
                    </p:spPr>
                  </p:pic>
                </p:oleObj>
              </mc:Fallback>
            </mc:AlternateContent>
          </a:graphicData>
        </a:graphic>
      </p:graphicFrame>
      <p:sp>
        <p:nvSpPr>
          <p:cNvPr id="15" name="TextBox 14">
            <a:extLst>
              <a:ext uri="{FF2B5EF4-FFF2-40B4-BE49-F238E27FC236}">
                <a16:creationId xmlns:a16="http://schemas.microsoft.com/office/drawing/2014/main" id="{697BF730-DF03-4D14-ABBF-4600C9A854E6}"/>
              </a:ext>
            </a:extLst>
          </p:cNvPr>
          <p:cNvSpPr txBox="1"/>
          <p:nvPr/>
        </p:nvSpPr>
        <p:spPr>
          <a:xfrm>
            <a:off x="261167" y="3644964"/>
            <a:ext cx="11744833" cy="738664"/>
          </a:xfrm>
          <a:prstGeom prst="rect">
            <a:avLst/>
          </a:prstGeom>
          <a:noFill/>
        </p:spPr>
        <p:txBody>
          <a:bodyPr wrap="square" rtlCol="0">
            <a:spAutoFit/>
          </a:bodyPr>
          <a:lstStyle/>
          <a:p>
            <a:r>
              <a:rPr lang="en-US" sz="1400" dirty="0"/>
              <a:t>Another possibility is to consider the case of high density, but weak potential.  A few second order diagrams are shown below.  Taking note that G</a:t>
            </a:r>
            <a:r>
              <a:rPr lang="en-US" sz="1400" baseline="-25000" dirty="0"/>
              <a:t>0</a:t>
            </a:r>
            <a:r>
              <a:rPr lang="en-US" sz="1400" dirty="0"/>
              <a:t> is largest around k = </a:t>
            </a:r>
            <a:r>
              <a:rPr lang="en-US" sz="1400" dirty="0" err="1"/>
              <a:t>k</a:t>
            </a:r>
            <a:r>
              <a:rPr lang="en-US" sz="1400" baseline="-25000" dirty="0" err="1"/>
              <a:t>F</a:t>
            </a:r>
            <a:r>
              <a:rPr lang="en-US" sz="1400" dirty="0"/>
              <a:t>, and so restricts k to </a:t>
            </a:r>
            <a:r>
              <a:rPr lang="en-US" sz="1400" dirty="0" err="1"/>
              <a:t>k</a:t>
            </a:r>
            <a:r>
              <a:rPr lang="en-US" sz="1400" baseline="-25000" dirty="0" err="1"/>
              <a:t>F</a:t>
            </a:r>
            <a:r>
              <a:rPr lang="en-US" sz="1400" dirty="0"/>
              <a:t> in some sense, one can see that the rainbow diagram will have fewer constraints on the k-integral, and thus will be larger.  (turns out, by a factor of of 1/</a:t>
            </a:r>
            <a:r>
              <a:rPr lang="en-US" sz="1400" dirty="0" err="1"/>
              <a:t>k</a:t>
            </a:r>
            <a:r>
              <a:rPr lang="en-US" sz="1400" baseline="-25000" dirty="0" err="1"/>
              <a:t>F</a:t>
            </a:r>
            <a:r>
              <a:rPr lang="en-US" sz="1400" dirty="0"/>
              <a:t>ℓ).  This suggests the approximation to the right – called the Born approximation.</a:t>
            </a:r>
          </a:p>
        </p:txBody>
      </p:sp>
      <p:sp>
        <p:nvSpPr>
          <p:cNvPr id="12" name="TextBox 11">
            <a:extLst>
              <a:ext uri="{FF2B5EF4-FFF2-40B4-BE49-F238E27FC236}">
                <a16:creationId xmlns:a16="http://schemas.microsoft.com/office/drawing/2014/main" id="{03F80D76-160D-4918-8DC1-CB641F6408D7}"/>
              </a:ext>
            </a:extLst>
          </p:cNvPr>
          <p:cNvSpPr txBox="1"/>
          <p:nvPr/>
        </p:nvSpPr>
        <p:spPr>
          <a:xfrm>
            <a:off x="261168" y="6228158"/>
            <a:ext cx="5180782" cy="523220"/>
          </a:xfrm>
          <a:prstGeom prst="rect">
            <a:avLst/>
          </a:prstGeom>
          <a:noFill/>
        </p:spPr>
        <p:txBody>
          <a:bodyPr wrap="square" rtlCol="0">
            <a:spAutoFit/>
          </a:bodyPr>
          <a:lstStyle/>
          <a:p>
            <a:r>
              <a:rPr lang="en-US" sz="1400" dirty="0"/>
              <a:t>This approximation obeys the following self consistent form.  I wonder what consequences this has for the energy?  </a:t>
            </a:r>
            <a:endParaRPr lang="en-US" sz="1600" dirty="0"/>
          </a:p>
        </p:txBody>
      </p:sp>
      <p:graphicFrame>
        <p:nvGraphicFramePr>
          <p:cNvPr id="5" name="Object 4">
            <a:extLst>
              <a:ext uri="{FF2B5EF4-FFF2-40B4-BE49-F238E27FC236}">
                <a16:creationId xmlns:a16="http://schemas.microsoft.com/office/drawing/2014/main" id="{2002FEFC-B901-400B-B483-E6F6A5C19CCE}"/>
              </a:ext>
            </a:extLst>
          </p:cNvPr>
          <p:cNvGraphicFramePr>
            <a:graphicFrameLocks noChangeAspect="1"/>
          </p:cNvGraphicFramePr>
          <p:nvPr>
            <p:extLst>
              <p:ext uri="{D42A27DB-BD31-4B8C-83A1-F6EECF244321}">
                <p14:modId xmlns:p14="http://schemas.microsoft.com/office/powerpoint/2010/main" val="3006145565"/>
              </p:ext>
            </p:extLst>
          </p:nvPr>
        </p:nvGraphicFramePr>
        <p:xfrm>
          <a:off x="6791508" y="1677916"/>
          <a:ext cx="4054475" cy="596900"/>
        </p:xfrm>
        <a:graphic>
          <a:graphicData uri="http://schemas.openxmlformats.org/presentationml/2006/ole">
            <mc:AlternateContent xmlns:mc="http://schemas.openxmlformats.org/markup-compatibility/2006">
              <mc:Choice xmlns:v="urn:schemas-microsoft-com:vml" Requires="v">
                <p:oleObj name="Equation" r:id="rId5" imgW="3047760" imgH="457200" progId="Equation.DSMT4">
                  <p:embed/>
                </p:oleObj>
              </mc:Choice>
              <mc:Fallback>
                <p:oleObj name="Equation" r:id="rId5" imgW="3047760" imgH="457200" progId="Equation.DSMT4">
                  <p:embed/>
                  <p:pic>
                    <p:nvPicPr>
                      <p:cNvPr id="5" name="Object 4">
                        <a:extLst>
                          <a:ext uri="{FF2B5EF4-FFF2-40B4-BE49-F238E27FC236}">
                            <a16:creationId xmlns:a16="http://schemas.microsoft.com/office/drawing/2014/main" id="{2002FEFC-B901-400B-B483-E6F6A5C19CCE}"/>
                          </a:ext>
                        </a:extLst>
                      </p:cNvPr>
                      <p:cNvPicPr>
                        <a:picLocks noChangeAspect="1" noChangeArrowheads="1"/>
                      </p:cNvPicPr>
                      <p:nvPr/>
                    </p:nvPicPr>
                    <p:blipFill>
                      <a:blip r:embed="rId6"/>
                      <a:srcRect/>
                      <a:stretch>
                        <a:fillRect/>
                      </a:stretch>
                    </p:blipFill>
                    <p:spPr bwMode="auto">
                      <a:xfrm>
                        <a:off x="6791508" y="1677916"/>
                        <a:ext cx="4054475" cy="596900"/>
                      </a:xfrm>
                      <a:prstGeom prst="rect">
                        <a:avLst/>
                      </a:prstGeom>
                      <a:noFill/>
                    </p:spPr>
                  </p:pic>
                </p:oleObj>
              </mc:Fallback>
            </mc:AlternateContent>
          </a:graphicData>
        </a:graphic>
      </p:graphicFrame>
      <p:pic>
        <p:nvPicPr>
          <p:cNvPr id="15370" name="Picture 10" descr="F4">
            <a:extLst>
              <a:ext uri="{FF2B5EF4-FFF2-40B4-BE49-F238E27FC236}">
                <a16:creationId xmlns:a16="http://schemas.microsoft.com/office/drawing/2014/main" id="{8B3DC997-121C-4019-A1DB-4439DB2F4F3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t="8746" r="-1871" b="11954"/>
          <a:stretch>
            <a:fillRect/>
          </a:stretch>
        </p:blipFill>
        <p:spPr bwMode="auto">
          <a:xfrm>
            <a:off x="186000" y="4370677"/>
            <a:ext cx="4056062" cy="174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0" name="Straight Arrow Connector 9">
            <a:extLst>
              <a:ext uri="{FF2B5EF4-FFF2-40B4-BE49-F238E27FC236}">
                <a16:creationId xmlns:a16="http://schemas.microsoft.com/office/drawing/2014/main" id="{28CA1DA3-7FE1-401A-850F-4E5A0E409173}"/>
              </a:ext>
            </a:extLst>
          </p:cNvPr>
          <p:cNvCxnSpPr/>
          <p:nvPr/>
        </p:nvCxnSpPr>
        <p:spPr>
          <a:xfrm>
            <a:off x="4524465" y="5312787"/>
            <a:ext cx="1079770"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aphicFrame>
        <p:nvGraphicFramePr>
          <p:cNvPr id="14" name="Object 13">
            <a:extLst>
              <a:ext uri="{FF2B5EF4-FFF2-40B4-BE49-F238E27FC236}">
                <a16:creationId xmlns:a16="http://schemas.microsoft.com/office/drawing/2014/main" id="{C79FF116-F6C9-4CB8-A448-E9D6AD63097C}"/>
              </a:ext>
            </a:extLst>
          </p:cNvPr>
          <p:cNvGraphicFramePr>
            <a:graphicFrameLocks noChangeAspect="1"/>
          </p:cNvGraphicFramePr>
          <p:nvPr>
            <p:extLst>
              <p:ext uri="{D42A27DB-BD31-4B8C-83A1-F6EECF244321}">
                <p14:modId xmlns:p14="http://schemas.microsoft.com/office/powerpoint/2010/main" val="4185391956"/>
              </p:ext>
            </p:extLst>
          </p:nvPr>
        </p:nvGraphicFramePr>
        <p:xfrm>
          <a:off x="5327650" y="6175355"/>
          <a:ext cx="6418262" cy="600075"/>
        </p:xfrm>
        <a:graphic>
          <a:graphicData uri="http://schemas.openxmlformats.org/presentationml/2006/ole">
            <mc:AlternateContent xmlns:mc="http://schemas.openxmlformats.org/markup-compatibility/2006">
              <mc:Choice xmlns:v="urn:schemas-microsoft-com:vml" Requires="v">
                <p:oleObj name="Equation" r:id="rId8" imgW="4952880" imgH="457200" progId="Equation.DSMT4">
                  <p:embed/>
                </p:oleObj>
              </mc:Choice>
              <mc:Fallback>
                <p:oleObj name="Equation" r:id="rId8" imgW="4952880" imgH="457200" progId="Equation.DSMT4">
                  <p:embed/>
                  <p:pic>
                    <p:nvPicPr>
                      <p:cNvPr id="14" name="Object 13">
                        <a:extLst>
                          <a:ext uri="{FF2B5EF4-FFF2-40B4-BE49-F238E27FC236}">
                            <a16:creationId xmlns:a16="http://schemas.microsoft.com/office/drawing/2014/main" id="{C79FF116-F6C9-4CB8-A448-E9D6AD63097C}"/>
                          </a:ext>
                        </a:extLst>
                      </p:cNvPr>
                      <p:cNvPicPr>
                        <a:picLocks noChangeAspect="1" noChangeArrowheads="1"/>
                      </p:cNvPicPr>
                      <p:nvPr/>
                    </p:nvPicPr>
                    <p:blipFill>
                      <a:blip r:embed="rId9"/>
                      <a:srcRect/>
                      <a:stretch>
                        <a:fillRect/>
                      </a:stretch>
                    </p:blipFill>
                    <p:spPr bwMode="auto">
                      <a:xfrm>
                        <a:off x="5327650" y="6175355"/>
                        <a:ext cx="6418262" cy="600075"/>
                      </a:xfrm>
                      <a:prstGeom prst="rect">
                        <a:avLst/>
                      </a:prstGeom>
                      <a:noFill/>
                    </p:spPr>
                  </p:pic>
                </p:oleObj>
              </mc:Fallback>
            </mc:AlternateContent>
          </a:graphicData>
        </a:graphic>
      </p:graphicFrame>
      <p:graphicFrame>
        <p:nvGraphicFramePr>
          <p:cNvPr id="16" name="Object 15">
            <a:extLst>
              <a:ext uri="{FF2B5EF4-FFF2-40B4-BE49-F238E27FC236}">
                <a16:creationId xmlns:a16="http://schemas.microsoft.com/office/drawing/2014/main" id="{30878D5E-4579-43D0-809F-1D9E2827788E}"/>
              </a:ext>
            </a:extLst>
          </p:cNvPr>
          <p:cNvGraphicFramePr>
            <a:graphicFrameLocks noChangeAspect="1"/>
          </p:cNvGraphicFramePr>
          <p:nvPr>
            <p:extLst>
              <p:ext uri="{D42A27DB-BD31-4B8C-83A1-F6EECF244321}">
                <p14:modId xmlns:p14="http://schemas.microsoft.com/office/powerpoint/2010/main" val="1142597706"/>
              </p:ext>
            </p:extLst>
          </p:nvPr>
        </p:nvGraphicFramePr>
        <p:xfrm>
          <a:off x="372048" y="2778498"/>
          <a:ext cx="3028950" cy="817563"/>
        </p:xfrm>
        <a:graphic>
          <a:graphicData uri="http://schemas.openxmlformats.org/presentationml/2006/ole">
            <mc:AlternateContent xmlns:mc="http://schemas.openxmlformats.org/markup-compatibility/2006">
              <mc:Choice xmlns:v="urn:schemas-microsoft-com:vml" Requires="v">
                <p:oleObj name="Equation" r:id="rId10" imgW="2336760" imgH="622080" progId="Equation.DSMT4">
                  <p:embed/>
                </p:oleObj>
              </mc:Choice>
              <mc:Fallback>
                <p:oleObj name="Equation" r:id="rId10" imgW="2336760" imgH="622080" progId="Equation.DSMT4">
                  <p:embed/>
                  <p:pic>
                    <p:nvPicPr>
                      <p:cNvPr id="16" name="Object 15">
                        <a:extLst>
                          <a:ext uri="{FF2B5EF4-FFF2-40B4-BE49-F238E27FC236}">
                            <a16:creationId xmlns:a16="http://schemas.microsoft.com/office/drawing/2014/main" id="{30878D5E-4579-43D0-809F-1D9E2827788E}"/>
                          </a:ext>
                        </a:extLst>
                      </p:cNvPr>
                      <p:cNvPicPr>
                        <a:picLocks noChangeAspect="1" noChangeArrowheads="1"/>
                      </p:cNvPicPr>
                      <p:nvPr/>
                    </p:nvPicPr>
                    <p:blipFill>
                      <a:blip r:embed="rId11"/>
                      <a:srcRect/>
                      <a:stretch>
                        <a:fillRect/>
                      </a:stretch>
                    </p:blipFill>
                    <p:spPr bwMode="auto">
                      <a:xfrm>
                        <a:off x="372048" y="2778498"/>
                        <a:ext cx="3028950" cy="817563"/>
                      </a:xfrm>
                      <a:prstGeom prst="rect">
                        <a:avLst/>
                      </a:prstGeom>
                      <a:noFill/>
                    </p:spPr>
                  </p:pic>
                </p:oleObj>
              </mc:Fallback>
            </mc:AlternateContent>
          </a:graphicData>
        </a:graphic>
      </p:graphicFrame>
      <p:sp>
        <p:nvSpPr>
          <p:cNvPr id="4" name="TextBox 3">
            <a:extLst>
              <a:ext uri="{FF2B5EF4-FFF2-40B4-BE49-F238E27FC236}">
                <a16:creationId xmlns:a16="http://schemas.microsoft.com/office/drawing/2014/main" id="{E2321DC1-F495-4BFA-B1C0-4770CED08AA6}"/>
              </a:ext>
            </a:extLst>
          </p:cNvPr>
          <p:cNvSpPr txBox="1"/>
          <p:nvPr/>
        </p:nvSpPr>
        <p:spPr>
          <a:xfrm>
            <a:off x="288924" y="2384061"/>
            <a:ext cx="11749105" cy="307777"/>
          </a:xfrm>
          <a:prstGeom prst="rect">
            <a:avLst/>
          </a:prstGeom>
          <a:noFill/>
        </p:spPr>
        <p:txBody>
          <a:bodyPr wrap="square" rtlCol="0">
            <a:spAutoFit/>
          </a:bodyPr>
          <a:lstStyle/>
          <a:p>
            <a:r>
              <a:rPr lang="en-US" sz="1400"/>
              <a:t>Turns out that, at least near the Fermi surface k = k</a:t>
            </a:r>
            <a:r>
              <a:rPr lang="en-US" sz="1400" baseline="-25000"/>
              <a:t>F</a:t>
            </a:r>
            <a:r>
              <a:rPr lang="en-US" sz="1400"/>
              <a:t> (</a:t>
            </a:r>
            <a:r>
              <a:rPr lang="el-GR" sz="1400"/>
              <a:t>ξ</a:t>
            </a:r>
            <a:r>
              <a:rPr lang="en-US" sz="1400"/>
              <a:t> ≈ 0) the energy is largely unaffected.  Mainly the lifetime is.  After some simplification, we end up with:</a:t>
            </a:r>
          </a:p>
        </p:txBody>
      </p:sp>
      <p:graphicFrame>
        <p:nvGraphicFramePr>
          <p:cNvPr id="20" name="Object 19">
            <a:extLst>
              <a:ext uri="{FF2B5EF4-FFF2-40B4-BE49-F238E27FC236}">
                <a16:creationId xmlns:a16="http://schemas.microsoft.com/office/drawing/2014/main" id="{56A03F72-3ACF-4258-B0E6-0477384B401F}"/>
              </a:ext>
            </a:extLst>
          </p:cNvPr>
          <p:cNvGraphicFramePr>
            <a:graphicFrameLocks noChangeAspect="1"/>
          </p:cNvGraphicFramePr>
          <p:nvPr>
            <p:extLst>
              <p:ext uri="{D42A27DB-BD31-4B8C-83A1-F6EECF244321}">
                <p14:modId xmlns:p14="http://schemas.microsoft.com/office/powerpoint/2010/main" val="3496600926"/>
              </p:ext>
            </p:extLst>
          </p:nvPr>
        </p:nvGraphicFramePr>
        <p:xfrm>
          <a:off x="5426075" y="2851150"/>
          <a:ext cx="2752725" cy="596900"/>
        </p:xfrm>
        <a:graphic>
          <a:graphicData uri="http://schemas.openxmlformats.org/presentationml/2006/ole">
            <mc:AlternateContent xmlns:mc="http://schemas.openxmlformats.org/markup-compatibility/2006">
              <mc:Choice xmlns:v="urn:schemas-microsoft-com:vml" Requires="v">
                <p:oleObj name="Equation" r:id="rId12" imgW="2070000" imgH="457200" progId="Equation.DSMT4">
                  <p:embed/>
                </p:oleObj>
              </mc:Choice>
              <mc:Fallback>
                <p:oleObj name="Equation" r:id="rId12" imgW="2070000" imgH="457200" progId="Equation.DSMT4">
                  <p:embed/>
                  <p:pic>
                    <p:nvPicPr>
                      <p:cNvPr id="20" name="Object 19">
                        <a:extLst>
                          <a:ext uri="{FF2B5EF4-FFF2-40B4-BE49-F238E27FC236}">
                            <a16:creationId xmlns:a16="http://schemas.microsoft.com/office/drawing/2014/main" id="{56A03F72-3ACF-4258-B0E6-0477384B401F}"/>
                          </a:ext>
                        </a:extLst>
                      </p:cNvPr>
                      <p:cNvPicPr>
                        <a:picLocks noChangeAspect="1" noChangeArrowheads="1"/>
                      </p:cNvPicPr>
                      <p:nvPr/>
                    </p:nvPicPr>
                    <p:blipFill>
                      <a:blip r:embed="rId13"/>
                      <a:srcRect/>
                      <a:stretch>
                        <a:fillRect/>
                      </a:stretch>
                    </p:blipFill>
                    <p:spPr bwMode="auto">
                      <a:xfrm>
                        <a:off x="5426075" y="2851150"/>
                        <a:ext cx="2752725" cy="596900"/>
                      </a:xfrm>
                      <a:prstGeom prst="rect">
                        <a:avLst/>
                      </a:prstGeom>
                      <a:noFill/>
                    </p:spPr>
                  </p:pic>
                </p:oleObj>
              </mc:Fallback>
            </mc:AlternateContent>
          </a:graphicData>
        </a:graphic>
      </p:graphicFrame>
      <p:graphicFrame>
        <p:nvGraphicFramePr>
          <p:cNvPr id="9" name="Object 8">
            <a:extLst>
              <a:ext uri="{FF2B5EF4-FFF2-40B4-BE49-F238E27FC236}">
                <a16:creationId xmlns:a16="http://schemas.microsoft.com/office/drawing/2014/main" id="{0C9CE5FB-1EC6-44A7-8077-E1412A998E6D}"/>
              </a:ext>
            </a:extLst>
          </p:cNvPr>
          <p:cNvGraphicFramePr>
            <a:graphicFrameLocks noChangeAspect="1"/>
          </p:cNvGraphicFramePr>
          <p:nvPr>
            <p:extLst>
              <p:ext uri="{D42A27DB-BD31-4B8C-83A1-F6EECF244321}">
                <p14:modId xmlns:p14="http://schemas.microsoft.com/office/powerpoint/2010/main" val="4164527499"/>
              </p:ext>
            </p:extLst>
          </p:nvPr>
        </p:nvGraphicFramePr>
        <p:xfrm>
          <a:off x="288924" y="1677916"/>
          <a:ext cx="5730875" cy="555625"/>
        </p:xfrm>
        <a:graphic>
          <a:graphicData uri="http://schemas.openxmlformats.org/presentationml/2006/ole">
            <mc:AlternateContent xmlns:mc="http://schemas.openxmlformats.org/markup-compatibility/2006">
              <mc:Choice xmlns:v="urn:schemas-microsoft-com:vml" Requires="v">
                <p:oleObj name="Bitmap Image" r:id="rId14" imgW="4648603" imgH="449619" progId="Paint.Picture">
                  <p:embed/>
                </p:oleObj>
              </mc:Choice>
              <mc:Fallback>
                <p:oleObj name="Bitmap Image" r:id="rId14" imgW="4648603" imgH="449619" progId="Paint.Picture">
                  <p:embed/>
                  <p:pic>
                    <p:nvPicPr>
                      <p:cNvPr id="0" name="Object 212"/>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88924" y="1677916"/>
                        <a:ext cx="5730875" cy="555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 name="Object 12">
            <a:extLst>
              <a:ext uri="{FF2B5EF4-FFF2-40B4-BE49-F238E27FC236}">
                <a16:creationId xmlns:a16="http://schemas.microsoft.com/office/drawing/2014/main" id="{2FD15E8F-25DE-482D-9680-2BD2B7C0C31E}"/>
              </a:ext>
            </a:extLst>
          </p:cNvPr>
          <p:cNvGraphicFramePr>
            <a:graphicFrameLocks noChangeAspect="1"/>
          </p:cNvGraphicFramePr>
          <p:nvPr>
            <p:extLst>
              <p:ext uri="{D42A27DB-BD31-4B8C-83A1-F6EECF244321}">
                <p14:modId xmlns:p14="http://schemas.microsoft.com/office/powerpoint/2010/main" val="98641390"/>
              </p:ext>
            </p:extLst>
          </p:nvPr>
        </p:nvGraphicFramePr>
        <p:xfrm>
          <a:off x="6212263" y="4477131"/>
          <a:ext cx="5175316" cy="1429319"/>
        </p:xfrm>
        <a:graphic>
          <a:graphicData uri="http://schemas.openxmlformats.org/presentationml/2006/ole">
            <mc:AlternateContent xmlns:mc="http://schemas.openxmlformats.org/markup-compatibility/2006">
              <mc:Choice xmlns:v="urn:schemas-microsoft-com:vml" Requires="v">
                <p:oleObj name="Bitmap Image" r:id="rId16" imgW="4305673" imgH="1188823" progId="Paint.Picture">
                  <p:embed/>
                </p:oleObj>
              </mc:Choice>
              <mc:Fallback>
                <p:oleObj name="Bitmap Image" r:id="rId16" imgW="4305673" imgH="1188823" progId="Paint.Picture">
                  <p:embed/>
                  <p:pic>
                    <p:nvPicPr>
                      <p:cNvPr id="0" name="Object 214"/>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6212263" y="4477131"/>
                        <a:ext cx="5175316" cy="1429319"/>
                      </a:xfrm>
                      <a:prstGeom prst="rect">
                        <a:avLst/>
                      </a:prstGeom>
                      <a:noFill/>
                    </p:spPr>
                  </p:pic>
                </p:oleObj>
              </mc:Fallback>
            </mc:AlternateContent>
          </a:graphicData>
        </a:graphic>
      </p:graphicFrame>
    </p:spTree>
    <p:extLst>
      <p:ext uri="{BB962C8B-B14F-4D97-AF65-F5344CB8AC3E}">
        <p14:creationId xmlns:p14="http://schemas.microsoft.com/office/powerpoint/2010/main" val="395418920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572759" y="233973"/>
            <a:ext cx="4496585" cy="621596"/>
          </a:xfrm>
        </p:spPr>
        <p:txBody>
          <a:bodyPr>
            <a:noAutofit/>
          </a:bodyPr>
          <a:lstStyle/>
          <a:p>
            <a:r>
              <a:rPr lang="en-US" sz="3600" b="1" u="sng">
                <a:latin typeface="+mn-lt"/>
              </a:rPr>
              <a:t>Conduction: GDMPK</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78816" y="938552"/>
            <a:ext cx="11084469"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600" b="1">
                <a:latin typeface="Arial" panose="020B0604020202020204" pitchFamily="34" charset="0"/>
              </a:rPr>
              <a:t>Muttalib</a:t>
            </a:r>
          </a:p>
          <a:p>
            <a:pPr lvl="0" eaLnBrk="0" fontAlgn="base" hangingPunct="0">
              <a:spcBef>
                <a:spcPct val="0"/>
              </a:spcBef>
              <a:spcAft>
                <a:spcPct val="0"/>
              </a:spcAft>
            </a:pPr>
            <a:r>
              <a:rPr lang="en-US" altLang="en-US" sz="1400"/>
              <a:t>More or less the same approach is taken, but this time we sacrifice self-consistency for some clarity, but constructing the evolution equation for P(</a:t>
            </a:r>
            <a:r>
              <a:rPr lang="el-GR" altLang="en-US" sz="1400"/>
              <a:t>λ</a:t>
            </a:r>
            <a:r>
              <a:rPr lang="en-US" altLang="en-US" sz="1400"/>
              <a:t>) directly.  Various microscopic models have been considered:</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9" name="Object 8">
            <a:extLst>
              <a:ext uri="{FF2B5EF4-FFF2-40B4-BE49-F238E27FC236}">
                <a16:creationId xmlns:a16="http://schemas.microsoft.com/office/drawing/2014/main" id="{1DFAC144-FD55-4EF1-8033-A9E74439512E}"/>
              </a:ext>
            </a:extLst>
          </p:cNvPr>
          <p:cNvGraphicFramePr>
            <a:graphicFrameLocks noChangeAspect="1"/>
          </p:cNvGraphicFramePr>
          <p:nvPr/>
        </p:nvGraphicFramePr>
        <p:xfrm>
          <a:off x="413945" y="1963037"/>
          <a:ext cx="2981325" cy="2365375"/>
        </p:xfrm>
        <a:graphic>
          <a:graphicData uri="http://schemas.openxmlformats.org/presentationml/2006/ole">
            <mc:AlternateContent xmlns:mc="http://schemas.openxmlformats.org/markup-compatibility/2006">
              <mc:Choice xmlns:v="urn:schemas-microsoft-com:vml" Requires="v">
                <p:oleObj name="Equation" r:id="rId3" imgW="2476440" imgH="2044440" progId="Equation.DSMT4">
                  <p:embed/>
                </p:oleObj>
              </mc:Choice>
              <mc:Fallback>
                <p:oleObj name="Equation" r:id="rId3" imgW="2476440" imgH="2044440" progId="Equation.DSMT4">
                  <p:embed/>
                  <p:pic>
                    <p:nvPicPr>
                      <p:cNvPr id="9" name="Object 8">
                        <a:extLst>
                          <a:ext uri="{FF2B5EF4-FFF2-40B4-BE49-F238E27FC236}">
                            <a16:creationId xmlns:a16="http://schemas.microsoft.com/office/drawing/2014/main" id="{1DFAC144-FD55-4EF1-8033-A9E74439512E}"/>
                          </a:ext>
                        </a:extLst>
                      </p:cNvPr>
                      <p:cNvPicPr>
                        <a:picLocks noChangeAspect="1" noChangeArrowheads="1"/>
                      </p:cNvPicPr>
                      <p:nvPr/>
                    </p:nvPicPr>
                    <p:blipFill>
                      <a:blip r:embed="rId4"/>
                      <a:srcRect/>
                      <a:stretch>
                        <a:fillRect/>
                      </a:stretch>
                    </p:blipFill>
                    <p:spPr bwMode="auto">
                      <a:xfrm>
                        <a:off x="413945" y="1963037"/>
                        <a:ext cx="2981325" cy="2365375"/>
                      </a:xfrm>
                      <a:prstGeom prst="rect">
                        <a:avLst/>
                      </a:prstGeom>
                      <a:noFill/>
                      <a:ln>
                        <a:solidFill>
                          <a:schemeClr val="bg2">
                            <a:lumMod val="50000"/>
                          </a:schemeClr>
                        </a:solidFill>
                      </a:ln>
                    </p:spPr>
                  </p:pic>
                </p:oleObj>
              </mc:Fallback>
            </mc:AlternateContent>
          </a:graphicData>
        </a:graphic>
      </p:graphicFrame>
      <p:graphicFrame>
        <p:nvGraphicFramePr>
          <p:cNvPr id="13" name="Object 12">
            <a:extLst>
              <a:ext uri="{FF2B5EF4-FFF2-40B4-BE49-F238E27FC236}">
                <a16:creationId xmlns:a16="http://schemas.microsoft.com/office/drawing/2014/main" id="{2F58C286-DE28-41BC-818F-E3AB09B74882}"/>
              </a:ext>
            </a:extLst>
          </p:cNvPr>
          <p:cNvGraphicFramePr>
            <a:graphicFrameLocks noChangeAspect="1"/>
          </p:cNvGraphicFramePr>
          <p:nvPr/>
        </p:nvGraphicFramePr>
        <p:xfrm>
          <a:off x="4104552" y="1963037"/>
          <a:ext cx="3670295" cy="1726129"/>
        </p:xfrm>
        <a:graphic>
          <a:graphicData uri="http://schemas.openxmlformats.org/presentationml/2006/ole">
            <mc:AlternateContent xmlns:mc="http://schemas.openxmlformats.org/markup-compatibility/2006">
              <mc:Choice xmlns:v="urn:schemas-microsoft-com:vml" Requires="v">
                <p:oleObj name="Equation" r:id="rId5" imgW="3225600" imgH="1422360" progId="Equation.DSMT4">
                  <p:embed/>
                </p:oleObj>
              </mc:Choice>
              <mc:Fallback>
                <p:oleObj name="Equation" r:id="rId5" imgW="3225600" imgH="1422360" progId="Equation.DSMT4">
                  <p:embed/>
                  <p:pic>
                    <p:nvPicPr>
                      <p:cNvPr id="13" name="Object 12">
                        <a:extLst>
                          <a:ext uri="{FF2B5EF4-FFF2-40B4-BE49-F238E27FC236}">
                            <a16:creationId xmlns:a16="http://schemas.microsoft.com/office/drawing/2014/main" id="{2F58C286-DE28-41BC-818F-E3AB09B74882}"/>
                          </a:ext>
                        </a:extLst>
                      </p:cNvPr>
                      <p:cNvPicPr>
                        <a:picLocks noChangeAspect="1" noChangeArrowheads="1"/>
                      </p:cNvPicPr>
                      <p:nvPr/>
                    </p:nvPicPr>
                    <p:blipFill>
                      <a:blip r:embed="rId6"/>
                      <a:srcRect/>
                      <a:stretch>
                        <a:fillRect/>
                      </a:stretch>
                    </p:blipFill>
                    <p:spPr bwMode="auto">
                      <a:xfrm>
                        <a:off x="4104552" y="1963037"/>
                        <a:ext cx="3670295" cy="1726129"/>
                      </a:xfrm>
                      <a:prstGeom prst="rect">
                        <a:avLst/>
                      </a:prstGeom>
                      <a:noFill/>
                      <a:ln>
                        <a:solidFill>
                          <a:schemeClr val="tx2"/>
                        </a:solidFill>
                      </a:ln>
                    </p:spPr>
                  </p:pic>
                </p:oleObj>
              </mc:Fallback>
            </mc:AlternateContent>
          </a:graphicData>
        </a:graphic>
      </p:graphicFrame>
      <p:graphicFrame>
        <p:nvGraphicFramePr>
          <p:cNvPr id="23" name="Object 22">
            <a:extLst>
              <a:ext uri="{FF2B5EF4-FFF2-40B4-BE49-F238E27FC236}">
                <a16:creationId xmlns:a16="http://schemas.microsoft.com/office/drawing/2014/main" id="{F855E483-C60F-4184-A72E-7F602F0A279F}"/>
              </a:ext>
            </a:extLst>
          </p:cNvPr>
          <p:cNvGraphicFramePr>
            <a:graphicFrameLocks noChangeAspect="1"/>
          </p:cNvGraphicFramePr>
          <p:nvPr/>
        </p:nvGraphicFramePr>
        <p:xfrm>
          <a:off x="8484129" y="1963037"/>
          <a:ext cx="1509913" cy="513118"/>
        </p:xfrm>
        <a:graphic>
          <a:graphicData uri="http://schemas.openxmlformats.org/presentationml/2006/ole">
            <mc:AlternateContent xmlns:mc="http://schemas.openxmlformats.org/markup-compatibility/2006">
              <mc:Choice xmlns:v="urn:schemas-microsoft-com:vml" Requires="v">
                <p:oleObj name="Equation" r:id="rId7" imgW="1346040" imgH="406080" progId="Equation.DSMT4">
                  <p:embed/>
                </p:oleObj>
              </mc:Choice>
              <mc:Fallback>
                <p:oleObj name="Equation" r:id="rId7" imgW="1346040" imgH="406080" progId="Equation.DSMT4">
                  <p:embed/>
                  <p:pic>
                    <p:nvPicPr>
                      <p:cNvPr id="23" name="Object 22">
                        <a:extLst>
                          <a:ext uri="{FF2B5EF4-FFF2-40B4-BE49-F238E27FC236}">
                            <a16:creationId xmlns:a16="http://schemas.microsoft.com/office/drawing/2014/main" id="{F855E483-C60F-4184-A72E-7F602F0A279F}"/>
                          </a:ext>
                        </a:extLst>
                      </p:cNvPr>
                      <p:cNvPicPr>
                        <a:picLocks noChangeAspect="1" noChangeArrowheads="1"/>
                      </p:cNvPicPr>
                      <p:nvPr/>
                    </p:nvPicPr>
                    <p:blipFill>
                      <a:blip r:embed="rId8"/>
                      <a:srcRect/>
                      <a:stretch>
                        <a:fillRect/>
                      </a:stretch>
                    </p:blipFill>
                    <p:spPr bwMode="auto">
                      <a:xfrm>
                        <a:off x="8484129" y="1963037"/>
                        <a:ext cx="1509913" cy="513118"/>
                      </a:xfrm>
                      <a:prstGeom prst="rect">
                        <a:avLst/>
                      </a:prstGeom>
                      <a:noFill/>
                      <a:ln>
                        <a:solidFill>
                          <a:schemeClr val="tx2"/>
                        </a:solidFill>
                      </a:ln>
                    </p:spPr>
                  </p:pic>
                </p:oleObj>
              </mc:Fallback>
            </mc:AlternateContent>
          </a:graphicData>
        </a:graphic>
      </p:graphicFrame>
      <p:graphicFrame>
        <p:nvGraphicFramePr>
          <p:cNvPr id="18" name="Object 17">
            <a:extLst>
              <a:ext uri="{FF2B5EF4-FFF2-40B4-BE49-F238E27FC236}">
                <a16:creationId xmlns:a16="http://schemas.microsoft.com/office/drawing/2014/main" id="{668DEE93-23BD-4325-ABC7-5CFC56841D20}"/>
              </a:ext>
            </a:extLst>
          </p:cNvPr>
          <p:cNvGraphicFramePr>
            <a:graphicFrameLocks noChangeAspect="1"/>
          </p:cNvGraphicFramePr>
          <p:nvPr/>
        </p:nvGraphicFramePr>
        <p:xfrm>
          <a:off x="413945" y="4884119"/>
          <a:ext cx="7008812" cy="1316037"/>
        </p:xfrm>
        <a:graphic>
          <a:graphicData uri="http://schemas.openxmlformats.org/presentationml/2006/ole">
            <mc:AlternateContent xmlns:mc="http://schemas.openxmlformats.org/markup-compatibility/2006">
              <mc:Choice xmlns:v="urn:schemas-microsoft-com:vml" Requires="v">
                <p:oleObj name="Equation" r:id="rId9" imgW="5321160" imgH="1015920" progId="Equation.DSMT4">
                  <p:embed/>
                </p:oleObj>
              </mc:Choice>
              <mc:Fallback>
                <p:oleObj name="Equation" r:id="rId9" imgW="5321160" imgH="1015920" progId="Equation.DSMT4">
                  <p:embed/>
                  <p:pic>
                    <p:nvPicPr>
                      <p:cNvPr id="18" name="Object 17">
                        <a:extLst>
                          <a:ext uri="{FF2B5EF4-FFF2-40B4-BE49-F238E27FC236}">
                            <a16:creationId xmlns:a16="http://schemas.microsoft.com/office/drawing/2014/main" id="{668DEE93-23BD-4325-ABC7-5CFC56841D20}"/>
                          </a:ext>
                        </a:extLst>
                      </p:cNvPr>
                      <p:cNvPicPr>
                        <a:picLocks noChangeAspect="1" noChangeArrowheads="1"/>
                      </p:cNvPicPr>
                      <p:nvPr/>
                    </p:nvPicPr>
                    <p:blipFill>
                      <a:blip r:embed="rId10"/>
                      <a:srcRect/>
                      <a:stretch>
                        <a:fillRect/>
                      </a:stretch>
                    </p:blipFill>
                    <p:spPr bwMode="auto">
                      <a:xfrm>
                        <a:off x="413945" y="4884119"/>
                        <a:ext cx="7008812" cy="1316037"/>
                      </a:xfrm>
                      <a:prstGeom prst="rect">
                        <a:avLst/>
                      </a:prstGeom>
                      <a:solidFill>
                        <a:srgbClr val="CCFFCC"/>
                      </a:solidFill>
                    </p:spPr>
                  </p:pic>
                </p:oleObj>
              </mc:Fallback>
            </mc:AlternateContent>
          </a:graphicData>
        </a:graphic>
      </p:graphicFrame>
      <p:graphicFrame>
        <p:nvGraphicFramePr>
          <p:cNvPr id="25" name="Object 24">
            <a:extLst>
              <a:ext uri="{FF2B5EF4-FFF2-40B4-BE49-F238E27FC236}">
                <a16:creationId xmlns:a16="http://schemas.microsoft.com/office/drawing/2014/main" id="{5DD63DB9-E137-4C9F-A25E-B666370CF525}"/>
              </a:ext>
            </a:extLst>
          </p:cNvPr>
          <p:cNvGraphicFramePr>
            <a:graphicFrameLocks noChangeAspect="1"/>
          </p:cNvGraphicFramePr>
          <p:nvPr/>
        </p:nvGraphicFramePr>
        <p:xfrm>
          <a:off x="7900959" y="4912268"/>
          <a:ext cx="3462326" cy="923287"/>
        </p:xfrm>
        <a:graphic>
          <a:graphicData uri="http://schemas.openxmlformats.org/presentationml/2006/ole">
            <mc:AlternateContent xmlns:mc="http://schemas.openxmlformats.org/markup-compatibility/2006">
              <mc:Choice xmlns:v="urn:schemas-microsoft-com:vml" Requires="v">
                <p:oleObj name="Equation" r:id="rId11" imgW="2857320" imgH="761760" progId="Equation.DSMT4">
                  <p:embed/>
                </p:oleObj>
              </mc:Choice>
              <mc:Fallback>
                <p:oleObj name="Equation" r:id="rId11" imgW="2857320" imgH="761760" progId="Equation.DSMT4">
                  <p:embed/>
                  <p:pic>
                    <p:nvPicPr>
                      <p:cNvPr id="25" name="Object 24">
                        <a:extLst>
                          <a:ext uri="{FF2B5EF4-FFF2-40B4-BE49-F238E27FC236}">
                            <a16:creationId xmlns:a16="http://schemas.microsoft.com/office/drawing/2014/main" id="{5DD63DB9-E137-4C9F-A25E-B666370CF525}"/>
                          </a:ext>
                        </a:extLst>
                      </p:cNvPr>
                      <p:cNvPicPr/>
                      <p:nvPr/>
                    </p:nvPicPr>
                    <p:blipFill>
                      <a:blip r:embed="rId12"/>
                      <a:stretch>
                        <a:fillRect/>
                      </a:stretch>
                    </p:blipFill>
                    <p:spPr>
                      <a:xfrm>
                        <a:off x="7900959" y="4912268"/>
                        <a:ext cx="3462326" cy="923287"/>
                      </a:xfrm>
                      <a:prstGeom prst="rect">
                        <a:avLst/>
                      </a:prstGeom>
                      <a:solidFill>
                        <a:srgbClr val="CCFFCC"/>
                      </a:solidFill>
                    </p:spPr>
                  </p:pic>
                </p:oleObj>
              </mc:Fallback>
            </mc:AlternateContent>
          </a:graphicData>
        </a:graphic>
      </p:graphicFrame>
      <p:sp>
        <p:nvSpPr>
          <p:cNvPr id="26" name="TextBox 25">
            <a:extLst>
              <a:ext uri="{FF2B5EF4-FFF2-40B4-BE49-F238E27FC236}">
                <a16:creationId xmlns:a16="http://schemas.microsoft.com/office/drawing/2014/main" id="{9FD97EDF-12E2-4BB0-941C-BA92F6F16668}"/>
              </a:ext>
            </a:extLst>
          </p:cNvPr>
          <p:cNvSpPr txBox="1"/>
          <p:nvPr/>
        </p:nvSpPr>
        <p:spPr>
          <a:xfrm>
            <a:off x="325950" y="4461360"/>
            <a:ext cx="4882504" cy="307777"/>
          </a:xfrm>
          <a:prstGeom prst="rect">
            <a:avLst/>
          </a:prstGeom>
          <a:noFill/>
        </p:spPr>
        <p:txBody>
          <a:bodyPr wrap="square" rtlCol="0">
            <a:spAutoFit/>
          </a:bodyPr>
          <a:lstStyle/>
          <a:p>
            <a:r>
              <a:rPr lang="en-US" sz="1400"/>
              <a:t>These models result in the following equation. </a:t>
            </a:r>
          </a:p>
        </p:txBody>
      </p:sp>
    </p:spTree>
    <p:extLst>
      <p:ext uri="{BB962C8B-B14F-4D97-AF65-F5344CB8AC3E}">
        <p14:creationId xmlns:p14="http://schemas.microsoft.com/office/powerpoint/2010/main" val="383181137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572759" y="233973"/>
            <a:ext cx="4496585" cy="621596"/>
          </a:xfrm>
        </p:spPr>
        <p:txBody>
          <a:bodyPr>
            <a:noAutofit/>
          </a:bodyPr>
          <a:lstStyle/>
          <a:p>
            <a:r>
              <a:rPr lang="en-US" sz="3600" b="1" u="sng">
                <a:latin typeface="+mn-lt"/>
              </a:rPr>
              <a:t>Conduction: GDMPK</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308585" y="1033121"/>
            <a:ext cx="10279204"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600" b="1">
                <a:latin typeface="Arial" panose="020B0604020202020204" pitchFamily="34" charset="0"/>
              </a:rPr>
              <a:t>Muttalib</a:t>
            </a:r>
          </a:p>
          <a:p>
            <a:pPr lvl="0" eaLnBrk="0" fontAlgn="base" hangingPunct="0">
              <a:spcBef>
                <a:spcPct val="0"/>
              </a:spcBef>
              <a:spcAft>
                <a:spcPct val="0"/>
              </a:spcAft>
            </a:pPr>
            <a:r>
              <a:rPr lang="en-US" altLang="en-US" sz="1400"/>
              <a:t>Analysis of the Lyapunov exponent, K-matrix equation indicates sum rule, equation for minimum Lyapunov exponent (this relates to diagonal K-matrix, both of which display order parameter properties), and lambda dependence for gamma matrix.  </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6" name="Object 15">
            <a:extLst>
              <a:ext uri="{FF2B5EF4-FFF2-40B4-BE49-F238E27FC236}">
                <a16:creationId xmlns:a16="http://schemas.microsoft.com/office/drawing/2014/main" id="{05E568F0-7E94-4CB6-B52B-08C6E7D45E51}"/>
              </a:ext>
            </a:extLst>
          </p:cNvPr>
          <p:cNvGraphicFramePr>
            <a:graphicFrameLocks noChangeAspect="1"/>
          </p:cNvGraphicFramePr>
          <p:nvPr/>
        </p:nvGraphicFramePr>
        <p:xfrm>
          <a:off x="2946269" y="2032647"/>
          <a:ext cx="1752600" cy="1447800"/>
        </p:xfrm>
        <a:graphic>
          <a:graphicData uri="http://schemas.openxmlformats.org/presentationml/2006/ole">
            <mc:AlternateContent xmlns:mc="http://schemas.openxmlformats.org/markup-compatibility/2006">
              <mc:Choice xmlns:v="urn:schemas-microsoft-com:vml" Requires="v">
                <p:oleObj name="Bitmap Image" r:id="rId3" imgW="2133785" imgH="1798095" progId="Paint.Picture">
                  <p:embed/>
                </p:oleObj>
              </mc:Choice>
              <mc:Fallback>
                <p:oleObj name="Bitmap Image" r:id="rId3" imgW="2133785" imgH="1798095" progId="Paint.Picture">
                  <p:embed/>
                  <p:pic>
                    <p:nvPicPr>
                      <p:cNvPr id="16" name="Object 15">
                        <a:extLst>
                          <a:ext uri="{FF2B5EF4-FFF2-40B4-BE49-F238E27FC236}">
                            <a16:creationId xmlns:a16="http://schemas.microsoft.com/office/drawing/2014/main" id="{05E568F0-7E94-4CB6-B52B-08C6E7D45E5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5505" t="6946" r="13959" b="13081"/>
                      <a:stretch>
                        <a:fillRect/>
                      </a:stretch>
                    </p:blipFill>
                    <p:spPr bwMode="auto">
                      <a:xfrm>
                        <a:off x="2946269" y="2032647"/>
                        <a:ext cx="1752600" cy="1447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6" name="Object 5">
            <a:extLst>
              <a:ext uri="{FF2B5EF4-FFF2-40B4-BE49-F238E27FC236}">
                <a16:creationId xmlns:a16="http://schemas.microsoft.com/office/drawing/2014/main" id="{1654241A-06E0-4456-A23D-33260DBB832D}"/>
              </a:ext>
            </a:extLst>
          </p:cNvPr>
          <p:cNvGraphicFramePr>
            <a:graphicFrameLocks noChangeAspect="1"/>
          </p:cNvGraphicFramePr>
          <p:nvPr/>
        </p:nvGraphicFramePr>
        <p:xfrm>
          <a:off x="369634" y="1987527"/>
          <a:ext cx="1385887" cy="1457325"/>
        </p:xfrm>
        <a:graphic>
          <a:graphicData uri="http://schemas.openxmlformats.org/presentationml/2006/ole">
            <mc:AlternateContent xmlns:mc="http://schemas.openxmlformats.org/markup-compatibility/2006">
              <mc:Choice xmlns:v="urn:schemas-microsoft-com:vml" Requires="v">
                <p:oleObj name="Equation" r:id="rId5" imgW="1130040" imgH="1066680" progId="Equation.DSMT4">
                  <p:embed/>
                </p:oleObj>
              </mc:Choice>
              <mc:Fallback>
                <p:oleObj name="Equation" r:id="rId5" imgW="1130040" imgH="1066680" progId="Equation.DSMT4">
                  <p:embed/>
                  <p:pic>
                    <p:nvPicPr>
                      <p:cNvPr id="6" name="Object 5">
                        <a:extLst>
                          <a:ext uri="{FF2B5EF4-FFF2-40B4-BE49-F238E27FC236}">
                            <a16:creationId xmlns:a16="http://schemas.microsoft.com/office/drawing/2014/main" id="{1654241A-06E0-4456-A23D-33260DBB832D}"/>
                          </a:ext>
                        </a:extLst>
                      </p:cNvPr>
                      <p:cNvPicPr>
                        <a:picLocks noChangeAspect="1" noChangeArrowheads="1"/>
                      </p:cNvPicPr>
                      <p:nvPr/>
                    </p:nvPicPr>
                    <p:blipFill>
                      <a:blip r:embed="rId6"/>
                      <a:srcRect/>
                      <a:stretch>
                        <a:fillRect/>
                      </a:stretch>
                    </p:blipFill>
                    <p:spPr bwMode="auto">
                      <a:xfrm>
                        <a:off x="369634" y="1987527"/>
                        <a:ext cx="1385887" cy="1457325"/>
                      </a:xfrm>
                      <a:prstGeom prst="rect">
                        <a:avLst/>
                      </a:prstGeom>
                      <a:noFill/>
                    </p:spPr>
                  </p:pic>
                </p:oleObj>
              </mc:Fallback>
            </mc:AlternateContent>
          </a:graphicData>
        </a:graphic>
      </p:graphicFrame>
      <p:sp>
        <p:nvSpPr>
          <p:cNvPr id="11" name="Freeform: Shape 10">
            <a:extLst>
              <a:ext uri="{FF2B5EF4-FFF2-40B4-BE49-F238E27FC236}">
                <a16:creationId xmlns:a16="http://schemas.microsoft.com/office/drawing/2014/main" id="{0BB7F413-D462-4E74-8825-E5315D0C7E3B}"/>
              </a:ext>
            </a:extLst>
          </p:cNvPr>
          <p:cNvSpPr/>
          <p:nvPr/>
        </p:nvSpPr>
        <p:spPr>
          <a:xfrm>
            <a:off x="1865414" y="2496636"/>
            <a:ext cx="970961" cy="141402"/>
          </a:xfrm>
          <a:custGeom>
            <a:avLst/>
            <a:gdLst>
              <a:gd name="connsiteX0" fmla="*/ 0 w 970961"/>
              <a:gd name="connsiteY0" fmla="*/ 75415 h 141402"/>
              <a:gd name="connsiteX1" fmla="*/ 47134 w 970961"/>
              <a:gd name="connsiteY1" fmla="*/ 131975 h 141402"/>
              <a:gd name="connsiteX2" fmla="*/ 94268 w 970961"/>
              <a:gd name="connsiteY2" fmla="*/ 141402 h 141402"/>
              <a:gd name="connsiteX3" fmla="*/ 301658 w 970961"/>
              <a:gd name="connsiteY3" fmla="*/ 131975 h 141402"/>
              <a:gd name="connsiteX4" fmla="*/ 339365 w 970961"/>
              <a:gd name="connsiteY4" fmla="*/ 113122 h 141402"/>
              <a:gd name="connsiteX5" fmla="*/ 367645 w 970961"/>
              <a:gd name="connsiteY5" fmla="*/ 94268 h 141402"/>
              <a:gd name="connsiteX6" fmla="*/ 395926 w 970961"/>
              <a:gd name="connsiteY6" fmla="*/ 84841 h 141402"/>
              <a:gd name="connsiteX7" fmla="*/ 490194 w 970961"/>
              <a:gd name="connsiteY7" fmla="*/ 56561 h 141402"/>
              <a:gd name="connsiteX8" fmla="*/ 527901 w 970961"/>
              <a:gd name="connsiteY8" fmla="*/ 37707 h 141402"/>
              <a:gd name="connsiteX9" fmla="*/ 622169 w 970961"/>
              <a:gd name="connsiteY9" fmla="*/ 9427 h 141402"/>
              <a:gd name="connsiteX10" fmla="*/ 669303 w 970961"/>
              <a:gd name="connsiteY10" fmla="*/ 0 h 141402"/>
              <a:gd name="connsiteX11" fmla="*/ 763571 w 970961"/>
              <a:gd name="connsiteY11" fmla="*/ 9427 h 141402"/>
              <a:gd name="connsiteX12" fmla="*/ 791852 w 970961"/>
              <a:gd name="connsiteY12" fmla="*/ 18854 h 141402"/>
              <a:gd name="connsiteX13" fmla="*/ 820132 w 970961"/>
              <a:gd name="connsiteY13" fmla="*/ 47134 h 141402"/>
              <a:gd name="connsiteX14" fmla="*/ 857839 w 970961"/>
              <a:gd name="connsiteY14" fmla="*/ 65988 h 141402"/>
              <a:gd name="connsiteX15" fmla="*/ 886120 w 970961"/>
              <a:gd name="connsiteY15" fmla="*/ 84841 h 141402"/>
              <a:gd name="connsiteX16" fmla="*/ 914400 w 970961"/>
              <a:gd name="connsiteY16" fmla="*/ 94268 h 141402"/>
              <a:gd name="connsiteX17" fmla="*/ 942680 w 970961"/>
              <a:gd name="connsiteY17" fmla="*/ 113122 h 141402"/>
              <a:gd name="connsiteX18" fmla="*/ 970961 w 970961"/>
              <a:gd name="connsiteY18" fmla="*/ 122549 h 141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970961" h="141402">
                <a:moveTo>
                  <a:pt x="0" y="75415"/>
                </a:moveTo>
                <a:cubicBezTo>
                  <a:pt x="15711" y="94268"/>
                  <a:pt x="27029" y="117901"/>
                  <a:pt x="47134" y="131975"/>
                </a:cubicBezTo>
                <a:cubicBezTo>
                  <a:pt x="60260" y="141163"/>
                  <a:pt x="78246" y="141402"/>
                  <a:pt x="94268" y="141402"/>
                </a:cubicBezTo>
                <a:cubicBezTo>
                  <a:pt x="163469" y="141402"/>
                  <a:pt x="232528" y="135117"/>
                  <a:pt x="301658" y="131975"/>
                </a:cubicBezTo>
                <a:cubicBezTo>
                  <a:pt x="314227" y="125691"/>
                  <a:pt x="327164" y="120094"/>
                  <a:pt x="339365" y="113122"/>
                </a:cubicBezTo>
                <a:cubicBezTo>
                  <a:pt x="349202" y="107501"/>
                  <a:pt x="357512" y="99335"/>
                  <a:pt x="367645" y="94268"/>
                </a:cubicBezTo>
                <a:cubicBezTo>
                  <a:pt x="376533" y="89824"/>
                  <a:pt x="386622" y="88330"/>
                  <a:pt x="395926" y="84841"/>
                </a:cubicBezTo>
                <a:cubicBezTo>
                  <a:pt x="466794" y="58266"/>
                  <a:pt x="418080" y="70984"/>
                  <a:pt x="490194" y="56561"/>
                </a:cubicBezTo>
                <a:cubicBezTo>
                  <a:pt x="502763" y="50276"/>
                  <a:pt x="514853" y="42926"/>
                  <a:pt x="527901" y="37707"/>
                </a:cubicBezTo>
                <a:cubicBezTo>
                  <a:pt x="557269" y="25960"/>
                  <a:pt x="590922" y="16371"/>
                  <a:pt x="622169" y="9427"/>
                </a:cubicBezTo>
                <a:cubicBezTo>
                  <a:pt x="637810" y="5951"/>
                  <a:pt x="653592" y="3142"/>
                  <a:pt x="669303" y="0"/>
                </a:cubicBezTo>
                <a:cubicBezTo>
                  <a:pt x="700726" y="3142"/>
                  <a:pt x="732359" y="4625"/>
                  <a:pt x="763571" y="9427"/>
                </a:cubicBezTo>
                <a:cubicBezTo>
                  <a:pt x="773392" y="10938"/>
                  <a:pt x="783584" y="13342"/>
                  <a:pt x="791852" y="18854"/>
                </a:cubicBezTo>
                <a:cubicBezTo>
                  <a:pt x="802944" y="26249"/>
                  <a:pt x="809284" y="39385"/>
                  <a:pt x="820132" y="47134"/>
                </a:cubicBezTo>
                <a:cubicBezTo>
                  <a:pt x="831567" y="55302"/>
                  <a:pt x="845638" y="59016"/>
                  <a:pt x="857839" y="65988"/>
                </a:cubicBezTo>
                <a:cubicBezTo>
                  <a:pt x="867676" y="71609"/>
                  <a:pt x="875986" y="79774"/>
                  <a:pt x="886120" y="84841"/>
                </a:cubicBezTo>
                <a:cubicBezTo>
                  <a:pt x="895008" y="89285"/>
                  <a:pt x="905512" y="89824"/>
                  <a:pt x="914400" y="94268"/>
                </a:cubicBezTo>
                <a:cubicBezTo>
                  <a:pt x="924533" y="99335"/>
                  <a:pt x="932547" y="108055"/>
                  <a:pt x="942680" y="113122"/>
                </a:cubicBezTo>
                <a:cubicBezTo>
                  <a:pt x="951568" y="117566"/>
                  <a:pt x="970961" y="122549"/>
                  <a:pt x="970961" y="122549"/>
                </a:cubicBezTo>
              </a:path>
            </a:pathLst>
          </a:custGeom>
        </p:spPr>
        <p:style>
          <a:lnRef idx="3">
            <a:schemeClr val="dk1"/>
          </a:lnRef>
          <a:fillRef idx="0">
            <a:schemeClr val="dk1"/>
          </a:fillRef>
          <a:effectRef idx="2">
            <a:schemeClr val="dk1"/>
          </a:effectRef>
          <a:fontRef idx="minor">
            <a:schemeClr val="tx1"/>
          </a:fontRef>
        </p:style>
        <p:txBody>
          <a:bodyPr rtlCol="0" anchor="ctr"/>
          <a:lstStyle/>
          <a:p>
            <a:pPr algn="ctr"/>
            <a:endParaRPr lang="en-US"/>
          </a:p>
        </p:txBody>
      </p:sp>
      <p:graphicFrame>
        <p:nvGraphicFramePr>
          <p:cNvPr id="33" name="Object 32">
            <a:extLst>
              <a:ext uri="{FF2B5EF4-FFF2-40B4-BE49-F238E27FC236}">
                <a16:creationId xmlns:a16="http://schemas.microsoft.com/office/drawing/2014/main" id="{16D05BCE-1119-4DC7-A185-516FF3BD3BFF}"/>
              </a:ext>
            </a:extLst>
          </p:cNvPr>
          <p:cNvGraphicFramePr>
            <a:graphicFrameLocks noChangeAspect="1"/>
          </p:cNvGraphicFramePr>
          <p:nvPr/>
        </p:nvGraphicFramePr>
        <p:xfrm>
          <a:off x="150013" y="4238204"/>
          <a:ext cx="7343480" cy="2111250"/>
        </p:xfrm>
        <a:graphic>
          <a:graphicData uri="http://schemas.openxmlformats.org/presentationml/2006/ole">
            <mc:AlternateContent xmlns:mc="http://schemas.openxmlformats.org/markup-compatibility/2006">
              <mc:Choice xmlns:v="urn:schemas-microsoft-com:vml" Requires="v">
                <p:oleObj name="Bitmap Image" r:id="rId7" imgW="5455238" imgH="1744762" progId="Paint.Picture">
                  <p:embed/>
                </p:oleObj>
              </mc:Choice>
              <mc:Fallback>
                <p:oleObj name="Bitmap Image" r:id="rId7" imgW="5455238" imgH="1744762" progId="Paint.Picture">
                  <p:embed/>
                  <p:pic>
                    <p:nvPicPr>
                      <p:cNvPr id="33" name="Object 32">
                        <a:extLst>
                          <a:ext uri="{FF2B5EF4-FFF2-40B4-BE49-F238E27FC236}">
                            <a16:creationId xmlns:a16="http://schemas.microsoft.com/office/drawing/2014/main" id="{16D05BCE-1119-4DC7-A185-516FF3BD3BFF}"/>
                          </a:ext>
                        </a:extLst>
                      </p:cNvPr>
                      <p:cNvPicPr>
                        <a:picLocks noChangeAspect="1" noChangeArrowheads="1"/>
                      </p:cNvPicPr>
                      <p:nvPr/>
                    </p:nvPicPr>
                    <p:blipFill>
                      <a:blip r:embed="rId8">
                        <a:extLst>
                          <a:ext uri="{28A0092B-C50C-407E-A947-70E740481C1C}">
                            <a14:useLocalDpi xmlns:a14="http://schemas.microsoft.com/office/drawing/2010/main" val="0"/>
                          </a:ext>
                        </a:extLst>
                      </a:blip>
                      <a:srcRect t="4100" r="2873" b="8179"/>
                      <a:stretch>
                        <a:fillRect/>
                      </a:stretch>
                    </p:blipFill>
                    <p:spPr bwMode="auto">
                      <a:xfrm>
                        <a:off x="150013" y="4238204"/>
                        <a:ext cx="7343480" cy="2111250"/>
                      </a:xfrm>
                      <a:prstGeom prst="rect">
                        <a:avLst/>
                      </a:prstGeom>
                      <a:noFill/>
                    </p:spPr>
                  </p:pic>
                </p:oleObj>
              </mc:Fallback>
            </mc:AlternateContent>
          </a:graphicData>
        </a:graphic>
      </p:graphicFrame>
      <p:pic>
        <p:nvPicPr>
          <p:cNvPr id="34" name="Picture 33">
            <a:extLst>
              <a:ext uri="{FF2B5EF4-FFF2-40B4-BE49-F238E27FC236}">
                <a16:creationId xmlns:a16="http://schemas.microsoft.com/office/drawing/2014/main" id="{8EBF0D00-A9F1-4AE3-90DC-E92138669A98}"/>
              </a:ext>
            </a:extLst>
          </p:cNvPr>
          <p:cNvPicPr/>
          <p:nvPr/>
        </p:nvPicPr>
        <p:blipFill>
          <a:blip r:embed="rId9">
            <a:extLst>
              <a:ext uri="{28A0092B-C50C-407E-A947-70E740481C1C}">
                <a14:useLocalDpi xmlns:a14="http://schemas.microsoft.com/office/drawing/2010/main" val="0"/>
              </a:ext>
            </a:extLst>
          </a:blip>
          <a:srcRect l="3540" t="3448" r="4425" b="2069"/>
          <a:stretch>
            <a:fillRect/>
          </a:stretch>
        </p:blipFill>
        <p:spPr bwMode="auto">
          <a:xfrm>
            <a:off x="8323114" y="4395040"/>
            <a:ext cx="3017331" cy="1699169"/>
          </a:xfrm>
          <a:prstGeom prst="rect">
            <a:avLst/>
          </a:prstGeom>
          <a:noFill/>
          <a:ln>
            <a:noFill/>
          </a:ln>
        </p:spPr>
      </p:pic>
      <p:sp>
        <p:nvSpPr>
          <p:cNvPr id="35" name="TextBox 34">
            <a:extLst>
              <a:ext uri="{FF2B5EF4-FFF2-40B4-BE49-F238E27FC236}">
                <a16:creationId xmlns:a16="http://schemas.microsoft.com/office/drawing/2014/main" id="{A2B6726D-2B01-43D6-AF6F-EAC1DF8DA278}"/>
              </a:ext>
            </a:extLst>
          </p:cNvPr>
          <p:cNvSpPr txBox="1"/>
          <p:nvPr/>
        </p:nvSpPr>
        <p:spPr>
          <a:xfrm>
            <a:off x="308585" y="3785158"/>
            <a:ext cx="11333140" cy="307777"/>
          </a:xfrm>
          <a:prstGeom prst="rect">
            <a:avLst/>
          </a:prstGeom>
          <a:noFill/>
        </p:spPr>
        <p:txBody>
          <a:bodyPr wrap="square" rtlCol="0">
            <a:spAutoFit/>
          </a:bodyPr>
          <a:lstStyle/>
          <a:p>
            <a:r>
              <a:rPr lang="en-US" sz="1400"/>
              <a:t>Behavior of K-matrix, and associated </a:t>
            </a:r>
            <a:r>
              <a:rPr lang="el-GR" sz="1400"/>
              <a:t>γ</a:t>
            </a:r>
            <a:r>
              <a:rPr lang="en-US" sz="1400" baseline="-25000"/>
              <a:t>12</a:t>
            </a:r>
            <a:r>
              <a:rPr lang="en-US" sz="1400"/>
              <a:t> matrix element is shown below.  As presumed, the latter evinces behavior appropriate to an order parameter.     </a:t>
            </a:r>
          </a:p>
        </p:txBody>
      </p:sp>
    </p:spTree>
    <p:extLst>
      <p:ext uri="{BB962C8B-B14F-4D97-AF65-F5344CB8AC3E}">
        <p14:creationId xmlns:p14="http://schemas.microsoft.com/office/powerpoint/2010/main" val="3741739483"/>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572759" y="233973"/>
            <a:ext cx="4496585" cy="621596"/>
          </a:xfrm>
        </p:spPr>
        <p:txBody>
          <a:bodyPr>
            <a:noAutofit/>
          </a:bodyPr>
          <a:lstStyle/>
          <a:p>
            <a:r>
              <a:rPr lang="en-US" sz="3600" b="1" u="sng">
                <a:latin typeface="+mn-lt"/>
              </a:rPr>
              <a:t>Conduction: GDMPK</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78816" y="898783"/>
            <a:ext cx="6517909"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600" b="1">
                <a:latin typeface="Arial" panose="020B0604020202020204" pitchFamily="34" charset="0"/>
              </a:rPr>
              <a:t>Muttalib</a:t>
            </a:r>
          </a:p>
          <a:p>
            <a:r>
              <a:rPr lang="en-US" sz="1400"/>
              <a:t>Analysis of K-matrix suggests following identification in the insulating regime:</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4" name="Object 13">
            <a:extLst>
              <a:ext uri="{FF2B5EF4-FFF2-40B4-BE49-F238E27FC236}">
                <a16:creationId xmlns:a16="http://schemas.microsoft.com/office/drawing/2014/main" id="{0E0F2A1F-356C-45E8-9E65-36FC678A32EC}"/>
              </a:ext>
            </a:extLst>
          </p:cNvPr>
          <p:cNvGraphicFramePr>
            <a:graphicFrameLocks noChangeAspect="1"/>
          </p:cNvGraphicFramePr>
          <p:nvPr/>
        </p:nvGraphicFramePr>
        <p:xfrm>
          <a:off x="369634" y="1516860"/>
          <a:ext cx="3649663" cy="1149350"/>
        </p:xfrm>
        <a:graphic>
          <a:graphicData uri="http://schemas.openxmlformats.org/presentationml/2006/ole">
            <mc:AlternateContent xmlns:mc="http://schemas.openxmlformats.org/markup-compatibility/2006">
              <mc:Choice xmlns:v="urn:schemas-microsoft-com:vml" Requires="v">
                <p:oleObj name="Equation" r:id="rId3" imgW="2920680" imgH="914400" progId="Equation.DSMT4">
                  <p:embed/>
                </p:oleObj>
              </mc:Choice>
              <mc:Fallback>
                <p:oleObj name="Equation" r:id="rId3" imgW="2920680" imgH="914400" progId="Equation.DSMT4">
                  <p:embed/>
                  <p:pic>
                    <p:nvPicPr>
                      <p:cNvPr id="14" name="Object 13">
                        <a:extLst>
                          <a:ext uri="{FF2B5EF4-FFF2-40B4-BE49-F238E27FC236}">
                            <a16:creationId xmlns:a16="http://schemas.microsoft.com/office/drawing/2014/main" id="{0E0F2A1F-356C-45E8-9E65-36FC678A32EC}"/>
                          </a:ext>
                        </a:extLst>
                      </p:cNvPr>
                      <p:cNvPicPr>
                        <a:picLocks noChangeAspect="1" noChangeArrowheads="1"/>
                      </p:cNvPicPr>
                      <p:nvPr/>
                    </p:nvPicPr>
                    <p:blipFill>
                      <a:blip r:embed="rId4"/>
                      <a:srcRect/>
                      <a:stretch>
                        <a:fillRect/>
                      </a:stretch>
                    </p:blipFill>
                    <p:spPr bwMode="auto">
                      <a:xfrm>
                        <a:off x="369634" y="1516860"/>
                        <a:ext cx="3649663" cy="1149350"/>
                      </a:xfrm>
                      <a:prstGeom prst="rect">
                        <a:avLst/>
                      </a:prstGeom>
                      <a:noFill/>
                    </p:spPr>
                  </p:pic>
                </p:oleObj>
              </mc:Fallback>
            </mc:AlternateContent>
          </a:graphicData>
        </a:graphic>
      </p:graphicFrame>
      <p:graphicFrame>
        <p:nvGraphicFramePr>
          <p:cNvPr id="21" name="Object 20">
            <a:extLst>
              <a:ext uri="{FF2B5EF4-FFF2-40B4-BE49-F238E27FC236}">
                <a16:creationId xmlns:a16="http://schemas.microsoft.com/office/drawing/2014/main" id="{43B31590-CB80-44AE-A180-ED460FA0F648}"/>
              </a:ext>
            </a:extLst>
          </p:cNvPr>
          <p:cNvGraphicFramePr>
            <a:graphicFrameLocks noChangeAspect="1"/>
          </p:cNvGraphicFramePr>
          <p:nvPr/>
        </p:nvGraphicFramePr>
        <p:xfrm>
          <a:off x="371070" y="3231835"/>
          <a:ext cx="8499475" cy="1016000"/>
        </p:xfrm>
        <a:graphic>
          <a:graphicData uri="http://schemas.openxmlformats.org/presentationml/2006/ole">
            <mc:AlternateContent xmlns:mc="http://schemas.openxmlformats.org/markup-compatibility/2006">
              <mc:Choice xmlns:v="urn:schemas-microsoft-com:vml" Requires="v">
                <p:oleObj name="Equation" r:id="rId5" imgW="6946560" imgH="838080" progId="Equation.DSMT4">
                  <p:embed/>
                </p:oleObj>
              </mc:Choice>
              <mc:Fallback>
                <p:oleObj name="Equation" r:id="rId5" imgW="6946560" imgH="838080" progId="Equation.DSMT4">
                  <p:embed/>
                  <p:pic>
                    <p:nvPicPr>
                      <p:cNvPr id="21" name="Object 20">
                        <a:extLst>
                          <a:ext uri="{FF2B5EF4-FFF2-40B4-BE49-F238E27FC236}">
                            <a16:creationId xmlns:a16="http://schemas.microsoft.com/office/drawing/2014/main" id="{43B31590-CB80-44AE-A180-ED460FA0F648}"/>
                          </a:ext>
                        </a:extLst>
                      </p:cNvPr>
                      <p:cNvPicPr>
                        <a:picLocks noChangeAspect="1" noChangeArrowheads="1"/>
                      </p:cNvPicPr>
                      <p:nvPr/>
                    </p:nvPicPr>
                    <p:blipFill>
                      <a:blip r:embed="rId6"/>
                      <a:srcRect/>
                      <a:stretch>
                        <a:fillRect/>
                      </a:stretch>
                    </p:blipFill>
                    <p:spPr bwMode="auto">
                      <a:xfrm>
                        <a:off x="371070" y="3231835"/>
                        <a:ext cx="8499475" cy="1016000"/>
                      </a:xfrm>
                      <a:prstGeom prst="rect">
                        <a:avLst/>
                      </a:prstGeom>
                      <a:noFill/>
                    </p:spPr>
                  </p:pic>
                </p:oleObj>
              </mc:Fallback>
            </mc:AlternateContent>
          </a:graphicData>
        </a:graphic>
      </p:graphicFrame>
      <p:sp>
        <p:nvSpPr>
          <p:cNvPr id="27" name="TextBox 26">
            <a:extLst>
              <a:ext uri="{FF2B5EF4-FFF2-40B4-BE49-F238E27FC236}">
                <a16:creationId xmlns:a16="http://schemas.microsoft.com/office/drawing/2014/main" id="{BE8FEE77-C13F-457B-8D28-2357EC4EF8ED}"/>
              </a:ext>
            </a:extLst>
          </p:cNvPr>
          <p:cNvSpPr txBox="1"/>
          <p:nvPr/>
        </p:nvSpPr>
        <p:spPr>
          <a:xfrm>
            <a:off x="278816" y="2784001"/>
            <a:ext cx="5930883" cy="307777"/>
          </a:xfrm>
          <a:prstGeom prst="rect">
            <a:avLst/>
          </a:prstGeom>
          <a:noFill/>
        </p:spPr>
        <p:txBody>
          <a:bodyPr wrap="square" rtlCol="0">
            <a:spAutoFit/>
          </a:bodyPr>
          <a:lstStyle/>
          <a:p>
            <a:r>
              <a:rPr lang="en-US" sz="1400"/>
              <a:t>Then GDMPK equation maps to Schrodinger equation:</a:t>
            </a:r>
          </a:p>
        </p:txBody>
      </p:sp>
      <p:graphicFrame>
        <p:nvGraphicFramePr>
          <p:cNvPr id="24" name="Object 23">
            <a:extLst>
              <a:ext uri="{FF2B5EF4-FFF2-40B4-BE49-F238E27FC236}">
                <a16:creationId xmlns:a16="http://schemas.microsoft.com/office/drawing/2014/main" id="{AC377C94-F894-45A2-ADF6-14C19604CBEA}"/>
              </a:ext>
            </a:extLst>
          </p:cNvPr>
          <p:cNvGraphicFramePr>
            <a:graphicFrameLocks noChangeAspect="1"/>
          </p:cNvGraphicFramePr>
          <p:nvPr/>
        </p:nvGraphicFramePr>
        <p:xfrm>
          <a:off x="369634" y="4812429"/>
          <a:ext cx="6993228" cy="655615"/>
        </p:xfrm>
        <a:graphic>
          <a:graphicData uri="http://schemas.openxmlformats.org/presentationml/2006/ole">
            <mc:AlternateContent xmlns:mc="http://schemas.openxmlformats.org/markup-compatibility/2006">
              <mc:Choice xmlns:v="urn:schemas-microsoft-com:vml" Requires="v">
                <p:oleObj name="Equation" r:id="rId7" imgW="4838700" imgH="469900" progId="Equation.DSMT4">
                  <p:embed/>
                </p:oleObj>
              </mc:Choice>
              <mc:Fallback>
                <p:oleObj name="Equation" r:id="rId7" imgW="4838700" imgH="469900" progId="Equation.DSMT4">
                  <p:embed/>
                  <p:pic>
                    <p:nvPicPr>
                      <p:cNvPr id="24" name="Object 23">
                        <a:extLst>
                          <a:ext uri="{FF2B5EF4-FFF2-40B4-BE49-F238E27FC236}">
                            <a16:creationId xmlns:a16="http://schemas.microsoft.com/office/drawing/2014/main" id="{AC377C94-F894-45A2-ADF6-14C19604CBE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69634" y="4812429"/>
                        <a:ext cx="6993228" cy="655615"/>
                      </a:xfrm>
                      <a:prstGeom prst="rect">
                        <a:avLst/>
                      </a:prstGeom>
                      <a:noFill/>
                    </p:spPr>
                  </p:pic>
                </p:oleObj>
              </mc:Fallback>
            </mc:AlternateContent>
          </a:graphicData>
        </a:graphic>
      </p:graphicFrame>
      <p:sp>
        <p:nvSpPr>
          <p:cNvPr id="28" name="TextBox 27">
            <a:extLst>
              <a:ext uri="{FF2B5EF4-FFF2-40B4-BE49-F238E27FC236}">
                <a16:creationId xmlns:a16="http://schemas.microsoft.com/office/drawing/2014/main" id="{03E65D7B-D047-42AB-9253-1612E23E2638}"/>
              </a:ext>
            </a:extLst>
          </p:cNvPr>
          <p:cNvSpPr txBox="1"/>
          <p:nvPr/>
        </p:nvSpPr>
        <p:spPr>
          <a:xfrm>
            <a:off x="278816" y="4387892"/>
            <a:ext cx="5930883" cy="307777"/>
          </a:xfrm>
          <a:prstGeom prst="rect">
            <a:avLst/>
          </a:prstGeom>
          <a:noFill/>
        </p:spPr>
        <p:txBody>
          <a:bodyPr wrap="square" rtlCol="0">
            <a:spAutoFit/>
          </a:bodyPr>
          <a:lstStyle/>
          <a:p>
            <a:r>
              <a:rPr lang="en-US" sz="1400"/>
              <a:t>And approximate diagrammatic solution is: </a:t>
            </a:r>
          </a:p>
        </p:txBody>
      </p:sp>
      <p:sp>
        <p:nvSpPr>
          <p:cNvPr id="29" name="TextBox 28">
            <a:extLst>
              <a:ext uri="{FF2B5EF4-FFF2-40B4-BE49-F238E27FC236}">
                <a16:creationId xmlns:a16="http://schemas.microsoft.com/office/drawing/2014/main" id="{F08BF3ED-38A3-4216-B308-B7031FB511F8}"/>
              </a:ext>
            </a:extLst>
          </p:cNvPr>
          <p:cNvSpPr txBox="1"/>
          <p:nvPr/>
        </p:nvSpPr>
        <p:spPr>
          <a:xfrm>
            <a:off x="278816" y="5554660"/>
            <a:ext cx="11712079" cy="307777"/>
          </a:xfrm>
          <a:prstGeom prst="rect">
            <a:avLst/>
          </a:prstGeom>
          <a:noFill/>
        </p:spPr>
        <p:txBody>
          <a:bodyPr wrap="square" rtlCol="0">
            <a:spAutoFit/>
          </a:bodyPr>
          <a:lstStyle/>
          <a:p>
            <a:r>
              <a:rPr lang="en-US" sz="1400"/>
              <a:t>Finallly, classical mean field theory results in the following expression for probability distribution of the smallest eigenvalues contribution to the conductance:</a:t>
            </a:r>
          </a:p>
        </p:txBody>
      </p:sp>
      <p:graphicFrame>
        <p:nvGraphicFramePr>
          <p:cNvPr id="31" name="Object 30">
            <a:extLst>
              <a:ext uri="{FF2B5EF4-FFF2-40B4-BE49-F238E27FC236}">
                <a16:creationId xmlns:a16="http://schemas.microsoft.com/office/drawing/2014/main" id="{EC6B52AC-0ABC-46CB-A53D-53946843C05D}"/>
              </a:ext>
            </a:extLst>
          </p:cNvPr>
          <p:cNvGraphicFramePr>
            <a:graphicFrameLocks noChangeAspect="1"/>
          </p:cNvGraphicFramePr>
          <p:nvPr/>
        </p:nvGraphicFramePr>
        <p:xfrm>
          <a:off x="369634" y="5988787"/>
          <a:ext cx="7686675" cy="669925"/>
        </p:xfrm>
        <a:graphic>
          <a:graphicData uri="http://schemas.openxmlformats.org/presentationml/2006/ole">
            <mc:AlternateContent xmlns:mc="http://schemas.openxmlformats.org/markup-compatibility/2006">
              <mc:Choice xmlns:v="urn:schemas-microsoft-com:vml" Requires="v">
                <p:oleObj name="Equation" r:id="rId9" imgW="6134040" imgH="520560" progId="Equation.DSMT4">
                  <p:embed/>
                </p:oleObj>
              </mc:Choice>
              <mc:Fallback>
                <p:oleObj name="Equation" r:id="rId9" imgW="6134040" imgH="520560" progId="Equation.DSMT4">
                  <p:embed/>
                  <p:pic>
                    <p:nvPicPr>
                      <p:cNvPr id="31" name="Object 30">
                        <a:extLst>
                          <a:ext uri="{FF2B5EF4-FFF2-40B4-BE49-F238E27FC236}">
                            <a16:creationId xmlns:a16="http://schemas.microsoft.com/office/drawing/2014/main" id="{EC6B52AC-0ABC-46CB-A53D-53946843C05D}"/>
                          </a:ext>
                        </a:extLst>
                      </p:cNvPr>
                      <p:cNvPicPr>
                        <a:picLocks noChangeAspect="1" noChangeArrowheads="1"/>
                      </p:cNvPicPr>
                      <p:nvPr/>
                    </p:nvPicPr>
                    <p:blipFill>
                      <a:blip r:embed="rId10"/>
                      <a:srcRect/>
                      <a:stretch>
                        <a:fillRect/>
                      </a:stretch>
                    </p:blipFill>
                    <p:spPr bwMode="auto">
                      <a:xfrm>
                        <a:off x="369634" y="5988787"/>
                        <a:ext cx="7686675" cy="669925"/>
                      </a:xfrm>
                      <a:prstGeom prst="rect">
                        <a:avLst/>
                      </a:prstGeom>
                      <a:noFill/>
                    </p:spPr>
                  </p:pic>
                </p:oleObj>
              </mc:Fallback>
            </mc:AlternateContent>
          </a:graphicData>
        </a:graphic>
      </p:graphicFrame>
    </p:spTree>
    <p:extLst>
      <p:ext uri="{BB962C8B-B14F-4D97-AF65-F5344CB8AC3E}">
        <p14:creationId xmlns:p14="http://schemas.microsoft.com/office/powerpoint/2010/main" val="220153898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572759" y="233973"/>
            <a:ext cx="4496585" cy="621596"/>
          </a:xfrm>
        </p:spPr>
        <p:txBody>
          <a:bodyPr>
            <a:noAutofit/>
          </a:bodyPr>
          <a:lstStyle/>
          <a:p>
            <a:r>
              <a:rPr lang="en-US" sz="3600" b="1" u="sng">
                <a:latin typeface="+mn-lt"/>
              </a:rPr>
              <a:t>Conduction: GDMPK</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78816" y="1008111"/>
            <a:ext cx="7309761"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600" b="1">
                <a:latin typeface="Arial" panose="020B0604020202020204" pitchFamily="34" charset="0"/>
              </a:rPr>
              <a:t>Muttalib</a:t>
            </a:r>
          </a:p>
          <a:p>
            <a:pPr lvl="0" eaLnBrk="0" fontAlgn="base" hangingPunct="0">
              <a:spcBef>
                <a:spcPct val="0"/>
              </a:spcBef>
              <a:spcAft>
                <a:spcPct val="0"/>
              </a:spcAft>
            </a:pPr>
            <a:r>
              <a:rPr lang="en-US" altLang="en-US" sz="1400"/>
              <a:t>Plots of conductance vs. numerical results are displayed, along with other statistics:</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2" name="Picture 21">
            <a:extLst>
              <a:ext uri="{FF2B5EF4-FFF2-40B4-BE49-F238E27FC236}">
                <a16:creationId xmlns:a16="http://schemas.microsoft.com/office/drawing/2014/main" id="{7C6CDE1A-1D6A-4031-B073-3C0DB4B7A8DB}"/>
              </a:ext>
            </a:extLst>
          </p:cNvPr>
          <p:cNvPicPr/>
          <p:nvPr/>
        </p:nvPicPr>
        <p:blipFill>
          <a:blip r:embed="rId3"/>
          <a:stretch>
            <a:fillRect/>
          </a:stretch>
        </p:blipFill>
        <p:spPr>
          <a:xfrm>
            <a:off x="278816" y="1792865"/>
            <a:ext cx="4170636" cy="2524611"/>
          </a:xfrm>
          <a:prstGeom prst="rect">
            <a:avLst/>
          </a:prstGeom>
        </p:spPr>
      </p:pic>
      <p:pic>
        <p:nvPicPr>
          <p:cNvPr id="23" name="Picture 22">
            <a:extLst>
              <a:ext uri="{FF2B5EF4-FFF2-40B4-BE49-F238E27FC236}">
                <a16:creationId xmlns:a16="http://schemas.microsoft.com/office/drawing/2014/main" id="{10EE2178-A70B-4DD5-B466-6C93BB9385A8}"/>
              </a:ext>
            </a:extLst>
          </p:cNvPr>
          <p:cNvPicPr/>
          <p:nvPr/>
        </p:nvPicPr>
        <p:blipFill>
          <a:blip r:embed="rId4"/>
          <a:stretch>
            <a:fillRect/>
          </a:stretch>
        </p:blipFill>
        <p:spPr>
          <a:xfrm>
            <a:off x="4882207" y="1863679"/>
            <a:ext cx="2706370" cy="1788795"/>
          </a:xfrm>
          <a:prstGeom prst="rect">
            <a:avLst/>
          </a:prstGeom>
        </p:spPr>
      </p:pic>
      <p:pic>
        <p:nvPicPr>
          <p:cNvPr id="25" name="Picture 24">
            <a:extLst>
              <a:ext uri="{FF2B5EF4-FFF2-40B4-BE49-F238E27FC236}">
                <a16:creationId xmlns:a16="http://schemas.microsoft.com/office/drawing/2014/main" id="{35507699-087F-439A-A90D-07E53D0BD6AA}"/>
              </a:ext>
            </a:extLst>
          </p:cNvPr>
          <p:cNvPicPr/>
          <p:nvPr/>
        </p:nvPicPr>
        <p:blipFill>
          <a:blip r:embed="rId5"/>
          <a:stretch>
            <a:fillRect/>
          </a:stretch>
        </p:blipFill>
        <p:spPr>
          <a:xfrm>
            <a:off x="7931955" y="1863679"/>
            <a:ext cx="2734310" cy="1811655"/>
          </a:xfrm>
          <a:prstGeom prst="rect">
            <a:avLst/>
          </a:prstGeom>
        </p:spPr>
      </p:pic>
      <p:sp>
        <p:nvSpPr>
          <p:cNvPr id="4" name="TextBox 3">
            <a:extLst>
              <a:ext uri="{FF2B5EF4-FFF2-40B4-BE49-F238E27FC236}">
                <a16:creationId xmlns:a16="http://schemas.microsoft.com/office/drawing/2014/main" id="{E1C722E6-CF8C-4DA8-9F94-90C36D3B8C86}"/>
              </a:ext>
            </a:extLst>
          </p:cNvPr>
          <p:cNvSpPr txBox="1"/>
          <p:nvPr/>
        </p:nvSpPr>
        <p:spPr>
          <a:xfrm>
            <a:off x="499621" y="5052767"/>
            <a:ext cx="3704734" cy="738664"/>
          </a:xfrm>
          <a:prstGeom prst="rect">
            <a:avLst/>
          </a:prstGeom>
          <a:noFill/>
          <a:ln>
            <a:solidFill>
              <a:srgbClr val="00B050"/>
            </a:solidFill>
          </a:ln>
        </p:spPr>
        <p:txBody>
          <a:bodyPr wrap="square" rtlCol="0">
            <a:spAutoFit/>
          </a:bodyPr>
          <a:lstStyle/>
          <a:p>
            <a:r>
              <a:rPr lang="en-US" sz="1400"/>
              <a:t>In Beenaker’s review, pg. 72, he lists references for papers that examine the generalization of DMPK to higher dimensions.</a:t>
            </a:r>
            <a:endParaRPr lang="en-US"/>
          </a:p>
        </p:txBody>
      </p:sp>
    </p:spTree>
    <p:extLst>
      <p:ext uri="{BB962C8B-B14F-4D97-AF65-F5344CB8AC3E}">
        <p14:creationId xmlns:p14="http://schemas.microsoft.com/office/powerpoint/2010/main" val="50583898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553736" y="221909"/>
            <a:ext cx="7084528" cy="621596"/>
          </a:xfrm>
        </p:spPr>
        <p:txBody>
          <a:bodyPr>
            <a:noAutofit/>
          </a:bodyPr>
          <a:lstStyle/>
          <a:p>
            <a:r>
              <a:rPr lang="en-US" sz="3600" b="1" u="sng">
                <a:latin typeface="+mn-lt"/>
              </a:rPr>
              <a:t>Conduction: Numerical P(g) Results</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375539" y="1159757"/>
            <a:ext cx="11084469" cy="9848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600" b="1">
                <a:latin typeface="Arial" panose="020B0604020202020204" pitchFamily="34" charset="0"/>
              </a:rPr>
              <a:t>Numerical Results in diffusive regime</a:t>
            </a:r>
          </a:p>
          <a:p>
            <a:pPr marL="0" marR="0" lvl="0" indent="0" algn="l" defTabSz="914400" rtl="0" eaLnBrk="0" fontAlgn="base" latinLnBrk="0" hangingPunct="0">
              <a:lnSpc>
                <a:spcPct val="100000"/>
              </a:lnSpc>
              <a:spcBef>
                <a:spcPct val="0"/>
              </a:spcBef>
              <a:spcAft>
                <a:spcPct val="0"/>
              </a:spcAft>
              <a:buClrTx/>
              <a:buSzTx/>
              <a:buFontTx/>
              <a:buNone/>
              <a:tabLst/>
            </a:pPr>
            <a:r>
              <a:rPr lang="en-US" altLang="en-US" sz="1400"/>
              <a:t>For 2D, 3D conductors in the diffusive regime, the probability distribution is indeed Gaussian.  Further, he says that it was shown analytically that the third cumulant for Q1D metals was 0, and for 3D metals, was equal to 10</a:t>
            </a:r>
            <a:r>
              <a:rPr lang="en-US" altLang="en-US" sz="1400" baseline="30000"/>
              <a:t>-3</a:t>
            </a:r>
            <a:r>
              <a:rPr lang="en-US" altLang="en-US" sz="1400"/>
              <a:t>/&lt;g&gt;.  On the right we have a Q1D metal and 3D metal with the same &lt;g&gt;.  Can see that the 3D variance is smaller than Q1D (where is theoretical support?)</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4" name="Picture 13">
            <a:extLst>
              <a:ext uri="{FF2B5EF4-FFF2-40B4-BE49-F238E27FC236}">
                <a16:creationId xmlns:a16="http://schemas.microsoft.com/office/drawing/2014/main" id="{2EF16CCF-73A2-443B-BAE2-9DEB94D12DE8}"/>
              </a:ext>
            </a:extLst>
          </p:cNvPr>
          <p:cNvPicPr>
            <a:picLocks noChangeAspect="1"/>
          </p:cNvPicPr>
          <p:nvPr/>
        </p:nvPicPr>
        <p:blipFill>
          <a:blip r:embed="rId3"/>
          <a:stretch>
            <a:fillRect/>
          </a:stretch>
        </p:blipFill>
        <p:spPr>
          <a:xfrm>
            <a:off x="296284" y="2308605"/>
            <a:ext cx="5621490" cy="3576817"/>
          </a:xfrm>
          <a:prstGeom prst="rect">
            <a:avLst/>
          </a:prstGeom>
        </p:spPr>
      </p:pic>
      <p:pic>
        <p:nvPicPr>
          <p:cNvPr id="4" name="Picture 3">
            <a:extLst>
              <a:ext uri="{FF2B5EF4-FFF2-40B4-BE49-F238E27FC236}">
                <a16:creationId xmlns:a16="http://schemas.microsoft.com/office/drawing/2014/main" id="{F912D7E2-68D7-4345-84F7-597D5F3AA03C}"/>
              </a:ext>
            </a:extLst>
          </p:cNvPr>
          <p:cNvPicPr>
            <a:picLocks noChangeAspect="1"/>
          </p:cNvPicPr>
          <p:nvPr/>
        </p:nvPicPr>
        <p:blipFill>
          <a:blip r:embed="rId4"/>
          <a:stretch>
            <a:fillRect/>
          </a:stretch>
        </p:blipFill>
        <p:spPr>
          <a:xfrm>
            <a:off x="6367119" y="2308605"/>
            <a:ext cx="5218423" cy="3646671"/>
          </a:xfrm>
          <a:prstGeom prst="rect">
            <a:avLst/>
          </a:prstGeom>
        </p:spPr>
      </p:pic>
      <p:sp>
        <p:nvSpPr>
          <p:cNvPr id="6" name="TextBox 5">
            <a:extLst>
              <a:ext uri="{FF2B5EF4-FFF2-40B4-BE49-F238E27FC236}">
                <a16:creationId xmlns:a16="http://schemas.microsoft.com/office/drawing/2014/main" id="{B3EE6634-81A9-4DAA-BB3B-CD5C5F140DDB}"/>
              </a:ext>
            </a:extLst>
          </p:cNvPr>
          <p:cNvSpPr txBox="1"/>
          <p:nvPr/>
        </p:nvSpPr>
        <p:spPr>
          <a:xfrm>
            <a:off x="6523349" y="6100807"/>
            <a:ext cx="4317476" cy="523220"/>
          </a:xfrm>
          <a:prstGeom prst="rect">
            <a:avLst/>
          </a:prstGeom>
          <a:noFill/>
        </p:spPr>
        <p:txBody>
          <a:bodyPr wrap="square" rtlCol="0">
            <a:spAutoFit/>
          </a:bodyPr>
          <a:lstStyle/>
          <a:p>
            <a:r>
              <a:rPr lang="en-US" sz="1400"/>
              <a:t>He finds a </a:t>
            </a:r>
            <a:r>
              <a:rPr lang="en-US" sz="1400" i="1"/>
              <a:t>narrower</a:t>
            </a:r>
            <a:r>
              <a:rPr lang="en-US" sz="1400"/>
              <a:t> &lt;g&gt;</a:t>
            </a:r>
            <a:r>
              <a:rPr lang="en-US" sz="1400" baseline="-25000"/>
              <a:t>2</a:t>
            </a:r>
            <a:r>
              <a:rPr lang="en-US" sz="1400"/>
              <a:t> in 3D than in Q1D?  But his table on previous page says…</a:t>
            </a:r>
          </a:p>
        </p:txBody>
      </p:sp>
    </p:spTree>
    <p:extLst>
      <p:ext uri="{BB962C8B-B14F-4D97-AF65-F5344CB8AC3E}">
        <p14:creationId xmlns:p14="http://schemas.microsoft.com/office/powerpoint/2010/main" val="425999560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369098" y="887036"/>
            <a:ext cx="11254153"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600" b="1">
                <a:latin typeface="Arial" panose="020B0604020202020204" pitchFamily="34" charset="0"/>
              </a:rPr>
              <a:t>Numerical Results in localized regime (1d)</a:t>
            </a:r>
          </a:p>
          <a:p>
            <a:pPr marL="0" marR="0" lvl="0" indent="0" algn="l" defTabSz="914400" rtl="0" eaLnBrk="0" fontAlgn="base" latinLnBrk="0" hangingPunct="0">
              <a:lnSpc>
                <a:spcPct val="100000"/>
              </a:lnSpc>
              <a:spcBef>
                <a:spcPct val="0"/>
              </a:spcBef>
              <a:spcAft>
                <a:spcPct val="0"/>
              </a:spcAft>
              <a:buClrTx/>
              <a:buSzTx/>
              <a:buFontTx/>
              <a:buNone/>
              <a:tabLst/>
            </a:pPr>
            <a:r>
              <a:rPr lang="en-US" altLang="en-US" sz="1400"/>
              <a:t>1D metals follow a simple log-normal distribution.  And the mean conductance (roughly x) grows linearly with length.  This has the consequence that P(g) has an exceptionally long tail towards the origin so that the average &lt;g&gt; is many orders of magnitude larger than the most probable value, g*, and further, that these grow further apart with length.  Physically, this means that the average conductance is dominated by exceedingly rare impurity distributions where the sample is almost transparent, </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4" name="Picture 3">
            <a:extLst>
              <a:ext uri="{FF2B5EF4-FFF2-40B4-BE49-F238E27FC236}">
                <a16:creationId xmlns:a16="http://schemas.microsoft.com/office/drawing/2014/main" id="{367A0D70-228B-4F90-8AD7-B0B8575C232B}"/>
              </a:ext>
            </a:extLst>
          </p:cNvPr>
          <p:cNvPicPr>
            <a:picLocks noChangeAspect="1"/>
          </p:cNvPicPr>
          <p:nvPr/>
        </p:nvPicPr>
        <p:blipFill>
          <a:blip r:embed="rId3"/>
          <a:stretch>
            <a:fillRect/>
          </a:stretch>
        </p:blipFill>
        <p:spPr>
          <a:xfrm>
            <a:off x="171135" y="2192666"/>
            <a:ext cx="3333750" cy="3019425"/>
          </a:xfrm>
          <a:prstGeom prst="rect">
            <a:avLst/>
          </a:prstGeom>
        </p:spPr>
      </p:pic>
      <p:pic>
        <p:nvPicPr>
          <p:cNvPr id="6" name="Picture 5">
            <a:extLst>
              <a:ext uri="{FF2B5EF4-FFF2-40B4-BE49-F238E27FC236}">
                <a16:creationId xmlns:a16="http://schemas.microsoft.com/office/drawing/2014/main" id="{F7D807E9-F9F1-4541-8B3A-57CB52083A31}"/>
              </a:ext>
            </a:extLst>
          </p:cNvPr>
          <p:cNvPicPr>
            <a:picLocks noChangeAspect="1"/>
          </p:cNvPicPr>
          <p:nvPr/>
        </p:nvPicPr>
        <p:blipFill>
          <a:blip r:embed="rId4"/>
          <a:stretch>
            <a:fillRect/>
          </a:stretch>
        </p:blipFill>
        <p:spPr>
          <a:xfrm>
            <a:off x="3717254" y="2192666"/>
            <a:ext cx="3428306" cy="3019425"/>
          </a:xfrm>
          <a:prstGeom prst="rect">
            <a:avLst/>
          </a:prstGeom>
        </p:spPr>
      </p:pic>
      <p:pic>
        <p:nvPicPr>
          <p:cNvPr id="11" name="Picture 10">
            <a:extLst>
              <a:ext uri="{FF2B5EF4-FFF2-40B4-BE49-F238E27FC236}">
                <a16:creationId xmlns:a16="http://schemas.microsoft.com/office/drawing/2014/main" id="{071124C4-0862-492F-8790-27AD9BE31E5B}"/>
              </a:ext>
            </a:extLst>
          </p:cNvPr>
          <p:cNvPicPr>
            <a:picLocks noChangeAspect="1"/>
          </p:cNvPicPr>
          <p:nvPr/>
        </p:nvPicPr>
        <p:blipFill>
          <a:blip r:embed="rId5"/>
          <a:stretch>
            <a:fillRect/>
          </a:stretch>
        </p:blipFill>
        <p:spPr>
          <a:xfrm>
            <a:off x="7414491" y="2192666"/>
            <a:ext cx="4501397" cy="3249762"/>
          </a:xfrm>
          <a:prstGeom prst="rect">
            <a:avLst/>
          </a:prstGeom>
        </p:spPr>
      </p:pic>
      <p:sp>
        <p:nvSpPr>
          <p:cNvPr id="18" name="TextBox 17">
            <a:extLst>
              <a:ext uri="{FF2B5EF4-FFF2-40B4-BE49-F238E27FC236}">
                <a16:creationId xmlns:a16="http://schemas.microsoft.com/office/drawing/2014/main" id="{E2F4C9DE-00E7-4E72-A7E9-6ECC34C1B341}"/>
              </a:ext>
            </a:extLst>
          </p:cNvPr>
          <p:cNvSpPr txBox="1"/>
          <p:nvPr/>
        </p:nvSpPr>
        <p:spPr>
          <a:xfrm>
            <a:off x="7814821" y="5379599"/>
            <a:ext cx="4101067" cy="1384995"/>
          </a:xfrm>
          <a:prstGeom prst="rect">
            <a:avLst/>
          </a:prstGeom>
          <a:noFill/>
        </p:spPr>
        <p:txBody>
          <a:bodyPr wrap="square" rtlCol="0">
            <a:spAutoFit/>
          </a:bodyPr>
          <a:lstStyle/>
          <a:p>
            <a:r>
              <a:rPr lang="en-US" sz="1400"/>
              <a:t>Plots for different levels of disorder are displayed.  He makes note that in the tight-binding model used, the probability distribution depends on E</a:t>
            </a:r>
            <a:r>
              <a:rPr lang="en-US" sz="1400" baseline="-25000"/>
              <a:t>F</a:t>
            </a:r>
            <a:r>
              <a:rPr lang="en-US" sz="1400"/>
              <a:t>, disorder W, m.f.p., length, etc., only through the ratio L/</a:t>
            </a:r>
            <a:r>
              <a:rPr lang="el-GR" sz="1400"/>
              <a:t>ξ</a:t>
            </a:r>
            <a:r>
              <a:rPr lang="en-US" sz="1400"/>
              <a:t> (he notates </a:t>
            </a:r>
            <a:r>
              <a:rPr lang="el-GR" sz="1400"/>
              <a:t>ξ</a:t>
            </a:r>
            <a:r>
              <a:rPr lang="en-US" sz="1400"/>
              <a:t> = </a:t>
            </a:r>
            <a:r>
              <a:rPr lang="el-GR" sz="1400"/>
              <a:t>λ</a:t>
            </a:r>
            <a:r>
              <a:rPr lang="en-US" sz="1400"/>
              <a:t>), so that different physical systems, produce the same P(g) plot for the same ratio.</a:t>
            </a:r>
          </a:p>
        </p:txBody>
      </p:sp>
      <p:sp>
        <p:nvSpPr>
          <p:cNvPr id="16" name="TextBox 15">
            <a:extLst>
              <a:ext uri="{FF2B5EF4-FFF2-40B4-BE49-F238E27FC236}">
                <a16:creationId xmlns:a16="http://schemas.microsoft.com/office/drawing/2014/main" id="{F704C417-8E49-4933-868E-FA0A283AE905}"/>
              </a:ext>
            </a:extLst>
          </p:cNvPr>
          <p:cNvSpPr txBox="1"/>
          <p:nvPr/>
        </p:nvSpPr>
        <p:spPr>
          <a:xfrm>
            <a:off x="304800" y="5379599"/>
            <a:ext cx="5791200" cy="307777"/>
          </a:xfrm>
          <a:prstGeom prst="rect">
            <a:avLst/>
          </a:prstGeom>
          <a:noFill/>
        </p:spPr>
        <p:txBody>
          <a:bodyPr wrap="square" rtlCol="0">
            <a:spAutoFit/>
          </a:bodyPr>
          <a:lstStyle/>
          <a:p>
            <a:r>
              <a:rPr lang="en-US" sz="1400"/>
              <a:t>One can see that due to the tail, only moments up to </a:t>
            </a:r>
            <a:r>
              <a:rPr lang="en-US" sz="1400">
                <a:sym typeface="Wingdings" panose="05000000000000000000" pitchFamily="2" charset="2"/>
              </a:rPr>
              <a:t>n &lt; 2/</a:t>
            </a:r>
            <a:r>
              <a:rPr lang="el-GR" sz="1400">
                <a:sym typeface="Wingdings" panose="05000000000000000000" pitchFamily="2" charset="2"/>
              </a:rPr>
              <a:t>ε</a:t>
            </a:r>
            <a:r>
              <a:rPr lang="en-US" sz="1400">
                <a:sym typeface="Wingdings" panose="05000000000000000000" pitchFamily="2" charset="2"/>
              </a:rPr>
              <a:t> or so will exist.  </a:t>
            </a:r>
            <a:endParaRPr lang="en-US"/>
          </a:p>
        </p:txBody>
      </p:sp>
      <p:sp>
        <p:nvSpPr>
          <p:cNvPr id="19" name="Title 1">
            <a:extLst>
              <a:ext uri="{FF2B5EF4-FFF2-40B4-BE49-F238E27FC236}">
                <a16:creationId xmlns:a16="http://schemas.microsoft.com/office/drawing/2014/main" id="{F3E9A1A3-698B-4DF9-8B49-814CFC3DFDC9}"/>
              </a:ext>
            </a:extLst>
          </p:cNvPr>
          <p:cNvSpPr>
            <a:spLocks noGrp="1"/>
          </p:cNvSpPr>
          <p:nvPr>
            <p:ph type="ctrTitle"/>
          </p:nvPr>
        </p:nvSpPr>
        <p:spPr>
          <a:xfrm>
            <a:off x="2553736" y="221909"/>
            <a:ext cx="7084528" cy="621596"/>
          </a:xfrm>
        </p:spPr>
        <p:txBody>
          <a:bodyPr>
            <a:noAutofit/>
          </a:bodyPr>
          <a:lstStyle/>
          <a:p>
            <a:r>
              <a:rPr lang="en-US" sz="3600" b="1" u="sng">
                <a:latin typeface="+mn-lt"/>
              </a:rPr>
              <a:t>Conduction: Numerical P(g) Results</a:t>
            </a:r>
          </a:p>
        </p:txBody>
      </p:sp>
    </p:spTree>
    <p:extLst>
      <p:ext uri="{BB962C8B-B14F-4D97-AF65-F5344CB8AC3E}">
        <p14:creationId xmlns:p14="http://schemas.microsoft.com/office/powerpoint/2010/main" val="400953107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369098" y="1102480"/>
            <a:ext cx="11254153"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600" b="1">
                <a:latin typeface="Arial" panose="020B0604020202020204" pitchFamily="34" charset="0"/>
              </a:rPr>
              <a:t>Numerical Results in localized regime (2d/3d)</a:t>
            </a:r>
          </a:p>
          <a:p>
            <a:pPr marL="0" marR="0" lvl="0" indent="0" algn="l" defTabSz="914400" rtl="0" eaLnBrk="0" fontAlgn="base" latinLnBrk="0" hangingPunct="0">
              <a:lnSpc>
                <a:spcPct val="100000"/>
              </a:lnSpc>
              <a:spcBef>
                <a:spcPct val="0"/>
              </a:spcBef>
              <a:spcAft>
                <a:spcPct val="0"/>
              </a:spcAft>
              <a:buClrTx/>
              <a:buSzTx/>
              <a:buFontTx/>
              <a:buNone/>
              <a:tabLst/>
            </a:pPr>
            <a:r>
              <a:rPr lang="en-US" altLang="en-US" sz="1400"/>
              <a:t>Situation is similar for 2D metals.  In the left graph, you can see that p(g) is pretty well log-normal.  And while it is, still, &lt;lng&gt;</a:t>
            </a:r>
            <a:r>
              <a:rPr lang="en-US" altLang="en-US" sz="1400" baseline="-25000"/>
              <a:t>2</a:t>
            </a:r>
            <a:r>
              <a:rPr lang="en-US" altLang="en-US" sz="1400"/>
              <a:t> evidently doesn’t go linearly with &lt;lng&gt;, as it does in Q1D.    </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3" name="Picture 12">
            <a:extLst>
              <a:ext uri="{FF2B5EF4-FFF2-40B4-BE49-F238E27FC236}">
                <a16:creationId xmlns:a16="http://schemas.microsoft.com/office/drawing/2014/main" id="{199F99E9-3747-409B-9D37-1BC598D9FAFF}"/>
              </a:ext>
            </a:extLst>
          </p:cNvPr>
          <p:cNvPicPr>
            <a:picLocks noChangeAspect="1"/>
          </p:cNvPicPr>
          <p:nvPr/>
        </p:nvPicPr>
        <p:blipFill>
          <a:blip r:embed="rId3"/>
          <a:stretch>
            <a:fillRect/>
          </a:stretch>
        </p:blipFill>
        <p:spPr>
          <a:xfrm>
            <a:off x="415405" y="2144126"/>
            <a:ext cx="5580769" cy="3503673"/>
          </a:xfrm>
          <a:prstGeom prst="rect">
            <a:avLst/>
          </a:prstGeom>
        </p:spPr>
      </p:pic>
      <p:pic>
        <p:nvPicPr>
          <p:cNvPr id="14" name="Picture 13">
            <a:extLst>
              <a:ext uri="{FF2B5EF4-FFF2-40B4-BE49-F238E27FC236}">
                <a16:creationId xmlns:a16="http://schemas.microsoft.com/office/drawing/2014/main" id="{61D27F50-7785-45F7-B3D3-0400A6D87A3A}"/>
              </a:ext>
            </a:extLst>
          </p:cNvPr>
          <p:cNvPicPr>
            <a:picLocks noChangeAspect="1"/>
          </p:cNvPicPr>
          <p:nvPr/>
        </p:nvPicPr>
        <p:blipFill>
          <a:blip r:embed="rId4"/>
          <a:stretch>
            <a:fillRect/>
          </a:stretch>
        </p:blipFill>
        <p:spPr>
          <a:xfrm>
            <a:off x="494923" y="5779150"/>
            <a:ext cx="2531743" cy="602796"/>
          </a:xfrm>
          <a:prstGeom prst="rect">
            <a:avLst/>
          </a:prstGeom>
        </p:spPr>
      </p:pic>
      <p:sp>
        <p:nvSpPr>
          <p:cNvPr id="16" name="Title 1">
            <a:extLst>
              <a:ext uri="{FF2B5EF4-FFF2-40B4-BE49-F238E27FC236}">
                <a16:creationId xmlns:a16="http://schemas.microsoft.com/office/drawing/2014/main" id="{9F7F608A-8293-42C9-8455-28EFA3AD776C}"/>
              </a:ext>
            </a:extLst>
          </p:cNvPr>
          <p:cNvSpPr>
            <a:spLocks noGrp="1"/>
          </p:cNvSpPr>
          <p:nvPr>
            <p:ph type="ctrTitle"/>
          </p:nvPr>
        </p:nvSpPr>
        <p:spPr>
          <a:xfrm>
            <a:off x="2553736" y="221909"/>
            <a:ext cx="7084528" cy="621596"/>
          </a:xfrm>
        </p:spPr>
        <p:txBody>
          <a:bodyPr>
            <a:noAutofit/>
          </a:bodyPr>
          <a:lstStyle/>
          <a:p>
            <a:r>
              <a:rPr lang="en-US" sz="3600" b="1" u="sng">
                <a:latin typeface="+mn-lt"/>
              </a:rPr>
              <a:t>Conduction: Numerical P(g) Results</a:t>
            </a:r>
          </a:p>
        </p:txBody>
      </p:sp>
    </p:spTree>
    <p:extLst>
      <p:ext uri="{BB962C8B-B14F-4D97-AF65-F5344CB8AC3E}">
        <p14:creationId xmlns:p14="http://schemas.microsoft.com/office/powerpoint/2010/main" val="150138244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6AAFEA69-DFD4-4620-82A2-EC7FE3DCCE93}"/>
              </a:ext>
            </a:extLst>
          </p:cNvPr>
          <p:cNvPicPr>
            <a:picLocks noChangeAspect="1"/>
          </p:cNvPicPr>
          <p:nvPr/>
        </p:nvPicPr>
        <p:blipFill>
          <a:blip r:embed="rId3"/>
          <a:stretch>
            <a:fillRect/>
          </a:stretch>
        </p:blipFill>
        <p:spPr>
          <a:xfrm>
            <a:off x="8591881" y="5100650"/>
            <a:ext cx="3031369" cy="1562437"/>
          </a:xfrm>
          <a:prstGeom prst="rect">
            <a:avLst/>
          </a:prstGeom>
        </p:spPr>
      </p:pic>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369098" y="887036"/>
            <a:ext cx="11254153"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600" b="1">
                <a:latin typeface="Arial" panose="020B0604020202020204" pitchFamily="34" charset="0"/>
              </a:rPr>
              <a:t>Numerical Results in insulating state (2d/3d)</a:t>
            </a:r>
          </a:p>
          <a:p>
            <a:pPr marL="0" marR="0" lvl="0" indent="0" algn="l" defTabSz="914400" rtl="0" eaLnBrk="0" fontAlgn="base" latinLnBrk="0" hangingPunct="0">
              <a:lnSpc>
                <a:spcPct val="100000"/>
              </a:lnSpc>
              <a:spcBef>
                <a:spcPct val="0"/>
              </a:spcBef>
              <a:spcAft>
                <a:spcPct val="0"/>
              </a:spcAft>
              <a:buClrTx/>
              <a:buSzTx/>
              <a:buFontTx/>
              <a:buNone/>
              <a:tabLst/>
            </a:pPr>
            <a:r>
              <a:rPr lang="en-US" altLang="en-US" sz="1400"/>
              <a:t>Now let’s consider 3D metals.  In contrast to weakly disordered Q1D systems, the Lyapunov exponents do not spread out as length increases.  Plot to the left gives &lt;x</a:t>
            </a:r>
            <a:r>
              <a:rPr lang="en-US" altLang="en-US" sz="1400" baseline="-25000"/>
              <a:t>a</a:t>
            </a:r>
            <a:r>
              <a:rPr lang="en-US" altLang="en-US" sz="1400"/>
              <a:t> – x</a:t>
            </a:r>
            <a:r>
              <a:rPr lang="en-US" altLang="en-US" sz="1400" baseline="-25000"/>
              <a:t>1</a:t>
            </a:r>
            <a:r>
              <a:rPr lang="en-US" altLang="en-US" sz="1400"/>
              <a:t>&gt; as a function of &lt;x</a:t>
            </a:r>
            <a:r>
              <a:rPr lang="en-US" altLang="en-US" sz="1400" baseline="-25000"/>
              <a:t>1</a:t>
            </a:r>
            <a:r>
              <a:rPr lang="en-US" altLang="en-US" sz="1400"/>
              <a:t>&gt;, and we can see, it’s roughly constant.   Probability distributions of the x</a:t>
            </a:r>
            <a:r>
              <a:rPr lang="en-US" altLang="en-US" sz="1400" baseline="-25000"/>
              <a:t>a</a:t>
            </a:r>
            <a:r>
              <a:rPr lang="en-US" altLang="en-US" sz="1400"/>
              <a:t> are also given.  On the right we see that the consequence is that P(lng) is not ln-normal in 3D, though it is in 2D.  have &lt;lng&gt;</a:t>
            </a:r>
            <a:r>
              <a:rPr lang="en-US" altLang="en-US" sz="1400" baseline="-25000"/>
              <a:t>2</a:t>
            </a:r>
            <a:r>
              <a:rPr lang="en-US" altLang="en-US" sz="1400"/>
              <a:t> vs. &lt;lng&gt;, and can see that although it starts off linear, as in Q1D localized regime, it eventually deviates.  Estimates for how &lt;lng&gt;</a:t>
            </a:r>
            <a:r>
              <a:rPr lang="en-US" altLang="en-US" sz="1400" baseline="-25000"/>
              <a:t>2</a:t>
            </a:r>
            <a:r>
              <a:rPr lang="en-US" altLang="en-US" sz="1400"/>
              <a:t> depends on &lt;lng&gt; are given below. </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9" name="Picture 8">
            <a:extLst>
              <a:ext uri="{FF2B5EF4-FFF2-40B4-BE49-F238E27FC236}">
                <a16:creationId xmlns:a16="http://schemas.microsoft.com/office/drawing/2014/main" id="{425DDA22-574F-4E1D-B544-25E0EA194574}"/>
              </a:ext>
            </a:extLst>
          </p:cNvPr>
          <p:cNvPicPr>
            <a:picLocks noChangeAspect="1"/>
          </p:cNvPicPr>
          <p:nvPr/>
        </p:nvPicPr>
        <p:blipFill>
          <a:blip r:embed="rId4"/>
          <a:stretch>
            <a:fillRect/>
          </a:stretch>
        </p:blipFill>
        <p:spPr>
          <a:xfrm>
            <a:off x="244156" y="2235485"/>
            <a:ext cx="4986778" cy="2839361"/>
          </a:xfrm>
          <a:prstGeom prst="rect">
            <a:avLst/>
          </a:prstGeom>
        </p:spPr>
      </p:pic>
      <p:pic>
        <p:nvPicPr>
          <p:cNvPr id="12" name="Picture 11">
            <a:extLst>
              <a:ext uri="{FF2B5EF4-FFF2-40B4-BE49-F238E27FC236}">
                <a16:creationId xmlns:a16="http://schemas.microsoft.com/office/drawing/2014/main" id="{169F695D-608B-4CE3-B1BC-6C6C699A1D44}"/>
              </a:ext>
            </a:extLst>
          </p:cNvPr>
          <p:cNvPicPr>
            <a:picLocks noChangeAspect="1"/>
          </p:cNvPicPr>
          <p:nvPr/>
        </p:nvPicPr>
        <p:blipFill>
          <a:blip r:embed="rId5"/>
          <a:stretch>
            <a:fillRect/>
          </a:stretch>
        </p:blipFill>
        <p:spPr>
          <a:xfrm>
            <a:off x="8919812" y="4530111"/>
            <a:ext cx="2088038" cy="497152"/>
          </a:xfrm>
          <a:prstGeom prst="rect">
            <a:avLst/>
          </a:prstGeom>
        </p:spPr>
      </p:pic>
      <p:pic>
        <p:nvPicPr>
          <p:cNvPr id="19" name="Picture 18">
            <a:extLst>
              <a:ext uri="{FF2B5EF4-FFF2-40B4-BE49-F238E27FC236}">
                <a16:creationId xmlns:a16="http://schemas.microsoft.com/office/drawing/2014/main" id="{B4D4F878-3385-4D54-B7E0-8421B3FA0AF3}"/>
              </a:ext>
            </a:extLst>
          </p:cNvPr>
          <p:cNvPicPr>
            <a:picLocks noChangeAspect="1"/>
          </p:cNvPicPr>
          <p:nvPr/>
        </p:nvPicPr>
        <p:blipFill>
          <a:blip r:embed="rId6"/>
          <a:stretch>
            <a:fillRect/>
          </a:stretch>
        </p:blipFill>
        <p:spPr>
          <a:xfrm>
            <a:off x="6174856" y="2151348"/>
            <a:ext cx="3788975" cy="2378763"/>
          </a:xfrm>
          <a:prstGeom prst="rect">
            <a:avLst/>
          </a:prstGeom>
        </p:spPr>
      </p:pic>
      <p:pic>
        <p:nvPicPr>
          <p:cNvPr id="20" name="Picture 19">
            <a:extLst>
              <a:ext uri="{FF2B5EF4-FFF2-40B4-BE49-F238E27FC236}">
                <a16:creationId xmlns:a16="http://schemas.microsoft.com/office/drawing/2014/main" id="{CE70F3EA-80A6-449E-8B9C-EEC9A46DCAEB}"/>
              </a:ext>
            </a:extLst>
          </p:cNvPr>
          <p:cNvPicPr>
            <a:picLocks noChangeAspect="1"/>
          </p:cNvPicPr>
          <p:nvPr/>
        </p:nvPicPr>
        <p:blipFill>
          <a:blip r:embed="rId7"/>
          <a:stretch>
            <a:fillRect/>
          </a:stretch>
        </p:blipFill>
        <p:spPr>
          <a:xfrm>
            <a:off x="5477621" y="5074846"/>
            <a:ext cx="2867574" cy="1718301"/>
          </a:xfrm>
          <a:prstGeom prst="rect">
            <a:avLst/>
          </a:prstGeom>
        </p:spPr>
      </p:pic>
      <p:sp>
        <p:nvSpPr>
          <p:cNvPr id="18" name="Title 1">
            <a:extLst>
              <a:ext uri="{FF2B5EF4-FFF2-40B4-BE49-F238E27FC236}">
                <a16:creationId xmlns:a16="http://schemas.microsoft.com/office/drawing/2014/main" id="{975B5376-518B-44E8-A81F-8639F200849B}"/>
              </a:ext>
            </a:extLst>
          </p:cNvPr>
          <p:cNvSpPr>
            <a:spLocks noGrp="1"/>
          </p:cNvSpPr>
          <p:nvPr>
            <p:ph type="ctrTitle"/>
          </p:nvPr>
        </p:nvSpPr>
        <p:spPr>
          <a:xfrm>
            <a:off x="2553736" y="221909"/>
            <a:ext cx="7084528" cy="621596"/>
          </a:xfrm>
        </p:spPr>
        <p:txBody>
          <a:bodyPr>
            <a:noAutofit/>
          </a:bodyPr>
          <a:lstStyle/>
          <a:p>
            <a:r>
              <a:rPr lang="en-US" sz="3600" b="1" u="sng">
                <a:latin typeface="+mn-lt"/>
              </a:rPr>
              <a:t>Conduction: Numerical P(g) Results</a:t>
            </a:r>
          </a:p>
        </p:txBody>
      </p:sp>
    </p:spTree>
    <p:extLst>
      <p:ext uri="{BB962C8B-B14F-4D97-AF65-F5344CB8AC3E}">
        <p14:creationId xmlns:p14="http://schemas.microsoft.com/office/powerpoint/2010/main" val="426107114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26244" y="1089541"/>
            <a:ext cx="8521830" cy="9848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600" b="1">
                <a:latin typeface="Arial" panose="020B0604020202020204" pitchFamily="34" charset="0"/>
              </a:rPr>
              <a:t>Numerical Results at critical point</a:t>
            </a:r>
          </a:p>
          <a:p>
            <a:pPr marL="0" marR="0" lvl="0" indent="0" algn="l" defTabSz="914400" rtl="0" eaLnBrk="0" fontAlgn="base" latinLnBrk="0" hangingPunct="0">
              <a:lnSpc>
                <a:spcPct val="100000"/>
              </a:lnSpc>
              <a:spcBef>
                <a:spcPct val="0"/>
              </a:spcBef>
              <a:spcAft>
                <a:spcPct val="0"/>
              </a:spcAft>
              <a:buClrTx/>
              <a:buSzTx/>
              <a:buFontTx/>
              <a:buNone/>
              <a:tabLst/>
            </a:pPr>
            <a:r>
              <a:rPr lang="en-US" altLang="en-US" sz="1400"/>
              <a:t>One can study the critical distribution in 2+</a:t>
            </a:r>
            <a:r>
              <a:rPr lang="el-GR" altLang="en-US" sz="1400"/>
              <a:t>ε</a:t>
            </a:r>
            <a:r>
              <a:rPr lang="en-US" altLang="en-US" sz="1400"/>
              <a:t> dimensions, using a fractal lattice structure.  Length independence was again confirmed.  Seems that closer one gets to d = 2, the more a gaussian distribution fits the data.  The power law tails predicted by NLsM (via Shapiro), are perhaps too far along the distribution to be observed?</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1" name="Picture 10">
            <a:extLst>
              <a:ext uri="{FF2B5EF4-FFF2-40B4-BE49-F238E27FC236}">
                <a16:creationId xmlns:a16="http://schemas.microsoft.com/office/drawing/2014/main" id="{1F569EB6-B943-4B42-A5E2-FA8BCF845DD7}"/>
              </a:ext>
            </a:extLst>
          </p:cNvPr>
          <p:cNvPicPr>
            <a:picLocks noChangeAspect="1"/>
          </p:cNvPicPr>
          <p:nvPr/>
        </p:nvPicPr>
        <p:blipFill>
          <a:blip r:embed="rId3"/>
          <a:stretch>
            <a:fillRect/>
          </a:stretch>
        </p:blipFill>
        <p:spPr>
          <a:xfrm>
            <a:off x="352293" y="2559167"/>
            <a:ext cx="5743707" cy="3518915"/>
          </a:xfrm>
          <a:prstGeom prst="rect">
            <a:avLst/>
          </a:prstGeom>
        </p:spPr>
      </p:pic>
      <p:pic>
        <p:nvPicPr>
          <p:cNvPr id="12" name="Picture 11">
            <a:extLst>
              <a:ext uri="{FF2B5EF4-FFF2-40B4-BE49-F238E27FC236}">
                <a16:creationId xmlns:a16="http://schemas.microsoft.com/office/drawing/2014/main" id="{DB581466-18B7-4C3B-BE89-C5610D349D02}"/>
              </a:ext>
            </a:extLst>
          </p:cNvPr>
          <p:cNvPicPr>
            <a:picLocks noChangeAspect="1"/>
          </p:cNvPicPr>
          <p:nvPr/>
        </p:nvPicPr>
        <p:blipFill>
          <a:blip r:embed="rId4"/>
          <a:stretch>
            <a:fillRect/>
          </a:stretch>
        </p:blipFill>
        <p:spPr>
          <a:xfrm>
            <a:off x="6572418" y="2633266"/>
            <a:ext cx="5173380" cy="3385109"/>
          </a:xfrm>
          <a:prstGeom prst="rect">
            <a:avLst/>
          </a:prstGeom>
        </p:spPr>
      </p:pic>
      <p:sp>
        <p:nvSpPr>
          <p:cNvPr id="14" name="Title 1">
            <a:extLst>
              <a:ext uri="{FF2B5EF4-FFF2-40B4-BE49-F238E27FC236}">
                <a16:creationId xmlns:a16="http://schemas.microsoft.com/office/drawing/2014/main" id="{728EC32B-9E03-4EE9-B670-EE3A4D9C4991}"/>
              </a:ext>
            </a:extLst>
          </p:cNvPr>
          <p:cNvSpPr>
            <a:spLocks noGrp="1"/>
          </p:cNvSpPr>
          <p:nvPr>
            <p:ph type="ctrTitle"/>
          </p:nvPr>
        </p:nvSpPr>
        <p:spPr>
          <a:xfrm>
            <a:off x="2553736" y="221909"/>
            <a:ext cx="7084528" cy="621596"/>
          </a:xfrm>
        </p:spPr>
        <p:txBody>
          <a:bodyPr>
            <a:noAutofit/>
          </a:bodyPr>
          <a:lstStyle/>
          <a:p>
            <a:r>
              <a:rPr lang="en-US" sz="3600" b="1" u="sng">
                <a:latin typeface="+mn-lt"/>
              </a:rPr>
              <a:t>Conduction: Numerical P(g) Results</a:t>
            </a:r>
          </a:p>
        </p:txBody>
      </p:sp>
    </p:spTree>
    <p:extLst>
      <p:ext uri="{BB962C8B-B14F-4D97-AF65-F5344CB8AC3E}">
        <p14:creationId xmlns:p14="http://schemas.microsoft.com/office/powerpoint/2010/main" val="349450626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78816" y="890387"/>
            <a:ext cx="11084469"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600" b="1">
                <a:latin typeface="Arial" panose="020B0604020202020204" pitchFamily="34" charset="0"/>
              </a:rPr>
              <a:t>Numerical Results at critical point</a:t>
            </a:r>
          </a:p>
          <a:p>
            <a:pPr marL="0" marR="0" lvl="0" indent="0" algn="l" defTabSz="914400" rtl="0" eaLnBrk="0" fontAlgn="base" latinLnBrk="0" hangingPunct="0">
              <a:lnSpc>
                <a:spcPct val="100000"/>
              </a:lnSpc>
              <a:spcBef>
                <a:spcPct val="0"/>
              </a:spcBef>
              <a:spcAft>
                <a:spcPct val="0"/>
              </a:spcAft>
              <a:buClrTx/>
              <a:buSzTx/>
              <a:buFontTx/>
              <a:buNone/>
              <a:tabLst/>
            </a:pPr>
            <a:r>
              <a:rPr lang="en-US" altLang="en-US" sz="1400"/>
              <a:t>Near the critical point in 3D, we have the following type distribution.  It seems to be ln-normal to the left, and exponentially decaying on the right.  It manifestly does not appear to have a power law tail, as extrapolation from the NLsM would predict.  Note it is independent of size though (at least past a certain length, to be generous…?).  But Markos does say while distribution also doesn’t depend on model of disorder, it does depend on lattice structure (weird), and boundary conditions (hard wall, periodic, etc.)</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Rectangle 15">
            <a:extLst>
              <a:ext uri="{FF2B5EF4-FFF2-40B4-BE49-F238E27FC236}">
                <a16:creationId xmlns:a16="http://schemas.microsoft.com/office/drawing/2014/main" id="{8D5688C5-EC66-47E6-85D4-4005E9FECD2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11">
            <a:extLst>
              <a:ext uri="{FF2B5EF4-FFF2-40B4-BE49-F238E27FC236}">
                <a16:creationId xmlns:a16="http://schemas.microsoft.com/office/drawing/2014/main" id="{51E38846-92C2-4620-9CAF-F9614497037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5" name="Rectangle 47">
            <a:extLst>
              <a:ext uri="{FF2B5EF4-FFF2-40B4-BE49-F238E27FC236}">
                <a16:creationId xmlns:a16="http://schemas.microsoft.com/office/drawing/2014/main" id="{464DC023-9885-42C2-A064-89D1E8DA4DBA}"/>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6">
            <a:extLst>
              <a:ext uri="{FF2B5EF4-FFF2-40B4-BE49-F238E27FC236}">
                <a16:creationId xmlns:a16="http://schemas.microsoft.com/office/drawing/2014/main" id="{2207DF9C-3DF7-4889-A550-8FC61F7B4B11}"/>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4" name="Picture 3">
            <a:extLst>
              <a:ext uri="{FF2B5EF4-FFF2-40B4-BE49-F238E27FC236}">
                <a16:creationId xmlns:a16="http://schemas.microsoft.com/office/drawing/2014/main" id="{D754F6C8-46EC-4C46-A8B9-BEB7FF85060B}"/>
              </a:ext>
            </a:extLst>
          </p:cNvPr>
          <p:cNvPicPr>
            <a:picLocks noChangeAspect="1"/>
          </p:cNvPicPr>
          <p:nvPr/>
        </p:nvPicPr>
        <p:blipFill>
          <a:blip r:embed="rId3"/>
          <a:stretch>
            <a:fillRect/>
          </a:stretch>
        </p:blipFill>
        <p:spPr>
          <a:xfrm>
            <a:off x="257174" y="2212597"/>
            <a:ext cx="6391275" cy="3818725"/>
          </a:xfrm>
          <a:prstGeom prst="rect">
            <a:avLst/>
          </a:prstGeom>
        </p:spPr>
      </p:pic>
      <p:sp>
        <p:nvSpPr>
          <p:cNvPr id="6" name="TextBox 5">
            <a:extLst>
              <a:ext uri="{FF2B5EF4-FFF2-40B4-BE49-F238E27FC236}">
                <a16:creationId xmlns:a16="http://schemas.microsoft.com/office/drawing/2014/main" id="{E6B9EE88-8C71-432A-AF52-0393D3033D96}"/>
              </a:ext>
            </a:extLst>
          </p:cNvPr>
          <p:cNvSpPr txBox="1"/>
          <p:nvPr/>
        </p:nvSpPr>
        <p:spPr>
          <a:xfrm>
            <a:off x="7070103" y="2366131"/>
            <a:ext cx="4458878" cy="1815882"/>
          </a:xfrm>
          <a:prstGeom prst="rect">
            <a:avLst/>
          </a:prstGeom>
          <a:noFill/>
        </p:spPr>
        <p:txBody>
          <a:bodyPr wrap="square" rtlCol="0">
            <a:spAutoFit/>
          </a:bodyPr>
          <a:lstStyle/>
          <a:p>
            <a:r>
              <a:rPr lang="en-US" sz="1400"/>
              <a:t>Markos goes on to note that up to some upper index n</a:t>
            </a:r>
            <a:r>
              <a:rPr lang="en-US" sz="1400" baseline="-25000"/>
              <a:t>max</a:t>
            </a:r>
            <a:r>
              <a:rPr lang="en-US" sz="1400"/>
              <a:t>,  the Lyapunov exponents are in fixed positions at the critical point (roughly &lt;x</a:t>
            </a:r>
            <a:r>
              <a:rPr lang="en-US" sz="1400" baseline="-25000"/>
              <a:t>a</a:t>
            </a:r>
            <a:r>
              <a:rPr lang="en-US" sz="1400"/>
              <a:t>&gt; ~ √a, and &lt;x</a:t>
            </a:r>
            <a:r>
              <a:rPr lang="en-US" sz="1400" baseline="-25000"/>
              <a:t>a</a:t>
            </a:r>
            <a:r>
              <a:rPr lang="en-US" sz="1400"/>
              <a:t>&gt;</a:t>
            </a:r>
            <a:r>
              <a:rPr lang="en-US" sz="1400" baseline="-25000"/>
              <a:t>2</a:t>
            </a:r>
            <a:r>
              <a:rPr lang="en-US" sz="1400"/>
              <a:t> ~ 1/√a) which accords with the fact that &lt;g&gt; ought to be invariant.  This would suggest that P(g) itself is not necessarily invariant.  Or maybe its moments are, up to some max?  Of course this would also suggest that g itself is not invariant, technically…?</a:t>
            </a:r>
            <a:endParaRPr lang="en-US"/>
          </a:p>
        </p:txBody>
      </p:sp>
      <p:pic>
        <p:nvPicPr>
          <p:cNvPr id="9" name="Picture 8">
            <a:extLst>
              <a:ext uri="{FF2B5EF4-FFF2-40B4-BE49-F238E27FC236}">
                <a16:creationId xmlns:a16="http://schemas.microsoft.com/office/drawing/2014/main" id="{7E9707A8-A99A-472B-9BBD-AB26319D63E4}"/>
              </a:ext>
            </a:extLst>
          </p:cNvPr>
          <p:cNvPicPr>
            <a:picLocks noChangeAspect="1"/>
          </p:cNvPicPr>
          <p:nvPr/>
        </p:nvPicPr>
        <p:blipFill>
          <a:blip r:embed="rId4"/>
          <a:stretch>
            <a:fillRect/>
          </a:stretch>
        </p:blipFill>
        <p:spPr>
          <a:xfrm>
            <a:off x="7070103" y="4239050"/>
            <a:ext cx="2639505" cy="2163805"/>
          </a:xfrm>
          <a:prstGeom prst="rect">
            <a:avLst/>
          </a:prstGeom>
        </p:spPr>
      </p:pic>
      <p:sp>
        <p:nvSpPr>
          <p:cNvPr id="16" name="Title 1">
            <a:extLst>
              <a:ext uri="{FF2B5EF4-FFF2-40B4-BE49-F238E27FC236}">
                <a16:creationId xmlns:a16="http://schemas.microsoft.com/office/drawing/2014/main" id="{A3E02077-FEBE-4762-A355-BDD39BC59A92}"/>
              </a:ext>
            </a:extLst>
          </p:cNvPr>
          <p:cNvSpPr>
            <a:spLocks noGrp="1"/>
          </p:cNvSpPr>
          <p:nvPr>
            <p:ph type="ctrTitle"/>
          </p:nvPr>
        </p:nvSpPr>
        <p:spPr>
          <a:xfrm>
            <a:off x="2553736" y="221909"/>
            <a:ext cx="7084528" cy="621596"/>
          </a:xfrm>
        </p:spPr>
        <p:txBody>
          <a:bodyPr>
            <a:noAutofit/>
          </a:bodyPr>
          <a:lstStyle/>
          <a:p>
            <a:r>
              <a:rPr lang="en-US" sz="3600" b="1" u="sng">
                <a:latin typeface="+mn-lt"/>
              </a:rPr>
              <a:t>Conduction: Numerical P(g) Results</a:t>
            </a:r>
          </a:p>
        </p:txBody>
      </p:sp>
    </p:spTree>
    <p:extLst>
      <p:ext uri="{BB962C8B-B14F-4D97-AF65-F5344CB8AC3E}">
        <p14:creationId xmlns:p14="http://schemas.microsoft.com/office/powerpoint/2010/main" val="3576268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9" name="TextBox 18">
            <a:extLst>
              <a:ext uri="{FF2B5EF4-FFF2-40B4-BE49-F238E27FC236}">
                <a16:creationId xmlns:a16="http://schemas.microsoft.com/office/drawing/2014/main" id="{3A964C75-A32D-4AA5-9081-51CBE94926D2}"/>
              </a:ext>
            </a:extLst>
          </p:cNvPr>
          <p:cNvSpPr txBox="1"/>
          <p:nvPr/>
        </p:nvSpPr>
        <p:spPr>
          <a:xfrm>
            <a:off x="255898" y="1507076"/>
            <a:ext cx="11150535" cy="307777"/>
          </a:xfrm>
          <a:prstGeom prst="rect">
            <a:avLst/>
          </a:prstGeom>
          <a:noFill/>
        </p:spPr>
        <p:txBody>
          <a:bodyPr wrap="square" rtlCol="0">
            <a:spAutoFit/>
          </a:bodyPr>
          <a:lstStyle/>
          <a:p>
            <a:endParaRPr lang="en-US" sz="1400"/>
          </a:p>
        </p:txBody>
      </p:sp>
      <p:sp>
        <p:nvSpPr>
          <p:cNvPr id="7" name="TextBox 6">
            <a:extLst>
              <a:ext uri="{FF2B5EF4-FFF2-40B4-BE49-F238E27FC236}">
                <a16:creationId xmlns:a16="http://schemas.microsoft.com/office/drawing/2014/main" id="{05747F4C-195E-4BC1-A131-300D68B0582D}"/>
              </a:ext>
            </a:extLst>
          </p:cNvPr>
          <p:cNvSpPr txBox="1"/>
          <p:nvPr/>
        </p:nvSpPr>
        <p:spPr>
          <a:xfrm>
            <a:off x="303031" y="885648"/>
            <a:ext cx="10794724" cy="1446550"/>
          </a:xfrm>
          <a:prstGeom prst="rect">
            <a:avLst/>
          </a:prstGeom>
          <a:noFill/>
        </p:spPr>
        <p:txBody>
          <a:bodyPr wrap="square" rtlCol="0">
            <a:spAutoFit/>
          </a:bodyPr>
          <a:lstStyle/>
          <a:p>
            <a:r>
              <a:rPr lang="en-US" b="1"/>
              <a:t>Strong Disorder (PW, CPM)??</a:t>
            </a:r>
          </a:p>
          <a:p>
            <a:r>
              <a:rPr lang="en-US" sz="1400"/>
              <a:t>Apparently there are some models that work pretty well for strong disorder.  One is the </a:t>
            </a:r>
            <a:r>
              <a:rPr lang="en-US" sz="1400" b="1"/>
              <a:t>Potential Well </a:t>
            </a:r>
            <a:r>
              <a:rPr lang="en-US" sz="1400"/>
              <a:t>model, originated by Economou and Soukulis, that intuits some of these localization features.  They say to consider a disordered conductor with m.f.p. ℓ.  The qualitative features of its eigenstates of energy E can be ascertained by considering the states formed by a potential well with width R = ℓ, and depth V</a:t>
            </a:r>
            <a:r>
              <a:rPr lang="en-US" sz="1400" baseline="-25000"/>
              <a:t>0</a:t>
            </a:r>
            <a:r>
              <a:rPr lang="en-US" sz="1400"/>
              <a:t> = 1/ℓ</a:t>
            </a:r>
            <a:r>
              <a:rPr lang="en-US" sz="1400" baseline="30000"/>
              <a:t>d</a:t>
            </a:r>
            <a:r>
              <a:rPr lang="en-US" sz="1400"/>
              <a:t>σ</a:t>
            </a:r>
            <a:r>
              <a:rPr lang="en-US" sz="1400" baseline="-25000"/>
              <a:t>0</a:t>
            </a:r>
            <a:r>
              <a:rPr lang="en-US" sz="1400"/>
              <a:t>.  But it’s not working out for me…Another is the </a:t>
            </a:r>
            <a:r>
              <a:rPr lang="en-US" sz="1400" b="1"/>
              <a:t>Coherent Potential </a:t>
            </a:r>
            <a:r>
              <a:rPr lang="en-US" sz="1400"/>
              <a:t>model, which is useful in the high-disorder extreme, like with glasses and alloys, where the impurity density is on par with the other type, basically.</a:t>
            </a:r>
          </a:p>
        </p:txBody>
      </p:sp>
      <p:sp>
        <p:nvSpPr>
          <p:cNvPr id="9" name="Title 1">
            <a:extLst>
              <a:ext uri="{FF2B5EF4-FFF2-40B4-BE49-F238E27FC236}">
                <a16:creationId xmlns:a16="http://schemas.microsoft.com/office/drawing/2014/main" id="{8A906BB8-1CB6-42D1-9D41-30BDF7E88B85}"/>
              </a:ext>
            </a:extLst>
          </p:cNvPr>
          <p:cNvSpPr txBox="1">
            <a:spLocks/>
          </p:cNvSpPr>
          <p:nvPr/>
        </p:nvSpPr>
        <p:spPr>
          <a:xfrm>
            <a:off x="4242061" y="233973"/>
            <a:ext cx="4070665" cy="621596"/>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3600" b="1" u="sng">
                <a:latin typeface="+mn-lt"/>
              </a:rPr>
              <a:t>Excitations</a:t>
            </a:r>
            <a:endParaRPr lang="en-US" b="1" u="sng">
              <a:latin typeface="+mn-lt"/>
            </a:endParaRPr>
          </a:p>
        </p:txBody>
      </p:sp>
    </p:spTree>
    <p:extLst>
      <p:ext uri="{BB962C8B-B14F-4D97-AF65-F5344CB8AC3E}">
        <p14:creationId xmlns:p14="http://schemas.microsoft.com/office/powerpoint/2010/main" val="2239281560"/>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260637" y="924863"/>
            <a:ext cx="9316995" cy="76944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en-US" sz="1600" b="1">
                <a:latin typeface="Arial" panose="020B0604020202020204" pitchFamily="34" charset="0"/>
              </a:rPr>
              <a:t>Quantum Hall Effect</a:t>
            </a:r>
            <a:endParaRPr kumimoji="0" lang="en-US" altLang="en-US" sz="900" b="0"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a:ln>
                  <a:noFill/>
                </a:ln>
                <a:solidFill>
                  <a:schemeClr val="tx1"/>
                </a:solidFill>
                <a:effectLst/>
                <a:ea typeface="Times New Roman" panose="02020603050405020304" pitchFamily="18" charset="0"/>
              </a:rPr>
              <a:t>There is evidently a phase transition here, when the magnetic field is strong enough to keep the Landau levels separate despite the broadening effect of disorder?  In that case, the localization length goes as:</a:t>
            </a:r>
            <a:endParaRPr kumimoji="0" lang="en-US" altLang="en-US" sz="2000" b="0" i="0" u="none" strike="noStrike" cap="none" normalizeH="0" baseline="0">
              <a:ln>
                <a:noFill/>
              </a:ln>
              <a:solidFill>
                <a:schemeClr val="tx1"/>
              </a:solidFill>
              <a:effectLst/>
            </a:endParaRPr>
          </a:p>
        </p:txBody>
      </p:sp>
      <p:sp>
        <p:nvSpPr>
          <p:cNvPr id="4" name="TextBox 3">
            <a:extLst>
              <a:ext uri="{FF2B5EF4-FFF2-40B4-BE49-F238E27FC236}">
                <a16:creationId xmlns:a16="http://schemas.microsoft.com/office/drawing/2014/main" id="{7145D3FF-4FA7-4C6A-A23E-15FB8C12349E}"/>
              </a:ext>
            </a:extLst>
          </p:cNvPr>
          <p:cNvSpPr txBox="1"/>
          <p:nvPr/>
        </p:nvSpPr>
        <p:spPr>
          <a:xfrm>
            <a:off x="260637" y="2916726"/>
            <a:ext cx="10825285" cy="738664"/>
          </a:xfrm>
          <a:prstGeom prst="rect">
            <a:avLst/>
          </a:prstGeom>
          <a:noFill/>
        </p:spPr>
        <p:txBody>
          <a:bodyPr wrap="square" rtlCol="0">
            <a:spAutoFit/>
          </a:bodyPr>
          <a:lstStyle/>
          <a:p>
            <a:r>
              <a:rPr lang="en-US" sz="1400"/>
              <a:t>Evidently the Hall conductance doesn’t acquire any corrections in weak field, which seems to be like what happens for conductance in general with magnetic fields?  And Markos presents P(g) at the critical point.  It seems we get pretty much the same behavior regardless of the Landau band we’re in…I guess that’s reasonable as no one asks which band we’re in for the other cases.</a:t>
            </a:r>
          </a:p>
        </p:txBody>
      </p:sp>
      <p:sp>
        <p:nvSpPr>
          <p:cNvPr id="22" name="TextBox 21">
            <a:extLst>
              <a:ext uri="{FF2B5EF4-FFF2-40B4-BE49-F238E27FC236}">
                <a16:creationId xmlns:a16="http://schemas.microsoft.com/office/drawing/2014/main" id="{CE18E5C7-D295-4221-9C96-88E631CD520C}"/>
              </a:ext>
            </a:extLst>
          </p:cNvPr>
          <p:cNvSpPr txBox="1"/>
          <p:nvPr/>
        </p:nvSpPr>
        <p:spPr>
          <a:xfrm>
            <a:off x="354906" y="6347617"/>
            <a:ext cx="3312121" cy="307777"/>
          </a:xfrm>
          <a:prstGeom prst="rect">
            <a:avLst/>
          </a:prstGeom>
          <a:noFill/>
        </p:spPr>
        <p:txBody>
          <a:bodyPr wrap="square" rtlCol="0">
            <a:spAutoFit/>
          </a:bodyPr>
          <a:lstStyle/>
          <a:p>
            <a:r>
              <a:rPr lang="en-US" sz="1400"/>
              <a:t>So is this a different symmetry class?</a:t>
            </a:r>
          </a:p>
        </p:txBody>
      </p:sp>
      <p:pic>
        <p:nvPicPr>
          <p:cNvPr id="7" name="Picture 6">
            <a:extLst>
              <a:ext uri="{FF2B5EF4-FFF2-40B4-BE49-F238E27FC236}">
                <a16:creationId xmlns:a16="http://schemas.microsoft.com/office/drawing/2014/main" id="{F5EF2FE4-57B7-4B80-B727-0E8E462A8B98}"/>
              </a:ext>
            </a:extLst>
          </p:cNvPr>
          <p:cNvPicPr>
            <a:picLocks noChangeAspect="1"/>
          </p:cNvPicPr>
          <p:nvPr/>
        </p:nvPicPr>
        <p:blipFill>
          <a:blip r:embed="rId3"/>
          <a:stretch>
            <a:fillRect/>
          </a:stretch>
        </p:blipFill>
        <p:spPr>
          <a:xfrm>
            <a:off x="260637" y="1763598"/>
            <a:ext cx="2057400" cy="495300"/>
          </a:xfrm>
          <a:prstGeom prst="rect">
            <a:avLst/>
          </a:prstGeom>
        </p:spPr>
      </p:pic>
      <p:pic>
        <p:nvPicPr>
          <p:cNvPr id="9" name="Picture 8">
            <a:extLst>
              <a:ext uri="{FF2B5EF4-FFF2-40B4-BE49-F238E27FC236}">
                <a16:creationId xmlns:a16="http://schemas.microsoft.com/office/drawing/2014/main" id="{0DC88F83-2568-445C-917B-9202DCF3D7A4}"/>
              </a:ext>
            </a:extLst>
          </p:cNvPr>
          <p:cNvPicPr>
            <a:picLocks noChangeAspect="1"/>
          </p:cNvPicPr>
          <p:nvPr/>
        </p:nvPicPr>
        <p:blipFill>
          <a:blip r:embed="rId4"/>
          <a:stretch>
            <a:fillRect/>
          </a:stretch>
        </p:blipFill>
        <p:spPr>
          <a:xfrm>
            <a:off x="2808681" y="1895852"/>
            <a:ext cx="942975" cy="238125"/>
          </a:xfrm>
          <a:prstGeom prst="rect">
            <a:avLst/>
          </a:prstGeom>
        </p:spPr>
      </p:pic>
      <p:pic>
        <p:nvPicPr>
          <p:cNvPr id="10" name="Picture 9">
            <a:extLst>
              <a:ext uri="{FF2B5EF4-FFF2-40B4-BE49-F238E27FC236}">
                <a16:creationId xmlns:a16="http://schemas.microsoft.com/office/drawing/2014/main" id="{5F25F683-8E91-4A33-8DFB-C73584695E6E}"/>
              </a:ext>
            </a:extLst>
          </p:cNvPr>
          <p:cNvPicPr>
            <a:picLocks noChangeAspect="1"/>
          </p:cNvPicPr>
          <p:nvPr/>
        </p:nvPicPr>
        <p:blipFill>
          <a:blip r:embed="rId5"/>
          <a:stretch>
            <a:fillRect/>
          </a:stretch>
        </p:blipFill>
        <p:spPr>
          <a:xfrm>
            <a:off x="185729" y="3764778"/>
            <a:ext cx="2548044" cy="2433846"/>
          </a:xfrm>
          <a:prstGeom prst="rect">
            <a:avLst/>
          </a:prstGeom>
        </p:spPr>
      </p:pic>
      <p:graphicFrame>
        <p:nvGraphicFramePr>
          <p:cNvPr id="6" name="Object 5">
            <a:extLst>
              <a:ext uri="{FF2B5EF4-FFF2-40B4-BE49-F238E27FC236}">
                <a16:creationId xmlns:a16="http://schemas.microsoft.com/office/drawing/2014/main" id="{D96FAD67-4B85-4AF2-8B3A-6E273F71938B}"/>
              </a:ext>
            </a:extLst>
          </p:cNvPr>
          <p:cNvGraphicFramePr>
            <a:graphicFrameLocks noChangeAspect="1"/>
          </p:cNvGraphicFramePr>
          <p:nvPr/>
        </p:nvGraphicFramePr>
        <p:xfrm>
          <a:off x="354906" y="2315843"/>
          <a:ext cx="2378867" cy="467277"/>
        </p:xfrm>
        <a:graphic>
          <a:graphicData uri="http://schemas.openxmlformats.org/presentationml/2006/ole">
            <mc:AlternateContent xmlns:mc="http://schemas.openxmlformats.org/markup-compatibility/2006">
              <mc:Choice xmlns:v="urn:schemas-microsoft-com:vml" Requires="v">
                <p:oleObj name="Equation" r:id="rId6" imgW="1422360" imgH="279360" progId="Equation.DSMT4">
                  <p:embed/>
                </p:oleObj>
              </mc:Choice>
              <mc:Fallback>
                <p:oleObj name="Equation" r:id="rId6" imgW="1422360" imgH="279360" progId="Equation.DSMT4">
                  <p:embed/>
                  <p:pic>
                    <p:nvPicPr>
                      <p:cNvPr id="6" name="Object 5">
                        <a:extLst>
                          <a:ext uri="{FF2B5EF4-FFF2-40B4-BE49-F238E27FC236}">
                            <a16:creationId xmlns:a16="http://schemas.microsoft.com/office/drawing/2014/main" id="{D96FAD67-4B85-4AF2-8B3A-6E273F71938B}"/>
                          </a:ext>
                        </a:extLst>
                      </p:cNvPr>
                      <p:cNvPicPr/>
                      <p:nvPr/>
                    </p:nvPicPr>
                    <p:blipFill>
                      <a:blip r:embed="rId7"/>
                      <a:stretch>
                        <a:fillRect/>
                      </a:stretch>
                    </p:blipFill>
                    <p:spPr>
                      <a:xfrm>
                        <a:off x="354906" y="2315843"/>
                        <a:ext cx="2378867" cy="467277"/>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230C1A09-81C9-4B18-BD67-840FE7BF9D9A}"/>
              </a:ext>
            </a:extLst>
          </p:cNvPr>
          <p:cNvGraphicFramePr>
            <a:graphicFrameLocks noChangeAspect="1"/>
          </p:cNvGraphicFramePr>
          <p:nvPr/>
        </p:nvGraphicFramePr>
        <p:xfrm>
          <a:off x="2668588" y="2397125"/>
          <a:ext cx="1115979" cy="358391"/>
        </p:xfrm>
        <a:graphic>
          <a:graphicData uri="http://schemas.openxmlformats.org/presentationml/2006/ole">
            <mc:AlternateContent xmlns:mc="http://schemas.openxmlformats.org/markup-compatibility/2006">
              <mc:Choice xmlns:v="urn:schemas-microsoft-com:vml" Requires="v">
                <p:oleObj name="Equation" r:id="rId8" imgW="749160" imgH="241200" progId="Equation.DSMT4">
                  <p:embed/>
                </p:oleObj>
              </mc:Choice>
              <mc:Fallback>
                <p:oleObj name="Equation" r:id="rId8" imgW="749160" imgH="241200" progId="Equation.DSMT4">
                  <p:embed/>
                  <p:pic>
                    <p:nvPicPr>
                      <p:cNvPr id="11" name="Object 10">
                        <a:extLst>
                          <a:ext uri="{FF2B5EF4-FFF2-40B4-BE49-F238E27FC236}">
                            <a16:creationId xmlns:a16="http://schemas.microsoft.com/office/drawing/2014/main" id="{230C1A09-81C9-4B18-BD67-840FE7BF9D9A}"/>
                          </a:ext>
                        </a:extLst>
                      </p:cNvPr>
                      <p:cNvPicPr/>
                      <p:nvPr/>
                    </p:nvPicPr>
                    <p:blipFill>
                      <a:blip r:embed="rId9"/>
                      <a:stretch>
                        <a:fillRect/>
                      </a:stretch>
                    </p:blipFill>
                    <p:spPr>
                      <a:xfrm>
                        <a:off x="2668588" y="2397125"/>
                        <a:ext cx="1115979" cy="358391"/>
                      </a:xfrm>
                      <a:prstGeom prst="rect">
                        <a:avLst/>
                      </a:prstGeom>
                    </p:spPr>
                  </p:pic>
                </p:oleObj>
              </mc:Fallback>
            </mc:AlternateContent>
          </a:graphicData>
        </a:graphic>
      </p:graphicFrame>
      <p:sp>
        <p:nvSpPr>
          <p:cNvPr id="14" name="TextBox 13">
            <a:extLst>
              <a:ext uri="{FF2B5EF4-FFF2-40B4-BE49-F238E27FC236}">
                <a16:creationId xmlns:a16="http://schemas.microsoft.com/office/drawing/2014/main" id="{1F8E5943-5C39-4660-947B-1559A64EAC7E}"/>
              </a:ext>
            </a:extLst>
          </p:cNvPr>
          <p:cNvSpPr txBox="1"/>
          <p:nvPr/>
        </p:nvSpPr>
        <p:spPr>
          <a:xfrm>
            <a:off x="4514202" y="3831952"/>
            <a:ext cx="6345476" cy="2031325"/>
          </a:xfrm>
          <a:prstGeom prst="rect">
            <a:avLst/>
          </a:prstGeom>
          <a:noFill/>
          <a:ln>
            <a:solidFill>
              <a:schemeClr val="accent1"/>
            </a:solidFill>
          </a:ln>
        </p:spPr>
        <p:txBody>
          <a:bodyPr wrap="square" rtlCol="0">
            <a:spAutoFit/>
          </a:bodyPr>
          <a:lstStyle/>
          <a:p>
            <a:r>
              <a:rPr lang="en-US" sz="1400"/>
              <a:t>So I thought all 2D states were localized.  Is this only for orthogonal case?  Or maybe broken TRS but strong B?  If so, how strong?  The graph on previous page would seem to indicate we have conduction for arbitrary B.  MacKinnon review does seem to suggest that </a:t>
            </a:r>
            <a:r>
              <a:rPr lang="el-GR" sz="1400"/>
              <a:t>ρ</a:t>
            </a:r>
            <a:r>
              <a:rPr lang="en-US" sz="1400" baseline="-25000"/>
              <a:t>xx</a:t>
            </a:r>
            <a:r>
              <a:rPr lang="en-US" sz="1400"/>
              <a:t> and </a:t>
            </a:r>
            <a:r>
              <a:rPr lang="el-GR" sz="1400"/>
              <a:t>ρ</a:t>
            </a:r>
            <a:r>
              <a:rPr lang="en-US" sz="1400" baseline="-25000"/>
              <a:t>xy</a:t>
            </a:r>
            <a:r>
              <a:rPr lang="en-US" sz="1400"/>
              <a:t> (or</a:t>
            </a:r>
            <a:r>
              <a:rPr lang="en-US" sz="1100"/>
              <a:t> </a:t>
            </a:r>
            <a:r>
              <a:rPr lang="el-GR" sz="1400"/>
              <a:t>ρ</a:t>
            </a:r>
            <a:r>
              <a:rPr lang="en-US" sz="1400" baseline="-25000"/>
              <a:t>H</a:t>
            </a:r>
            <a:r>
              <a:rPr lang="en-US" sz="1400"/>
              <a:t>) are separate scaling variables – so have 2 parameter theory.  But then elsewhere he says  SPS was demonstrated, numerically.  It’s possible we’re talking about a 3D system though.</a:t>
            </a:r>
          </a:p>
          <a:p>
            <a:endParaRPr lang="en-US" sz="1400"/>
          </a:p>
          <a:p>
            <a:r>
              <a:rPr lang="en-US" sz="1400"/>
              <a:t>Later he says that there are two phase transitions: increasing B will drive a transition from insulator to metal, and then eventually, back again, with even stronger B.</a:t>
            </a:r>
            <a:endParaRPr lang="en-US"/>
          </a:p>
        </p:txBody>
      </p:sp>
      <p:sp>
        <p:nvSpPr>
          <p:cNvPr id="17" name="Title 1">
            <a:extLst>
              <a:ext uri="{FF2B5EF4-FFF2-40B4-BE49-F238E27FC236}">
                <a16:creationId xmlns:a16="http://schemas.microsoft.com/office/drawing/2014/main" id="{2CFDCA63-55D5-40C2-81D4-40547AACA9B5}"/>
              </a:ext>
            </a:extLst>
          </p:cNvPr>
          <p:cNvSpPr>
            <a:spLocks noGrp="1"/>
          </p:cNvSpPr>
          <p:nvPr>
            <p:ph type="ctrTitle"/>
          </p:nvPr>
        </p:nvSpPr>
        <p:spPr>
          <a:xfrm>
            <a:off x="2553736" y="221909"/>
            <a:ext cx="7084528" cy="621596"/>
          </a:xfrm>
        </p:spPr>
        <p:txBody>
          <a:bodyPr>
            <a:noAutofit/>
          </a:bodyPr>
          <a:lstStyle/>
          <a:p>
            <a:r>
              <a:rPr lang="en-US" sz="3600" b="1" u="sng">
                <a:latin typeface="+mn-lt"/>
              </a:rPr>
              <a:t>Conduction: Numerical P(g) Results</a:t>
            </a:r>
          </a:p>
        </p:txBody>
      </p:sp>
    </p:spTree>
    <p:extLst>
      <p:ext uri="{BB962C8B-B14F-4D97-AF65-F5344CB8AC3E}">
        <p14:creationId xmlns:p14="http://schemas.microsoft.com/office/powerpoint/2010/main" val="556109478"/>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572759" y="233973"/>
            <a:ext cx="4496585" cy="621596"/>
          </a:xfrm>
        </p:spPr>
        <p:txBody>
          <a:bodyPr>
            <a:noAutofit/>
          </a:bodyPr>
          <a:lstStyle/>
          <a:p>
            <a:r>
              <a:rPr lang="en-US" sz="3600" b="1" u="sng">
                <a:latin typeface="+mn-lt"/>
              </a:rPr>
              <a:t>Thermal Transport</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314056" y="987593"/>
            <a:ext cx="9876319"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a:ln>
                  <a:noFill/>
                </a:ln>
                <a:solidFill>
                  <a:schemeClr val="tx1"/>
                </a:solidFill>
                <a:effectLst/>
                <a:ea typeface="Times New Roman" panose="02020603050405020304" pitchFamily="18" charset="0"/>
              </a:rPr>
              <a:t>Thermal Conductivity</a:t>
            </a:r>
            <a:endParaRPr kumimoji="0" lang="en-US" altLang="en-US" sz="1400" b="1" i="0" u="none" strike="noStrike" cap="none" normalizeH="0" baseline="0">
              <a:ln>
                <a:noFill/>
              </a:ln>
              <a:solidFill>
                <a:schemeClr val="tx1"/>
              </a:solidFill>
              <a:effectLst/>
              <a:ea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a:ln>
                  <a:noFill/>
                </a:ln>
                <a:solidFill>
                  <a:schemeClr val="tx1"/>
                </a:solidFill>
                <a:effectLst/>
                <a:ea typeface="Times New Roman" panose="02020603050405020304" pitchFamily="18" charset="0"/>
              </a:rPr>
              <a:t>Now let’s consider the thermal conductivity.  We can use a poor-man’s distributional argument, though there s a better way to do it, with the classical distribution function.  So we’ll presume the temperature gradient, and then that electrons are in local thermal equilibrium of course.  I’ll assume temperature is getting larger, to the right.  So then, we’ll have a net flux across that line, to the left.</a:t>
            </a:r>
            <a:endParaRPr kumimoji="0" lang="en-US" altLang="en-US" sz="2000" b="0" i="0" u="none" strike="noStrike" cap="none" normalizeH="0" baseline="0">
              <a:ln>
                <a:noFill/>
              </a:ln>
              <a:solidFill>
                <a:schemeClr val="tx1"/>
              </a:solidFill>
              <a:effectLst/>
            </a:endParaRPr>
          </a:p>
        </p:txBody>
      </p:sp>
      <p:sp>
        <p:nvSpPr>
          <p:cNvPr id="19" name="TextBox 18">
            <a:extLst>
              <a:ext uri="{FF2B5EF4-FFF2-40B4-BE49-F238E27FC236}">
                <a16:creationId xmlns:a16="http://schemas.microsoft.com/office/drawing/2014/main" id="{8A8D0C36-3E94-476F-ADA9-65A0DF4A7187}"/>
              </a:ext>
            </a:extLst>
          </p:cNvPr>
          <p:cNvSpPr txBox="1"/>
          <p:nvPr/>
        </p:nvSpPr>
        <p:spPr>
          <a:xfrm>
            <a:off x="314056" y="3227051"/>
            <a:ext cx="2896072" cy="338554"/>
          </a:xfrm>
          <a:prstGeom prst="rect">
            <a:avLst/>
          </a:prstGeom>
          <a:noFill/>
        </p:spPr>
        <p:txBody>
          <a:bodyPr wrap="square" rtlCol="0">
            <a:spAutoFit/>
          </a:bodyPr>
          <a:lstStyle/>
          <a:p>
            <a:r>
              <a:rPr lang="en-US" sz="1600"/>
              <a:t>Can write net current as:</a:t>
            </a:r>
            <a:endParaRPr lang="en-US"/>
          </a:p>
        </p:txBody>
      </p:sp>
      <p:sp>
        <p:nvSpPr>
          <p:cNvPr id="23" name="TextBox 22">
            <a:extLst>
              <a:ext uri="{FF2B5EF4-FFF2-40B4-BE49-F238E27FC236}">
                <a16:creationId xmlns:a16="http://schemas.microsoft.com/office/drawing/2014/main" id="{C01D60F9-F297-4907-8C7C-0CFE3D96E8DA}"/>
              </a:ext>
            </a:extLst>
          </p:cNvPr>
          <p:cNvSpPr txBox="1"/>
          <p:nvPr/>
        </p:nvSpPr>
        <p:spPr>
          <a:xfrm>
            <a:off x="314056" y="4280934"/>
            <a:ext cx="3461531" cy="369332"/>
          </a:xfrm>
          <a:prstGeom prst="rect">
            <a:avLst/>
          </a:prstGeom>
          <a:noFill/>
        </p:spPr>
        <p:txBody>
          <a:bodyPr wrap="square" rtlCol="0">
            <a:spAutoFit/>
          </a:bodyPr>
          <a:lstStyle/>
          <a:p>
            <a:r>
              <a:rPr lang="en-US" sz="1600"/>
              <a:t>Expanding for small time-constant:</a:t>
            </a:r>
            <a:r>
              <a:rPr lang="en-US"/>
              <a:t> </a:t>
            </a:r>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a:extLst>
              <a:ext uri="{FF2B5EF4-FFF2-40B4-BE49-F238E27FC236}">
                <a16:creationId xmlns:a16="http://schemas.microsoft.com/office/drawing/2014/main" id="{5888C465-1AA9-4FF3-B2B9-88E3333B8FC6}"/>
              </a:ext>
            </a:extLst>
          </p:cNvPr>
          <p:cNvGraphicFramePr>
            <a:graphicFrameLocks noChangeAspect="1"/>
          </p:cNvGraphicFramePr>
          <p:nvPr/>
        </p:nvGraphicFramePr>
        <p:xfrm>
          <a:off x="314056" y="2250268"/>
          <a:ext cx="2628900" cy="952500"/>
        </p:xfrm>
        <a:graphic>
          <a:graphicData uri="http://schemas.openxmlformats.org/presentationml/2006/ole">
            <mc:AlternateContent xmlns:mc="http://schemas.openxmlformats.org/markup-compatibility/2006">
              <mc:Choice xmlns:v="urn:schemas-microsoft-com:vml" Requires="v">
                <p:oleObj name="Bitmap Image" r:id="rId2" imgW="3438095" imgH="1523810" progId="Paint.Picture">
                  <p:embed/>
                </p:oleObj>
              </mc:Choice>
              <mc:Fallback>
                <p:oleObj name="Bitmap Image" r:id="rId2" imgW="3438095" imgH="1523810" progId="Paint.Picture">
                  <p:embed/>
                  <p:pic>
                    <p:nvPicPr>
                      <p:cNvPr id="5" name="Object 4">
                        <a:extLst>
                          <a:ext uri="{FF2B5EF4-FFF2-40B4-BE49-F238E27FC236}">
                            <a16:creationId xmlns:a16="http://schemas.microsoft.com/office/drawing/2014/main" id="{5888C465-1AA9-4FF3-B2B9-88E3333B8F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6648" t="25000" r="16896" b="12502"/>
                      <a:stretch>
                        <a:fillRect/>
                      </a:stretch>
                    </p:blipFill>
                    <p:spPr bwMode="auto">
                      <a:xfrm>
                        <a:off x="314056" y="2250268"/>
                        <a:ext cx="2628900" cy="952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Object 9">
            <a:extLst>
              <a:ext uri="{FF2B5EF4-FFF2-40B4-BE49-F238E27FC236}">
                <a16:creationId xmlns:a16="http://schemas.microsoft.com/office/drawing/2014/main" id="{76A5BA0E-63A5-417F-8395-8E8FF1B427B8}"/>
              </a:ext>
            </a:extLst>
          </p:cNvPr>
          <p:cNvGraphicFramePr>
            <a:graphicFrameLocks noChangeAspect="1"/>
          </p:cNvGraphicFramePr>
          <p:nvPr>
            <p:extLst>
              <p:ext uri="{D42A27DB-BD31-4B8C-83A1-F6EECF244321}">
                <p14:modId xmlns:p14="http://schemas.microsoft.com/office/powerpoint/2010/main" val="2394713225"/>
              </p:ext>
            </p:extLst>
          </p:nvPr>
        </p:nvGraphicFramePr>
        <p:xfrm>
          <a:off x="388110" y="3681079"/>
          <a:ext cx="4389438" cy="522288"/>
        </p:xfrm>
        <a:graphic>
          <a:graphicData uri="http://schemas.openxmlformats.org/presentationml/2006/ole">
            <mc:AlternateContent xmlns:mc="http://schemas.openxmlformats.org/markup-compatibility/2006">
              <mc:Choice xmlns:v="urn:schemas-microsoft-com:vml" Requires="v">
                <p:oleObj name="Equation" r:id="rId4" imgW="3340080" imgH="393480" progId="Equation.DSMT4">
                  <p:embed/>
                </p:oleObj>
              </mc:Choice>
              <mc:Fallback>
                <p:oleObj name="Equation" r:id="rId4" imgW="3340080" imgH="393480" progId="Equation.DSMT4">
                  <p:embed/>
                  <p:pic>
                    <p:nvPicPr>
                      <p:cNvPr id="10" name="Object 9">
                        <a:extLst>
                          <a:ext uri="{FF2B5EF4-FFF2-40B4-BE49-F238E27FC236}">
                            <a16:creationId xmlns:a16="http://schemas.microsoft.com/office/drawing/2014/main" id="{76A5BA0E-63A5-417F-8395-8E8FF1B427B8}"/>
                          </a:ext>
                        </a:extLst>
                      </p:cNvPr>
                      <p:cNvPicPr>
                        <a:picLocks noChangeAspect="1" noChangeArrowheads="1"/>
                      </p:cNvPicPr>
                      <p:nvPr/>
                    </p:nvPicPr>
                    <p:blipFill>
                      <a:blip r:embed="rId5"/>
                      <a:srcRect/>
                      <a:stretch>
                        <a:fillRect/>
                      </a:stretch>
                    </p:blipFill>
                    <p:spPr bwMode="auto">
                      <a:xfrm>
                        <a:off x="388110" y="3681079"/>
                        <a:ext cx="4389438" cy="522288"/>
                      </a:xfrm>
                      <a:prstGeom prst="rect">
                        <a:avLst/>
                      </a:prstGeom>
                      <a:noFill/>
                    </p:spPr>
                  </p:pic>
                </p:oleObj>
              </mc:Fallback>
            </mc:AlternateContent>
          </a:graphicData>
        </a:graphic>
      </p:graphicFrame>
      <p:graphicFrame>
        <p:nvGraphicFramePr>
          <p:cNvPr id="14" name="Object 13">
            <a:extLst>
              <a:ext uri="{FF2B5EF4-FFF2-40B4-BE49-F238E27FC236}">
                <a16:creationId xmlns:a16="http://schemas.microsoft.com/office/drawing/2014/main" id="{9470C20B-26EE-4C62-B89A-ED7A2601C941}"/>
              </a:ext>
            </a:extLst>
          </p:cNvPr>
          <p:cNvGraphicFramePr>
            <a:graphicFrameLocks noChangeAspect="1"/>
          </p:cNvGraphicFramePr>
          <p:nvPr>
            <p:extLst>
              <p:ext uri="{D42A27DB-BD31-4B8C-83A1-F6EECF244321}">
                <p14:modId xmlns:p14="http://schemas.microsoft.com/office/powerpoint/2010/main" val="2347251941"/>
              </p:ext>
            </p:extLst>
          </p:nvPr>
        </p:nvGraphicFramePr>
        <p:xfrm>
          <a:off x="388110" y="4769709"/>
          <a:ext cx="3692525" cy="514350"/>
        </p:xfrm>
        <a:graphic>
          <a:graphicData uri="http://schemas.openxmlformats.org/presentationml/2006/ole">
            <mc:AlternateContent xmlns:mc="http://schemas.openxmlformats.org/markup-compatibility/2006">
              <mc:Choice xmlns:v="urn:schemas-microsoft-com:vml" Requires="v">
                <p:oleObj name="Equation" r:id="rId6" imgW="2844720" imgH="393480" progId="Equation.DSMT4">
                  <p:embed/>
                </p:oleObj>
              </mc:Choice>
              <mc:Fallback>
                <p:oleObj name="Equation" r:id="rId6" imgW="2844720" imgH="393480" progId="Equation.DSMT4">
                  <p:embed/>
                  <p:pic>
                    <p:nvPicPr>
                      <p:cNvPr id="14" name="Object 13">
                        <a:extLst>
                          <a:ext uri="{FF2B5EF4-FFF2-40B4-BE49-F238E27FC236}">
                            <a16:creationId xmlns:a16="http://schemas.microsoft.com/office/drawing/2014/main" id="{9470C20B-26EE-4C62-B89A-ED7A2601C941}"/>
                          </a:ext>
                        </a:extLst>
                      </p:cNvPr>
                      <p:cNvPicPr>
                        <a:picLocks noChangeAspect="1" noChangeArrowheads="1"/>
                      </p:cNvPicPr>
                      <p:nvPr/>
                    </p:nvPicPr>
                    <p:blipFill>
                      <a:blip r:embed="rId7"/>
                      <a:srcRect/>
                      <a:stretch>
                        <a:fillRect/>
                      </a:stretch>
                    </p:blipFill>
                    <p:spPr bwMode="auto">
                      <a:xfrm>
                        <a:off x="388110" y="4769709"/>
                        <a:ext cx="3692525" cy="514350"/>
                      </a:xfrm>
                      <a:prstGeom prst="rect">
                        <a:avLst/>
                      </a:prstGeom>
                      <a:noFill/>
                    </p:spPr>
                  </p:pic>
                </p:oleObj>
              </mc:Fallback>
            </mc:AlternateContent>
          </a:graphicData>
        </a:graphic>
      </p:graphicFrame>
      <p:graphicFrame>
        <p:nvGraphicFramePr>
          <p:cNvPr id="20" name="Object 19">
            <a:extLst>
              <a:ext uri="{FF2B5EF4-FFF2-40B4-BE49-F238E27FC236}">
                <a16:creationId xmlns:a16="http://schemas.microsoft.com/office/drawing/2014/main" id="{B6901D76-74FC-4A81-9581-6FAA9AF89201}"/>
              </a:ext>
            </a:extLst>
          </p:cNvPr>
          <p:cNvGraphicFramePr>
            <a:graphicFrameLocks noChangeAspect="1"/>
          </p:cNvGraphicFramePr>
          <p:nvPr>
            <p:extLst>
              <p:ext uri="{D42A27DB-BD31-4B8C-83A1-F6EECF244321}">
                <p14:modId xmlns:p14="http://schemas.microsoft.com/office/powerpoint/2010/main" val="4090473621"/>
              </p:ext>
            </p:extLst>
          </p:nvPr>
        </p:nvGraphicFramePr>
        <p:xfrm>
          <a:off x="388110" y="5881190"/>
          <a:ext cx="3309938" cy="554037"/>
        </p:xfrm>
        <a:graphic>
          <a:graphicData uri="http://schemas.openxmlformats.org/presentationml/2006/ole">
            <mc:AlternateContent xmlns:mc="http://schemas.openxmlformats.org/markup-compatibility/2006">
              <mc:Choice xmlns:v="urn:schemas-microsoft-com:vml" Requires="v">
                <p:oleObj name="Equation" r:id="rId8" imgW="2539800" imgH="419040" progId="Equation.DSMT4">
                  <p:embed/>
                </p:oleObj>
              </mc:Choice>
              <mc:Fallback>
                <p:oleObj name="Equation" r:id="rId8" imgW="2539800" imgH="419040" progId="Equation.DSMT4">
                  <p:embed/>
                  <p:pic>
                    <p:nvPicPr>
                      <p:cNvPr id="20" name="Object 19">
                        <a:extLst>
                          <a:ext uri="{FF2B5EF4-FFF2-40B4-BE49-F238E27FC236}">
                            <a16:creationId xmlns:a16="http://schemas.microsoft.com/office/drawing/2014/main" id="{B6901D76-74FC-4A81-9581-6FAA9AF89201}"/>
                          </a:ext>
                        </a:extLst>
                      </p:cNvPr>
                      <p:cNvPicPr>
                        <a:picLocks noChangeAspect="1" noChangeArrowheads="1"/>
                      </p:cNvPicPr>
                      <p:nvPr/>
                    </p:nvPicPr>
                    <p:blipFill>
                      <a:blip r:embed="rId9"/>
                      <a:srcRect/>
                      <a:stretch>
                        <a:fillRect/>
                      </a:stretch>
                    </p:blipFill>
                    <p:spPr bwMode="auto">
                      <a:xfrm>
                        <a:off x="388110" y="5881190"/>
                        <a:ext cx="3309938" cy="554037"/>
                      </a:xfrm>
                      <a:prstGeom prst="rect">
                        <a:avLst/>
                      </a:prstGeom>
                      <a:solidFill>
                        <a:srgbClr val="CCFFCC"/>
                      </a:solidFill>
                    </p:spPr>
                  </p:pic>
                </p:oleObj>
              </mc:Fallback>
            </mc:AlternateContent>
          </a:graphicData>
        </a:graphic>
      </p:graphicFrame>
      <p:sp>
        <p:nvSpPr>
          <p:cNvPr id="24" name="TextBox 23">
            <a:extLst>
              <a:ext uri="{FF2B5EF4-FFF2-40B4-BE49-F238E27FC236}">
                <a16:creationId xmlns:a16="http://schemas.microsoft.com/office/drawing/2014/main" id="{4F541260-E017-48B4-B204-421B51513FFA}"/>
              </a:ext>
            </a:extLst>
          </p:cNvPr>
          <p:cNvSpPr txBox="1"/>
          <p:nvPr/>
        </p:nvSpPr>
        <p:spPr>
          <a:xfrm>
            <a:off x="314056" y="5403502"/>
            <a:ext cx="1242370" cy="338554"/>
          </a:xfrm>
          <a:prstGeom prst="rect">
            <a:avLst/>
          </a:prstGeom>
          <a:noFill/>
        </p:spPr>
        <p:txBody>
          <a:bodyPr wrap="square" rtlCol="0">
            <a:spAutoFit/>
          </a:bodyPr>
          <a:lstStyle/>
          <a:p>
            <a:r>
              <a:rPr lang="en-US" sz="1600"/>
              <a:t>So we get:</a:t>
            </a:r>
            <a:endParaRPr lang="en-US"/>
          </a:p>
        </p:txBody>
      </p:sp>
      <p:sp>
        <p:nvSpPr>
          <p:cNvPr id="4" name="TextBox 3">
            <a:extLst>
              <a:ext uri="{FF2B5EF4-FFF2-40B4-BE49-F238E27FC236}">
                <a16:creationId xmlns:a16="http://schemas.microsoft.com/office/drawing/2014/main" id="{B1AB2E0E-3C08-F375-A456-73F8410291E9}"/>
              </a:ext>
            </a:extLst>
          </p:cNvPr>
          <p:cNvSpPr txBox="1"/>
          <p:nvPr/>
        </p:nvSpPr>
        <p:spPr>
          <a:xfrm>
            <a:off x="5724321" y="5820563"/>
            <a:ext cx="3950622" cy="584775"/>
          </a:xfrm>
          <a:prstGeom prst="rect">
            <a:avLst/>
          </a:prstGeom>
          <a:noFill/>
          <a:ln>
            <a:solidFill>
              <a:srgbClr val="FF0000"/>
            </a:solidFill>
          </a:ln>
        </p:spPr>
        <p:txBody>
          <a:bodyPr wrap="square" rtlCol="0">
            <a:spAutoFit/>
          </a:bodyPr>
          <a:lstStyle/>
          <a:p>
            <a:r>
              <a:rPr lang="en-US" sz="1600"/>
              <a:t>can see notes for doing this within Boltzman equation RTA approximation.</a:t>
            </a:r>
          </a:p>
        </p:txBody>
      </p:sp>
    </p:spTree>
    <p:extLst>
      <p:ext uri="{BB962C8B-B14F-4D97-AF65-F5344CB8AC3E}">
        <p14:creationId xmlns:p14="http://schemas.microsoft.com/office/powerpoint/2010/main" val="301686357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572759" y="233973"/>
            <a:ext cx="4496585" cy="621596"/>
          </a:xfrm>
        </p:spPr>
        <p:txBody>
          <a:bodyPr>
            <a:noAutofit/>
          </a:bodyPr>
          <a:lstStyle/>
          <a:p>
            <a:r>
              <a:rPr lang="en-US" sz="3600" b="1" u="sng">
                <a:latin typeface="+mn-lt"/>
              </a:rPr>
              <a:t>Thermal Transport</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Rectangle 2">
            <a:extLst>
              <a:ext uri="{FF2B5EF4-FFF2-40B4-BE49-F238E27FC236}">
                <a16:creationId xmlns:a16="http://schemas.microsoft.com/office/drawing/2014/main" id="{E8CBF70C-DFD6-464A-A1BB-FECABCBCA56E}"/>
              </a:ext>
            </a:extLst>
          </p:cNvPr>
          <p:cNvSpPr>
            <a:spLocks noChangeArrowheads="1"/>
          </p:cNvSpPr>
          <p:nvPr/>
        </p:nvSpPr>
        <p:spPr bwMode="auto">
          <a:xfrm>
            <a:off x="314056" y="899105"/>
            <a:ext cx="9876319"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a:ln>
                  <a:noFill/>
                </a:ln>
                <a:solidFill>
                  <a:schemeClr val="tx1"/>
                </a:solidFill>
                <a:effectLst/>
                <a:ea typeface="Times New Roman" panose="02020603050405020304" pitchFamily="18" charset="0"/>
              </a:rPr>
              <a:t>Seebeck Effect</a:t>
            </a:r>
            <a:endParaRPr kumimoji="0" lang="en-US" altLang="en-US" sz="1400" b="1" i="0" u="none" strike="noStrike" cap="none" normalizeH="0" baseline="0">
              <a:ln>
                <a:noFill/>
              </a:ln>
              <a:solidFill>
                <a:schemeClr val="tx1"/>
              </a:solidFill>
              <a:effectLst/>
              <a:ea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a:ln>
                  <a:noFill/>
                </a:ln>
                <a:solidFill>
                  <a:schemeClr val="tx1"/>
                </a:solidFill>
                <a:effectLst/>
                <a:ea typeface="Times New Roman" panose="02020603050405020304" pitchFamily="18" charset="0"/>
              </a:rPr>
              <a:t>Since there’s a net current generated by a temperature gradient, there is in effect a potential difference generated (or there would be if we were to cut off ends of infinite conductor.  Let’s work this out.  Basically, we’re just looking for the net field that would shut off conduction.  It’s basically a combination of our two previous results.</a:t>
            </a:r>
            <a:endParaRPr kumimoji="0" lang="en-US" altLang="en-US" sz="2000" b="0" i="0" u="none" strike="noStrike" cap="none" normalizeH="0" baseline="0">
              <a:ln>
                <a:noFill/>
              </a:ln>
              <a:solidFill>
                <a:schemeClr val="tx1"/>
              </a:solidFill>
              <a:effectLst/>
            </a:endParaRPr>
          </a:p>
        </p:txBody>
      </p:sp>
      <p:sp>
        <p:nvSpPr>
          <p:cNvPr id="19" name="TextBox 18">
            <a:extLst>
              <a:ext uri="{FF2B5EF4-FFF2-40B4-BE49-F238E27FC236}">
                <a16:creationId xmlns:a16="http://schemas.microsoft.com/office/drawing/2014/main" id="{8A8D0C36-3E94-476F-ADA9-65A0DF4A7187}"/>
              </a:ext>
            </a:extLst>
          </p:cNvPr>
          <p:cNvSpPr txBox="1"/>
          <p:nvPr/>
        </p:nvSpPr>
        <p:spPr>
          <a:xfrm>
            <a:off x="314056" y="1947510"/>
            <a:ext cx="2896072" cy="307777"/>
          </a:xfrm>
          <a:prstGeom prst="rect">
            <a:avLst/>
          </a:prstGeom>
          <a:noFill/>
        </p:spPr>
        <p:txBody>
          <a:bodyPr wrap="square" rtlCol="0">
            <a:spAutoFit/>
          </a:bodyPr>
          <a:lstStyle/>
          <a:p>
            <a:r>
              <a:rPr lang="en-US" sz="1400"/>
              <a:t>Can write net current as:</a:t>
            </a:r>
            <a:endParaRPr lang="en-US" sz="1600"/>
          </a:p>
        </p:txBody>
      </p:sp>
      <p:sp>
        <p:nvSpPr>
          <p:cNvPr id="15" name="Rectangle 10">
            <a:extLst>
              <a:ext uri="{FF2B5EF4-FFF2-40B4-BE49-F238E27FC236}">
                <a16:creationId xmlns:a16="http://schemas.microsoft.com/office/drawing/2014/main" id="{8DA38F1E-17CA-4956-8460-F1123C544F20}"/>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0" name="Object 19">
            <a:extLst>
              <a:ext uri="{FF2B5EF4-FFF2-40B4-BE49-F238E27FC236}">
                <a16:creationId xmlns:a16="http://schemas.microsoft.com/office/drawing/2014/main" id="{B6901D76-74FC-4A81-9581-6FAA9AF89201}"/>
              </a:ext>
            </a:extLst>
          </p:cNvPr>
          <p:cNvGraphicFramePr>
            <a:graphicFrameLocks noChangeAspect="1"/>
          </p:cNvGraphicFramePr>
          <p:nvPr>
            <p:extLst>
              <p:ext uri="{D42A27DB-BD31-4B8C-83A1-F6EECF244321}">
                <p14:modId xmlns:p14="http://schemas.microsoft.com/office/powerpoint/2010/main" val="1775475102"/>
              </p:ext>
            </p:extLst>
          </p:nvPr>
        </p:nvGraphicFramePr>
        <p:xfrm>
          <a:off x="4918075" y="2368451"/>
          <a:ext cx="1803400" cy="522288"/>
        </p:xfrm>
        <a:graphic>
          <a:graphicData uri="http://schemas.openxmlformats.org/presentationml/2006/ole">
            <mc:AlternateContent xmlns:mc="http://schemas.openxmlformats.org/markup-compatibility/2006">
              <mc:Choice xmlns:v="urn:schemas-microsoft-com:vml" Requires="v">
                <p:oleObj name="Equation" r:id="rId2" imgW="1384200" imgH="393480" progId="Equation.DSMT4">
                  <p:embed/>
                </p:oleObj>
              </mc:Choice>
              <mc:Fallback>
                <p:oleObj name="Equation" r:id="rId2" imgW="1384200" imgH="393480" progId="Equation.DSMT4">
                  <p:embed/>
                  <p:pic>
                    <p:nvPicPr>
                      <p:cNvPr id="20" name="Object 19">
                        <a:extLst>
                          <a:ext uri="{FF2B5EF4-FFF2-40B4-BE49-F238E27FC236}">
                            <a16:creationId xmlns:a16="http://schemas.microsoft.com/office/drawing/2014/main" id="{B6901D76-74FC-4A81-9581-6FAA9AF89201}"/>
                          </a:ext>
                        </a:extLst>
                      </p:cNvPr>
                      <p:cNvPicPr>
                        <a:picLocks noChangeAspect="1" noChangeArrowheads="1"/>
                      </p:cNvPicPr>
                      <p:nvPr/>
                    </p:nvPicPr>
                    <p:blipFill>
                      <a:blip r:embed="rId3"/>
                      <a:srcRect/>
                      <a:stretch>
                        <a:fillRect/>
                      </a:stretch>
                    </p:blipFill>
                    <p:spPr bwMode="auto">
                      <a:xfrm>
                        <a:off x="4918075" y="2368451"/>
                        <a:ext cx="1803400" cy="522288"/>
                      </a:xfrm>
                      <a:prstGeom prst="rect">
                        <a:avLst/>
                      </a:prstGeom>
                      <a:solidFill>
                        <a:srgbClr val="CCFFCC"/>
                      </a:solidFill>
                    </p:spPr>
                  </p:pic>
                </p:oleObj>
              </mc:Fallback>
            </mc:AlternateContent>
          </a:graphicData>
        </a:graphic>
      </p:graphicFrame>
      <p:sp>
        <p:nvSpPr>
          <p:cNvPr id="24" name="TextBox 23">
            <a:extLst>
              <a:ext uri="{FF2B5EF4-FFF2-40B4-BE49-F238E27FC236}">
                <a16:creationId xmlns:a16="http://schemas.microsoft.com/office/drawing/2014/main" id="{4F541260-E017-48B4-B204-421B51513FFA}"/>
              </a:ext>
            </a:extLst>
          </p:cNvPr>
          <p:cNvSpPr txBox="1"/>
          <p:nvPr/>
        </p:nvSpPr>
        <p:spPr>
          <a:xfrm>
            <a:off x="4798506" y="1947510"/>
            <a:ext cx="1242370" cy="338554"/>
          </a:xfrm>
          <a:prstGeom prst="rect">
            <a:avLst/>
          </a:prstGeom>
          <a:noFill/>
        </p:spPr>
        <p:txBody>
          <a:bodyPr wrap="square" rtlCol="0">
            <a:spAutoFit/>
          </a:bodyPr>
          <a:lstStyle/>
          <a:p>
            <a:r>
              <a:rPr lang="en-US" sz="1400"/>
              <a:t>So we get</a:t>
            </a:r>
            <a:r>
              <a:rPr lang="en-US" sz="1600"/>
              <a:t>:</a:t>
            </a:r>
            <a:endParaRPr lang="en-US"/>
          </a:p>
        </p:txBody>
      </p:sp>
      <p:sp>
        <p:nvSpPr>
          <p:cNvPr id="4" name="TextBox 3">
            <a:extLst>
              <a:ext uri="{FF2B5EF4-FFF2-40B4-BE49-F238E27FC236}">
                <a16:creationId xmlns:a16="http://schemas.microsoft.com/office/drawing/2014/main" id="{BEA924C2-BDE8-4042-96F0-3D23AFCA7F70}"/>
              </a:ext>
            </a:extLst>
          </p:cNvPr>
          <p:cNvSpPr txBox="1"/>
          <p:nvPr/>
        </p:nvSpPr>
        <p:spPr>
          <a:xfrm flipH="1">
            <a:off x="4798505" y="3022599"/>
            <a:ext cx="5391869" cy="954107"/>
          </a:xfrm>
          <a:prstGeom prst="rect">
            <a:avLst/>
          </a:prstGeom>
          <a:noFill/>
        </p:spPr>
        <p:txBody>
          <a:bodyPr wrap="square" rtlCol="0">
            <a:spAutoFit/>
          </a:bodyPr>
          <a:lstStyle/>
          <a:p>
            <a:r>
              <a:rPr lang="en-US" sz="1400"/>
              <a:t>S is called the thermopower.  It’s supposed to take a large finite value at the Anderson transition….but I read elsewhere that the heat capacity doesn’t really change through the transition.  So perhaps these formula for S breaks down?</a:t>
            </a:r>
          </a:p>
        </p:txBody>
      </p:sp>
      <p:graphicFrame>
        <p:nvGraphicFramePr>
          <p:cNvPr id="5" name="Object 4">
            <a:extLst>
              <a:ext uri="{FF2B5EF4-FFF2-40B4-BE49-F238E27FC236}">
                <a16:creationId xmlns:a16="http://schemas.microsoft.com/office/drawing/2014/main" id="{CA9688D1-4792-377E-A560-662F52DE2D44}"/>
              </a:ext>
            </a:extLst>
          </p:cNvPr>
          <p:cNvGraphicFramePr>
            <a:graphicFrameLocks noChangeAspect="1"/>
          </p:cNvGraphicFramePr>
          <p:nvPr>
            <p:extLst>
              <p:ext uri="{D42A27DB-BD31-4B8C-83A1-F6EECF244321}">
                <p14:modId xmlns:p14="http://schemas.microsoft.com/office/powerpoint/2010/main" val="3527660446"/>
              </p:ext>
            </p:extLst>
          </p:nvPr>
        </p:nvGraphicFramePr>
        <p:xfrm>
          <a:off x="424444" y="2486113"/>
          <a:ext cx="3154363" cy="3767138"/>
        </p:xfrm>
        <a:graphic>
          <a:graphicData uri="http://schemas.openxmlformats.org/presentationml/2006/ole">
            <mc:AlternateContent xmlns:mc="http://schemas.openxmlformats.org/markup-compatibility/2006">
              <mc:Choice xmlns:v="urn:schemas-microsoft-com:vml" Requires="v">
                <p:oleObj name="Equation" r:id="rId4" imgW="2298600" imgH="2743200" progId="Equation.DSMT4">
                  <p:embed/>
                </p:oleObj>
              </mc:Choice>
              <mc:Fallback>
                <p:oleObj name="Equation" r:id="rId4" imgW="2298600" imgH="2743200" progId="Equation.DSMT4">
                  <p:embed/>
                  <p:pic>
                    <p:nvPicPr>
                      <p:cNvPr id="0" name=""/>
                      <p:cNvPicPr/>
                      <p:nvPr/>
                    </p:nvPicPr>
                    <p:blipFill>
                      <a:blip r:embed="rId5"/>
                      <a:stretch>
                        <a:fillRect/>
                      </a:stretch>
                    </p:blipFill>
                    <p:spPr>
                      <a:xfrm>
                        <a:off x="424444" y="2486113"/>
                        <a:ext cx="3154363" cy="3767138"/>
                      </a:xfrm>
                      <a:prstGeom prst="rect">
                        <a:avLst/>
                      </a:prstGeom>
                    </p:spPr>
                  </p:pic>
                </p:oleObj>
              </mc:Fallback>
            </mc:AlternateContent>
          </a:graphicData>
        </a:graphic>
      </p:graphicFrame>
      <p:sp>
        <p:nvSpPr>
          <p:cNvPr id="6" name="TextBox 5">
            <a:extLst>
              <a:ext uri="{FF2B5EF4-FFF2-40B4-BE49-F238E27FC236}">
                <a16:creationId xmlns:a16="http://schemas.microsoft.com/office/drawing/2014/main" id="{B96066E0-2995-6D82-7EF6-EA4C4359C6D3}"/>
              </a:ext>
            </a:extLst>
          </p:cNvPr>
          <p:cNvSpPr txBox="1"/>
          <p:nvPr/>
        </p:nvSpPr>
        <p:spPr>
          <a:xfrm>
            <a:off x="4918076" y="4483513"/>
            <a:ext cx="3950622" cy="584775"/>
          </a:xfrm>
          <a:prstGeom prst="rect">
            <a:avLst/>
          </a:prstGeom>
          <a:noFill/>
          <a:ln>
            <a:solidFill>
              <a:srgbClr val="FF0000"/>
            </a:solidFill>
          </a:ln>
        </p:spPr>
        <p:txBody>
          <a:bodyPr wrap="square" rtlCol="0">
            <a:spAutoFit/>
          </a:bodyPr>
          <a:lstStyle/>
          <a:p>
            <a:r>
              <a:rPr lang="en-US" sz="1600"/>
              <a:t>can see notes for doing this within Boltzman equation RTA approximation.</a:t>
            </a:r>
          </a:p>
        </p:txBody>
      </p:sp>
    </p:spTree>
    <p:extLst>
      <p:ext uri="{BB962C8B-B14F-4D97-AF65-F5344CB8AC3E}">
        <p14:creationId xmlns:p14="http://schemas.microsoft.com/office/powerpoint/2010/main" val="14636022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D218479-F59A-4380-AFB1-4FFA1877133C}"/>
              </a:ext>
            </a:extLst>
          </p:cNvPr>
          <p:cNvSpPr txBox="1"/>
          <p:nvPr/>
        </p:nvSpPr>
        <p:spPr>
          <a:xfrm>
            <a:off x="3563661" y="187263"/>
            <a:ext cx="4163804" cy="584775"/>
          </a:xfrm>
          <a:prstGeom prst="rect">
            <a:avLst/>
          </a:prstGeom>
          <a:noFill/>
        </p:spPr>
        <p:txBody>
          <a:bodyPr wrap="square" rtlCol="0">
            <a:spAutoFit/>
          </a:bodyPr>
          <a:lstStyle/>
          <a:p>
            <a:r>
              <a:rPr lang="en-US" sz="3200" b="1" u="sng"/>
              <a:t>Electric Susceptibility</a:t>
            </a:r>
          </a:p>
        </p:txBody>
      </p:sp>
      <p:sp>
        <p:nvSpPr>
          <p:cNvPr id="15" name="TextBox 14">
            <a:extLst>
              <a:ext uri="{FF2B5EF4-FFF2-40B4-BE49-F238E27FC236}">
                <a16:creationId xmlns:a16="http://schemas.microsoft.com/office/drawing/2014/main" id="{60F7F427-755B-4C9E-B461-E0079C927244}"/>
              </a:ext>
            </a:extLst>
          </p:cNvPr>
          <p:cNvSpPr txBox="1"/>
          <p:nvPr/>
        </p:nvSpPr>
        <p:spPr>
          <a:xfrm>
            <a:off x="277600" y="1190412"/>
            <a:ext cx="11415877" cy="769441"/>
          </a:xfrm>
          <a:prstGeom prst="rect">
            <a:avLst/>
          </a:prstGeom>
          <a:noFill/>
        </p:spPr>
        <p:txBody>
          <a:bodyPr wrap="square">
            <a:spAutoFit/>
          </a:bodyPr>
          <a:lstStyle/>
          <a:p>
            <a:r>
              <a:rPr lang="en-US" sz="1600" b="1"/>
              <a:t>Electric Susceptibility </a:t>
            </a:r>
          </a:p>
          <a:p>
            <a:r>
              <a:rPr lang="en-US" sz="1400"/>
              <a:t>We worked out an expression for the electric susceptibility in the EM folder, but now I’d like to revisit that calculation in the context of the Boltzman equation.  We can go back to our MF RTA equation (see Stat Mech Folder)</a:t>
            </a:r>
          </a:p>
        </p:txBody>
      </p:sp>
      <p:sp>
        <p:nvSpPr>
          <p:cNvPr id="11" name="Rectangle 4">
            <a:extLst>
              <a:ext uri="{FF2B5EF4-FFF2-40B4-BE49-F238E27FC236}">
                <a16:creationId xmlns:a16="http://schemas.microsoft.com/office/drawing/2014/main" id="{B20B74AC-DA21-40D5-BE55-5D89EBB9384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 name="Object 5">
            <a:extLst>
              <a:ext uri="{FF2B5EF4-FFF2-40B4-BE49-F238E27FC236}">
                <a16:creationId xmlns:a16="http://schemas.microsoft.com/office/drawing/2014/main" id="{2D0C612A-FD56-6BF3-07A9-087431CD3C99}"/>
              </a:ext>
            </a:extLst>
          </p:cNvPr>
          <p:cNvGraphicFramePr>
            <a:graphicFrameLocks noChangeAspect="1"/>
          </p:cNvGraphicFramePr>
          <p:nvPr>
            <p:extLst>
              <p:ext uri="{D42A27DB-BD31-4B8C-83A1-F6EECF244321}">
                <p14:modId xmlns:p14="http://schemas.microsoft.com/office/powerpoint/2010/main" val="481112123"/>
              </p:ext>
            </p:extLst>
          </p:nvPr>
        </p:nvGraphicFramePr>
        <p:xfrm>
          <a:off x="374022" y="3805231"/>
          <a:ext cx="3310219" cy="584156"/>
        </p:xfrm>
        <a:graphic>
          <a:graphicData uri="http://schemas.openxmlformats.org/presentationml/2006/ole">
            <mc:AlternateContent xmlns:mc="http://schemas.openxmlformats.org/markup-compatibility/2006">
              <mc:Choice xmlns:v="urn:schemas-microsoft-com:vml" Requires="v">
                <p:oleObj name="Equation" r:id="rId2" imgW="2590560" imgH="457200" progId="Equation.DSMT4">
                  <p:embed/>
                </p:oleObj>
              </mc:Choice>
              <mc:Fallback>
                <p:oleObj name="Equation" r:id="rId2" imgW="2590560" imgH="457200" progId="Equation.DSMT4">
                  <p:embed/>
                  <p:pic>
                    <p:nvPicPr>
                      <p:cNvPr id="6" name="Object 5">
                        <a:extLst>
                          <a:ext uri="{FF2B5EF4-FFF2-40B4-BE49-F238E27FC236}">
                            <a16:creationId xmlns:a16="http://schemas.microsoft.com/office/drawing/2014/main" id="{2D0C612A-FD56-6BF3-07A9-087431CD3C99}"/>
                          </a:ext>
                        </a:extLst>
                      </p:cNvPr>
                      <p:cNvPicPr/>
                      <p:nvPr/>
                    </p:nvPicPr>
                    <p:blipFill>
                      <a:blip r:embed="rId3"/>
                      <a:stretch>
                        <a:fillRect/>
                      </a:stretch>
                    </p:blipFill>
                    <p:spPr>
                      <a:xfrm>
                        <a:off x="374022" y="3805231"/>
                        <a:ext cx="3310219" cy="584156"/>
                      </a:xfrm>
                      <a:prstGeom prst="rect">
                        <a:avLst/>
                      </a:prstGeom>
                      <a:solidFill>
                        <a:srgbClr val="CCFFCC"/>
                      </a:solidFill>
                    </p:spPr>
                  </p:pic>
                </p:oleObj>
              </mc:Fallback>
            </mc:AlternateContent>
          </a:graphicData>
        </a:graphic>
      </p:graphicFrame>
      <p:graphicFrame>
        <p:nvGraphicFramePr>
          <p:cNvPr id="7" name="Object 6">
            <a:extLst>
              <a:ext uri="{FF2B5EF4-FFF2-40B4-BE49-F238E27FC236}">
                <a16:creationId xmlns:a16="http://schemas.microsoft.com/office/drawing/2014/main" id="{D648E2E5-7D1A-BD91-9692-F0CCFE4327DE}"/>
              </a:ext>
            </a:extLst>
          </p:cNvPr>
          <p:cNvGraphicFramePr>
            <a:graphicFrameLocks noChangeAspect="1"/>
          </p:cNvGraphicFramePr>
          <p:nvPr/>
        </p:nvGraphicFramePr>
        <p:xfrm>
          <a:off x="344418" y="2112299"/>
          <a:ext cx="3275012" cy="1019175"/>
        </p:xfrm>
        <a:graphic>
          <a:graphicData uri="http://schemas.openxmlformats.org/presentationml/2006/ole">
            <mc:AlternateContent xmlns:mc="http://schemas.openxmlformats.org/markup-compatibility/2006">
              <mc:Choice xmlns:v="urn:schemas-microsoft-com:vml" Requires="v">
                <p:oleObj name="Equation" r:id="rId4" imgW="2692080" imgH="838080" progId="Equation.DSMT4">
                  <p:embed/>
                </p:oleObj>
              </mc:Choice>
              <mc:Fallback>
                <p:oleObj name="Equation" r:id="rId4" imgW="2692080" imgH="838080" progId="Equation.DSMT4">
                  <p:embed/>
                  <p:pic>
                    <p:nvPicPr>
                      <p:cNvPr id="7" name="Object 6">
                        <a:extLst>
                          <a:ext uri="{FF2B5EF4-FFF2-40B4-BE49-F238E27FC236}">
                            <a16:creationId xmlns:a16="http://schemas.microsoft.com/office/drawing/2014/main" id="{D648E2E5-7D1A-BD91-9692-F0CCFE4327DE}"/>
                          </a:ext>
                        </a:extLst>
                      </p:cNvPr>
                      <p:cNvPicPr/>
                      <p:nvPr/>
                    </p:nvPicPr>
                    <p:blipFill>
                      <a:blip r:embed="rId5"/>
                      <a:stretch>
                        <a:fillRect/>
                      </a:stretch>
                    </p:blipFill>
                    <p:spPr>
                      <a:xfrm>
                        <a:off x="344418" y="2112299"/>
                        <a:ext cx="3275012" cy="1019175"/>
                      </a:xfrm>
                      <a:prstGeom prst="rect">
                        <a:avLst/>
                      </a:prstGeom>
                    </p:spPr>
                  </p:pic>
                </p:oleObj>
              </mc:Fallback>
            </mc:AlternateContent>
          </a:graphicData>
        </a:graphic>
      </p:graphicFrame>
      <p:sp>
        <p:nvSpPr>
          <p:cNvPr id="10" name="TextBox 9">
            <a:extLst>
              <a:ext uri="{FF2B5EF4-FFF2-40B4-BE49-F238E27FC236}">
                <a16:creationId xmlns:a16="http://schemas.microsoft.com/office/drawing/2014/main" id="{C0ADEF27-18EE-5045-0683-0592285044C0}"/>
              </a:ext>
            </a:extLst>
          </p:cNvPr>
          <p:cNvSpPr txBox="1"/>
          <p:nvPr/>
        </p:nvSpPr>
        <p:spPr>
          <a:xfrm>
            <a:off x="344418" y="3332888"/>
            <a:ext cx="7747279" cy="307777"/>
          </a:xfrm>
          <a:prstGeom prst="rect">
            <a:avLst/>
          </a:prstGeom>
          <a:noFill/>
        </p:spPr>
        <p:txBody>
          <a:bodyPr wrap="square" rtlCol="0">
            <a:spAutoFit/>
          </a:bodyPr>
          <a:lstStyle/>
          <a:p>
            <a:r>
              <a:rPr lang="en-US" sz="1400"/>
              <a:t>if we take out the magnetic field, and look for harmonic solutions, we find:</a:t>
            </a:r>
          </a:p>
        </p:txBody>
      </p:sp>
      <p:graphicFrame>
        <p:nvGraphicFramePr>
          <p:cNvPr id="12" name="Object 11">
            <a:extLst>
              <a:ext uri="{FF2B5EF4-FFF2-40B4-BE49-F238E27FC236}">
                <a16:creationId xmlns:a16="http://schemas.microsoft.com/office/drawing/2014/main" id="{48B5935B-FC7B-0A66-6F3E-549C13AD910B}"/>
              </a:ext>
            </a:extLst>
          </p:cNvPr>
          <p:cNvGraphicFramePr>
            <a:graphicFrameLocks noChangeAspect="1"/>
          </p:cNvGraphicFramePr>
          <p:nvPr/>
        </p:nvGraphicFramePr>
        <p:xfrm>
          <a:off x="5361650" y="2637081"/>
          <a:ext cx="1247775" cy="527050"/>
        </p:xfrm>
        <a:graphic>
          <a:graphicData uri="http://schemas.openxmlformats.org/presentationml/2006/ole">
            <mc:AlternateContent xmlns:mc="http://schemas.openxmlformats.org/markup-compatibility/2006">
              <mc:Choice xmlns:v="urn:schemas-microsoft-com:vml" Requires="v">
                <p:oleObj name="Equation" r:id="rId6" imgW="1248262" imgH="527435" progId="Equation.DSMT4">
                  <p:embed/>
                </p:oleObj>
              </mc:Choice>
              <mc:Fallback>
                <p:oleObj name="Equation" r:id="rId6" imgW="1248262" imgH="527435" progId="Equation.DSMT4">
                  <p:embed/>
                  <p:pic>
                    <p:nvPicPr>
                      <p:cNvPr id="12" name="Object 11">
                        <a:extLst>
                          <a:ext uri="{FF2B5EF4-FFF2-40B4-BE49-F238E27FC236}">
                            <a16:creationId xmlns:a16="http://schemas.microsoft.com/office/drawing/2014/main" id="{48B5935B-FC7B-0A66-6F3E-549C13AD910B}"/>
                          </a:ext>
                        </a:extLst>
                      </p:cNvPr>
                      <p:cNvPicPr/>
                      <p:nvPr/>
                    </p:nvPicPr>
                    <p:blipFill>
                      <a:blip r:embed="rId7"/>
                      <a:stretch>
                        <a:fillRect/>
                      </a:stretch>
                    </p:blipFill>
                    <p:spPr>
                      <a:xfrm>
                        <a:off x="5361650" y="2637081"/>
                        <a:ext cx="1247775" cy="527050"/>
                      </a:xfrm>
                      <a:prstGeom prst="rect">
                        <a:avLst/>
                      </a:prstGeom>
                    </p:spPr>
                  </p:pic>
                </p:oleObj>
              </mc:Fallback>
            </mc:AlternateContent>
          </a:graphicData>
        </a:graphic>
      </p:graphicFrame>
      <p:sp>
        <p:nvSpPr>
          <p:cNvPr id="4" name="TextBox 3">
            <a:extLst>
              <a:ext uri="{FF2B5EF4-FFF2-40B4-BE49-F238E27FC236}">
                <a16:creationId xmlns:a16="http://schemas.microsoft.com/office/drawing/2014/main" id="{A28BECF4-8305-F00A-EB8C-219D6F46BB26}"/>
              </a:ext>
            </a:extLst>
          </p:cNvPr>
          <p:cNvSpPr txBox="1"/>
          <p:nvPr/>
        </p:nvSpPr>
        <p:spPr>
          <a:xfrm>
            <a:off x="344418" y="4506030"/>
            <a:ext cx="9124048" cy="307777"/>
          </a:xfrm>
          <a:prstGeom prst="rect">
            <a:avLst/>
          </a:prstGeom>
          <a:noFill/>
        </p:spPr>
        <p:txBody>
          <a:bodyPr wrap="square" rtlCol="0">
            <a:spAutoFit/>
          </a:bodyPr>
          <a:lstStyle/>
          <a:p>
            <a:r>
              <a:rPr lang="en-US" sz="1400"/>
              <a:t>Since we still have non-interacting electrons the dielectric function is </a:t>
            </a:r>
            <a:r>
              <a:rPr lang="el-GR" sz="1400">
                <a:latin typeface="Calibri" panose="020F0502020204030204" pitchFamily="34" charset="0"/>
                <a:ea typeface="Calibri" panose="020F0502020204030204" pitchFamily="34" charset="0"/>
                <a:cs typeface="Calibri" panose="020F0502020204030204" pitchFamily="34" charset="0"/>
              </a:rPr>
              <a:t>ε</a:t>
            </a:r>
            <a:r>
              <a:rPr lang="en-US" sz="1400">
                <a:latin typeface="Calibri" panose="020F0502020204030204" pitchFamily="34" charset="0"/>
                <a:ea typeface="Calibri" panose="020F0502020204030204" pitchFamily="34" charset="0"/>
                <a:cs typeface="Calibri" panose="020F0502020204030204" pitchFamily="34" charset="0"/>
              </a:rPr>
              <a:t> = 1.</a:t>
            </a:r>
            <a:endParaRPr lang="en-US" sz="1400"/>
          </a:p>
        </p:txBody>
      </p:sp>
    </p:spTree>
    <p:extLst>
      <p:ext uri="{BB962C8B-B14F-4D97-AF65-F5344CB8AC3E}">
        <p14:creationId xmlns:p14="http://schemas.microsoft.com/office/powerpoint/2010/main" val="346428500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572759" y="233973"/>
            <a:ext cx="4496585" cy="621596"/>
          </a:xfrm>
        </p:spPr>
        <p:txBody>
          <a:bodyPr>
            <a:noAutofit/>
          </a:bodyPr>
          <a:lstStyle/>
          <a:p>
            <a:r>
              <a:rPr lang="en-US" sz="3600" b="1" u="sng">
                <a:latin typeface="+mn-lt"/>
              </a:rPr>
              <a:t>Absorption</a:t>
            </a:r>
          </a:p>
        </p:txBody>
      </p:sp>
      <p:sp>
        <p:nvSpPr>
          <p:cNvPr id="6" name="Rectangle 9">
            <a:extLst>
              <a:ext uri="{FF2B5EF4-FFF2-40B4-BE49-F238E27FC236}">
                <a16:creationId xmlns:a16="http://schemas.microsoft.com/office/drawing/2014/main" id="{6205255F-E4B4-464C-81FB-48B758D59887}"/>
              </a:ext>
            </a:extLst>
          </p:cNvPr>
          <p:cNvSpPr>
            <a:spLocks noChangeArrowheads="1"/>
          </p:cNvSpPr>
          <p:nvPr/>
        </p:nvSpPr>
        <p:spPr bwMode="auto">
          <a:xfrm>
            <a:off x="8250580" y="485079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0" name="Rectangle 19">
            <a:extLst>
              <a:ext uri="{FF2B5EF4-FFF2-40B4-BE49-F238E27FC236}">
                <a16:creationId xmlns:a16="http://schemas.microsoft.com/office/drawing/2014/main" id="{18358C17-FB32-49FC-8F09-EAFF4C702CD1}"/>
              </a:ext>
            </a:extLst>
          </p:cNvPr>
          <p:cNvSpPr>
            <a:spLocks noChangeArrowheads="1"/>
          </p:cNvSpPr>
          <p:nvPr/>
        </p:nvSpPr>
        <p:spPr bwMode="auto">
          <a:xfrm>
            <a:off x="499619" y="987520"/>
            <a:ext cx="8333298"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b="1" i="0" u="none" strike="noStrike" cap="none" normalizeH="0" baseline="0">
                <a:ln>
                  <a:noFill/>
                </a:ln>
                <a:solidFill>
                  <a:schemeClr val="tx1"/>
                </a:solidFill>
                <a:effectLst/>
                <a:ea typeface="Times New Roman" panose="02020603050405020304" pitchFamily="18" charset="0"/>
              </a:rPr>
              <a:t>Absorptivity</a:t>
            </a:r>
            <a:endParaRPr kumimoji="0" lang="en-US" altLang="en-US" sz="1400" b="1" i="0" u="none" strike="noStrike" cap="none" normalizeH="0" baseline="0">
              <a:ln>
                <a:noFill/>
              </a:ln>
              <a:solidFill>
                <a:schemeClr val="tx1"/>
              </a:solidFill>
              <a:effectLst/>
              <a:ea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a:ln>
                  <a:noFill/>
                </a:ln>
                <a:solidFill>
                  <a:schemeClr val="tx1"/>
                </a:solidFill>
                <a:effectLst/>
                <a:ea typeface="Times New Roman" panose="02020603050405020304" pitchFamily="18" charset="0"/>
              </a:rPr>
              <a:t>We worked out formula for absorptivity in the EM folder.  We got thing below (Gaussian units now).  </a:t>
            </a:r>
            <a:endParaRPr kumimoji="0" lang="en-US" altLang="en-US" sz="2000" b="0" i="0" u="none" strike="noStrike" cap="none" normalizeH="0" baseline="0">
              <a:ln>
                <a:noFill/>
              </a:ln>
              <a:solidFill>
                <a:schemeClr val="tx1"/>
              </a:solidFill>
              <a:effectLst/>
            </a:endParaRPr>
          </a:p>
        </p:txBody>
      </p:sp>
      <p:graphicFrame>
        <p:nvGraphicFramePr>
          <p:cNvPr id="16" name="Object 15">
            <a:extLst>
              <a:ext uri="{FF2B5EF4-FFF2-40B4-BE49-F238E27FC236}">
                <a16:creationId xmlns:a16="http://schemas.microsoft.com/office/drawing/2014/main" id="{70E1F7AD-D751-4809-AAF6-B864AFE9D8F3}"/>
              </a:ext>
            </a:extLst>
          </p:cNvPr>
          <p:cNvGraphicFramePr>
            <a:graphicFrameLocks noChangeAspect="1"/>
          </p:cNvGraphicFramePr>
          <p:nvPr>
            <p:extLst>
              <p:ext uri="{D42A27DB-BD31-4B8C-83A1-F6EECF244321}">
                <p14:modId xmlns:p14="http://schemas.microsoft.com/office/powerpoint/2010/main" val="1914693933"/>
              </p:ext>
            </p:extLst>
          </p:nvPr>
        </p:nvGraphicFramePr>
        <p:xfrm>
          <a:off x="499619" y="1832692"/>
          <a:ext cx="2337847" cy="2062806"/>
        </p:xfrm>
        <a:graphic>
          <a:graphicData uri="http://schemas.openxmlformats.org/presentationml/2006/ole">
            <mc:AlternateContent xmlns:mc="http://schemas.openxmlformats.org/markup-compatibility/2006">
              <mc:Choice xmlns:v="urn:schemas-microsoft-com:vml" Requires="v">
                <p:oleObj name="Bitmap Image" r:id="rId2" imgW="1980952" imgH="1905266" progId="Paint.Picture">
                  <p:embed/>
                </p:oleObj>
              </mc:Choice>
              <mc:Fallback>
                <p:oleObj name="Bitmap Image" r:id="rId2" imgW="1980952" imgH="1905266" progId="Paint.Picture">
                  <p:embed/>
                  <p:pic>
                    <p:nvPicPr>
                      <p:cNvPr id="16" name="Object 15">
                        <a:extLst>
                          <a:ext uri="{FF2B5EF4-FFF2-40B4-BE49-F238E27FC236}">
                            <a16:creationId xmlns:a16="http://schemas.microsoft.com/office/drawing/2014/main" id="{70E1F7AD-D751-4809-AAF6-B864AFE9D8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6000" r="1923" b="3999"/>
                      <a:stretch>
                        <a:fillRect/>
                      </a:stretch>
                    </p:blipFill>
                    <p:spPr bwMode="auto">
                      <a:xfrm>
                        <a:off x="499619" y="1832692"/>
                        <a:ext cx="2337847" cy="2062806"/>
                      </a:xfrm>
                      <a:prstGeom prst="rect">
                        <a:avLst/>
                      </a:prstGeom>
                      <a:noFill/>
                    </p:spPr>
                  </p:pic>
                </p:oleObj>
              </mc:Fallback>
            </mc:AlternateContent>
          </a:graphicData>
        </a:graphic>
      </p:graphicFrame>
      <p:graphicFrame>
        <p:nvGraphicFramePr>
          <p:cNvPr id="4" name="Object 3">
            <a:extLst>
              <a:ext uri="{FF2B5EF4-FFF2-40B4-BE49-F238E27FC236}">
                <a16:creationId xmlns:a16="http://schemas.microsoft.com/office/drawing/2014/main" id="{E4833C71-12F9-4AE8-B26B-D068E424D37A}"/>
              </a:ext>
            </a:extLst>
          </p:cNvPr>
          <p:cNvGraphicFramePr>
            <a:graphicFrameLocks noChangeAspect="1"/>
          </p:cNvGraphicFramePr>
          <p:nvPr>
            <p:extLst>
              <p:ext uri="{D42A27DB-BD31-4B8C-83A1-F6EECF244321}">
                <p14:modId xmlns:p14="http://schemas.microsoft.com/office/powerpoint/2010/main" val="2723215517"/>
              </p:ext>
            </p:extLst>
          </p:nvPr>
        </p:nvGraphicFramePr>
        <p:xfrm>
          <a:off x="3940405" y="1843088"/>
          <a:ext cx="4892512" cy="563653"/>
        </p:xfrm>
        <a:graphic>
          <a:graphicData uri="http://schemas.openxmlformats.org/presentationml/2006/ole">
            <mc:AlternateContent xmlns:mc="http://schemas.openxmlformats.org/markup-compatibility/2006">
              <mc:Choice xmlns:v="urn:schemas-microsoft-com:vml" Requires="v">
                <p:oleObj name="Equation" r:id="rId4" imgW="3441700" imgH="393700" progId="Equation.DSMT4">
                  <p:embed/>
                </p:oleObj>
              </mc:Choice>
              <mc:Fallback>
                <p:oleObj name="Equation" r:id="rId4" imgW="3441700" imgH="393700" progId="Equation.DSMT4">
                  <p:embed/>
                  <p:pic>
                    <p:nvPicPr>
                      <p:cNvPr id="0" name="Object 1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40405" y="1843088"/>
                        <a:ext cx="4892512" cy="563653"/>
                      </a:xfrm>
                      <a:prstGeom prst="rect">
                        <a:avLst/>
                      </a:prstGeom>
                      <a:noFill/>
                    </p:spPr>
                  </p:pic>
                </p:oleObj>
              </mc:Fallback>
            </mc:AlternateContent>
          </a:graphicData>
        </a:graphic>
      </p:graphicFrame>
      <p:sp>
        <p:nvSpPr>
          <p:cNvPr id="5" name="Rectangle 4">
            <a:extLst>
              <a:ext uri="{FF2B5EF4-FFF2-40B4-BE49-F238E27FC236}">
                <a16:creationId xmlns:a16="http://schemas.microsoft.com/office/drawing/2014/main" id="{8FCFFF65-B983-40F1-B445-FEBB3371221B}"/>
              </a:ext>
            </a:extLst>
          </p:cNvPr>
          <p:cNvSpPr/>
          <p:nvPr/>
        </p:nvSpPr>
        <p:spPr>
          <a:xfrm>
            <a:off x="3754988" y="4437402"/>
            <a:ext cx="6096000" cy="1169551"/>
          </a:xfrm>
          <a:prstGeom prst="rect">
            <a:avLst/>
          </a:prstGeom>
        </p:spPr>
        <p:txBody>
          <a:bodyPr>
            <a:spAutoFit/>
          </a:bodyPr>
          <a:lstStyle/>
          <a:p>
            <a:r>
              <a:rPr lang="en-US" altLang="en-US" sz="1400">
                <a:ea typeface="Times New Roman" panose="02020603050405020304" pitchFamily="18" charset="0"/>
              </a:rPr>
              <a:t>This model technically takes into consideration the electrons scattering off of impurities.  Otherwise, there would be no mechanism for energy absorption.  Note that absorption is greatest at </a:t>
            </a:r>
            <a:r>
              <a:rPr lang="el-GR" altLang="en-US" sz="1400">
                <a:ea typeface="Times New Roman" panose="02020603050405020304" pitchFamily="18" charset="0"/>
              </a:rPr>
              <a:t>ω</a:t>
            </a:r>
            <a:r>
              <a:rPr lang="en-US" altLang="en-US" sz="1400">
                <a:ea typeface="Times New Roman" panose="02020603050405020304" pitchFamily="18" charset="0"/>
              </a:rPr>
              <a:t> = 0.  So static field penetrates metal – electrons reorient absorbing energy – and this energy gets scattered by impurities and distributed through the lattice. </a:t>
            </a:r>
            <a:endParaRPr lang="en-US" sz="1400"/>
          </a:p>
        </p:txBody>
      </p:sp>
      <p:graphicFrame>
        <p:nvGraphicFramePr>
          <p:cNvPr id="9" name="Object 8">
            <a:extLst>
              <a:ext uri="{FF2B5EF4-FFF2-40B4-BE49-F238E27FC236}">
                <a16:creationId xmlns:a16="http://schemas.microsoft.com/office/drawing/2014/main" id="{048D23C0-57E5-4888-A761-1A98C60D0083}"/>
              </a:ext>
            </a:extLst>
          </p:cNvPr>
          <p:cNvGraphicFramePr>
            <a:graphicFrameLocks noChangeAspect="1"/>
          </p:cNvGraphicFramePr>
          <p:nvPr>
            <p:extLst>
              <p:ext uri="{D42A27DB-BD31-4B8C-83A1-F6EECF244321}">
                <p14:modId xmlns:p14="http://schemas.microsoft.com/office/powerpoint/2010/main" val="1539604380"/>
              </p:ext>
            </p:extLst>
          </p:nvPr>
        </p:nvGraphicFramePr>
        <p:xfrm>
          <a:off x="8361559" y="3314085"/>
          <a:ext cx="2779712" cy="571500"/>
        </p:xfrm>
        <a:graphic>
          <a:graphicData uri="http://schemas.openxmlformats.org/presentationml/2006/ole">
            <mc:AlternateContent xmlns:mc="http://schemas.openxmlformats.org/markup-compatibility/2006">
              <mc:Choice xmlns:v="urn:schemas-microsoft-com:vml" Requires="v">
                <p:oleObj name="Equation" r:id="rId6" imgW="2031840" imgH="419040" progId="Equation.DSMT4">
                  <p:embed/>
                </p:oleObj>
              </mc:Choice>
              <mc:Fallback>
                <p:oleObj name="Equation" r:id="rId6" imgW="2031840" imgH="419040" progId="Equation.DSMT4">
                  <p:embed/>
                  <p:pic>
                    <p:nvPicPr>
                      <p:cNvPr id="0" name="Object 20"/>
                      <p:cNvPicPr>
                        <a:picLocks noChangeAspect="1" noChangeArrowheads="1"/>
                      </p:cNvPicPr>
                      <p:nvPr/>
                    </p:nvPicPr>
                    <p:blipFill>
                      <a:blip r:embed="rId7"/>
                      <a:srcRect/>
                      <a:stretch>
                        <a:fillRect/>
                      </a:stretch>
                    </p:blipFill>
                    <p:spPr bwMode="auto">
                      <a:xfrm>
                        <a:off x="8361559" y="3314085"/>
                        <a:ext cx="2779712" cy="571500"/>
                      </a:xfrm>
                      <a:prstGeom prst="rect">
                        <a:avLst/>
                      </a:prstGeom>
                      <a:noFill/>
                    </p:spPr>
                  </p:pic>
                </p:oleObj>
              </mc:Fallback>
            </mc:AlternateContent>
          </a:graphicData>
        </a:graphic>
      </p:graphicFrame>
      <mc:AlternateContent xmlns:mc="http://schemas.openxmlformats.org/markup-compatibility/2006" xmlns:p14="http://schemas.microsoft.com/office/powerpoint/2010/main">
        <mc:Choice Requires="p14">
          <p:contentPart p14:bwMode="auto" r:id="rId8">
            <p14:nvContentPartPr>
              <p14:cNvPr id="10" name="Ink 9">
                <a:extLst>
                  <a:ext uri="{FF2B5EF4-FFF2-40B4-BE49-F238E27FC236}">
                    <a16:creationId xmlns:a16="http://schemas.microsoft.com/office/drawing/2014/main" id="{EC30F976-48DC-47A9-AED5-ACC4B81A6F1D}"/>
                  </a:ext>
                </a:extLst>
              </p14:cNvPr>
              <p14:cNvContentPartPr/>
              <p14:nvPr/>
            </p14:nvContentPartPr>
            <p14:xfrm>
              <a:off x="8586664" y="2177492"/>
              <a:ext cx="479880" cy="1216080"/>
            </p14:xfrm>
          </p:contentPart>
        </mc:Choice>
        <mc:Fallback xmlns="">
          <p:pic>
            <p:nvPicPr>
              <p:cNvPr id="10" name="Ink 9">
                <a:extLst>
                  <a:ext uri="{FF2B5EF4-FFF2-40B4-BE49-F238E27FC236}">
                    <a16:creationId xmlns:a16="http://schemas.microsoft.com/office/drawing/2014/main" id="{EC30F976-48DC-47A9-AED5-ACC4B81A6F1D}"/>
                  </a:ext>
                </a:extLst>
              </p:cNvPr>
              <p:cNvPicPr/>
              <p:nvPr/>
            </p:nvPicPr>
            <p:blipFill>
              <a:blip r:embed="rId10"/>
              <a:stretch>
                <a:fillRect/>
              </a:stretch>
            </p:blipFill>
            <p:spPr>
              <a:xfrm>
                <a:off x="8582344" y="2173172"/>
                <a:ext cx="488520" cy="1224720"/>
              </a:xfrm>
              <a:prstGeom prst="rect">
                <a:avLst/>
              </a:prstGeom>
            </p:spPr>
          </p:pic>
        </mc:Fallback>
      </mc:AlternateContent>
      <p:sp>
        <p:nvSpPr>
          <p:cNvPr id="11" name="TextBox 10">
            <a:extLst>
              <a:ext uri="{FF2B5EF4-FFF2-40B4-BE49-F238E27FC236}">
                <a16:creationId xmlns:a16="http://schemas.microsoft.com/office/drawing/2014/main" id="{3077C0E7-DA1F-4683-B416-738373EB813E}"/>
              </a:ext>
            </a:extLst>
          </p:cNvPr>
          <p:cNvSpPr txBox="1"/>
          <p:nvPr/>
        </p:nvSpPr>
        <p:spPr>
          <a:xfrm>
            <a:off x="9066544" y="2590120"/>
            <a:ext cx="1866507" cy="338554"/>
          </a:xfrm>
          <a:prstGeom prst="rect">
            <a:avLst/>
          </a:prstGeom>
          <a:noFill/>
        </p:spPr>
        <p:txBody>
          <a:bodyPr wrap="square" rtlCol="0">
            <a:spAutoFit/>
          </a:bodyPr>
          <a:lstStyle/>
          <a:p>
            <a:r>
              <a:rPr lang="en-US" sz="1600"/>
              <a:t>Drude result</a:t>
            </a:r>
          </a:p>
        </p:txBody>
      </p:sp>
      <mc:AlternateContent xmlns:mc="http://schemas.openxmlformats.org/markup-compatibility/2006" xmlns:p14="http://schemas.microsoft.com/office/powerpoint/2010/main">
        <mc:Choice Requires="p14">
          <p:contentPart p14:bwMode="auto" r:id="rId11">
            <p14:nvContentPartPr>
              <p14:cNvPr id="17" name="Ink 16">
                <a:extLst>
                  <a:ext uri="{FF2B5EF4-FFF2-40B4-BE49-F238E27FC236}">
                    <a16:creationId xmlns:a16="http://schemas.microsoft.com/office/drawing/2014/main" id="{C029B0EF-9A13-4FAD-8BE5-1430F9E8E348}"/>
                  </a:ext>
                </a:extLst>
              </p14:cNvPr>
              <p14:cNvContentPartPr/>
              <p14:nvPr/>
            </p14:nvContentPartPr>
            <p14:xfrm>
              <a:off x="7090270" y="2320634"/>
              <a:ext cx="479880" cy="1216080"/>
            </p14:xfrm>
          </p:contentPart>
        </mc:Choice>
        <mc:Fallback xmlns="">
          <p:pic>
            <p:nvPicPr>
              <p:cNvPr id="17" name="Ink 16">
                <a:extLst>
                  <a:ext uri="{FF2B5EF4-FFF2-40B4-BE49-F238E27FC236}">
                    <a16:creationId xmlns:a16="http://schemas.microsoft.com/office/drawing/2014/main" id="{C029B0EF-9A13-4FAD-8BE5-1430F9E8E348}"/>
                  </a:ext>
                </a:extLst>
              </p:cNvPr>
              <p:cNvPicPr/>
              <p:nvPr/>
            </p:nvPicPr>
            <p:blipFill>
              <a:blip r:embed="rId10"/>
              <a:stretch>
                <a:fillRect/>
              </a:stretch>
            </p:blipFill>
            <p:spPr>
              <a:xfrm>
                <a:off x="7085950" y="2316314"/>
                <a:ext cx="488520" cy="1224720"/>
              </a:xfrm>
              <a:prstGeom prst="rect">
                <a:avLst/>
              </a:prstGeom>
            </p:spPr>
          </p:pic>
        </mc:Fallback>
      </mc:AlternateContent>
      <p:sp>
        <p:nvSpPr>
          <p:cNvPr id="13" name="TextBox 12">
            <a:extLst>
              <a:ext uri="{FF2B5EF4-FFF2-40B4-BE49-F238E27FC236}">
                <a16:creationId xmlns:a16="http://schemas.microsoft.com/office/drawing/2014/main" id="{C3712E13-EAB4-476C-93F3-9014C8BEBDD3}"/>
              </a:ext>
            </a:extLst>
          </p:cNvPr>
          <p:cNvSpPr txBox="1"/>
          <p:nvPr/>
        </p:nvSpPr>
        <p:spPr>
          <a:xfrm>
            <a:off x="5617221" y="3644187"/>
            <a:ext cx="2969443" cy="307777"/>
          </a:xfrm>
          <a:prstGeom prst="rect">
            <a:avLst/>
          </a:prstGeom>
          <a:noFill/>
        </p:spPr>
        <p:txBody>
          <a:bodyPr wrap="square" rtlCol="0">
            <a:spAutoFit/>
          </a:bodyPr>
          <a:lstStyle/>
          <a:p>
            <a:r>
              <a:rPr lang="en-US" sz="1400"/>
              <a:t>Presume constant at this point</a:t>
            </a:r>
          </a:p>
        </p:txBody>
      </p:sp>
    </p:spTree>
    <p:extLst>
      <p:ext uri="{BB962C8B-B14F-4D97-AF65-F5344CB8AC3E}">
        <p14:creationId xmlns:p14="http://schemas.microsoft.com/office/powerpoint/2010/main" val="251782037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a:extLst>
              <a:ext uri="{FF2B5EF4-FFF2-40B4-BE49-F238E27FC236}">
                <a16:creationId xmlns:a16="http://schemas.microsoft.com/office/drawing/2014/main" id="{CDDE8971-6751-425C-961B-0CD4B22DB1D5}"/>
              </a:ext>
            </a:extLst>
          </p:cNvPr>
          <p:cNvGraphicFramePr>
            <a:graphicFrameLocks noChangeAspect="1"/>
          </p:cNvGraphicFramePr>
          <p:nvPr/>
        </p:nvGraphicFramePr>
        <p:xfrm>
          <a:off x="463861" y="831800"/>
          <a:ext cx="3662530" cy="383511"/>
        </p:xfrm>
        <a:graphic>
          <a:graphicData uri="http://schemas.openxmlformats.org/presentationml/2006/ole">
            <mc:AlternateContent xmlns:mc="http://schemas.openxmlformats.org/markup-compatibility/2006">
              <mc:Choice xmlns:v="urn:schemas-microsoft-com:vml" Requires="v">
                <p:oleObj name="Equation" r:id="rId2" imgW="2425680" imgH="253800" progId="Equation.DSMT4">
                  <p:embed/>
                </p:oleObj>
              </mc:Choice>
              <mc:Fallback>
                <p:oleObj name="Equation" r:id="rId2" imgW="2425680" imgH="253800" progId="Equation.DSMT4">
                  <p:embed/>
                  <p:pic>
                    <p:nvPicPr>
                      <p:cNvPr id="2" name="Object 1">
                        <a:extLst>
                          <a:ext uri="{FF2B5EF4-FFF2-40B4-BE49-F238E27FC236}">
                            <a16:creationId xmlns:a16="http://schemas.microsoft.com/office/drawing/2014/main" id="{CDDE8971-6751-425C-961B-0CD4B22DB1D5}"/>
                          </a:ext>
                        </a:extLst>
                      </p:cNvPr>
                      <p:cNvPicPr/>
                      <p:nvPr/>
                    </p:nvPicPr>
                    <p:blipFill>
                      <a:blip r:embed="rId3"/>
                      <a:stretch>
                        <a:fillRect/>
                      </a:stretch>
                    </p:blipFill>
                    <p:spPr>
                      <a:xfrm>
                        <a:off x="463861" y="831800"/>
                        <a:ext cx="3662530" cy="383511"/>
                      </a:xfrm>
                      <a:prstGeom prst="rect">
                        <a:avLst/>
                      </a:prstGeom>
                    </p:spPr>
                  </p:pic>
                </p:oleObj>
              </mc:Fallback>
            </mc:AlternateContent>
          </a:graphicData>
        </a:graphic>
      </p:graphicFrame>
      <p:sp>
        <p:nvSpPr>
          <p:cNvPr id="3" name="TextBox 2">
            <a:extLst>
              <a:ext uri="{FF2B5EF4-FFF2-40B4-BE49-F238E27FC236}">
                <a16:creationId xmlns:a16="http://schemas.microsoft.com/office/drawing/2014/main" id="{82E640C3-7AF0-486A-9DB8-D126CD93B8D9}"/>
              </a:ext>
            </a:extLst>
          </p:cNvPr>
          <p:cNvSpPr txBox="1"/>
          <p:nvPr/>
        </p:nvSpPr>
        <p:spPr>
          <a:xfrm>
            <a:off x="463861" y="1376313"/>
            <a:ext cx="10876583" cy="1815882"/>
          </a:xfrm>
          <a:prstGeom prst="rect">
            <a:avLst/>
          </a:prstGeom>
          <a:noFill/>
        </p:spPr>
        <p:txBody>
          <a:bodyPr wrap="square" rtlCol="0">
            <a:spAutoFit/>
          </a:bodyPr>
          <a:lstStyle/>
          <a:p>
            <a:r>
              <a:rPr lang="en-US" sz="1400"/>
              <a:t>Sigma is E/j, </a:t>
            </a:r>
          </a:p>
          <a:p>
            <a:r>
              <a:rPr lang="en-US" sz="1400"/>
              <a:t>current-current correlation function </a:t>
            </a:r>
          </a:p>
          <a:p>
            <a:r>
              <a:rPr lang="en-US" sz="1400"/>
              <a:t>Is local, then, but does depend on L because of exclusion principle, and quantum interference, etc. </a:t>
            </a:r>
          </a:p>
          <a:p>
            <a:r>
              <a:rPr lang="en-US" sz="1400"/>
              <a:t>He’s saying that if I were to undo disorder average of our sigma calculations, then I’d see fluctuations that increasingly vanish with L.</a:t>
            </a:r>
          </a:p>
          <a:p>
            <a:endParaRPr lang="en-US" sz="1400"/>
          </a:p>
          <a:p>
            <a:r>
              <a:rPr lang="en-US" sz="1400"/>
              <a:t>But Wolfle seems to presume j = sigmaE, and even g = sigma*L</a:t>
            </a:r>
            <a:r>
              <a:rPr lang="en-US" sz="1400" baseline="30000"/>
              <a:t>d-2</a:t>
            </a:r>
            <a:r>
              <a:rPr lang="en-US" sz="1400"/>
              <a:t> when calculating g(L) explicitly in the localized regime.  He also uses k = 1/L to get length dependence.  Maybe what breaks down is the use of sigma as a current-current correlation function, if electrons are localized, because there is no first order response to field?   </a:t>
            </a:r>
          </a:p>
        </p:txBody>
      </p:sp>
      <p:sp>
        <p:nvSpPr>
          <p:cNvPr id="4" name="TextBox 3">
            <a:extLst>
              <a:ext uri="{FF2B5EF4-FFF2-40B4-BE49-F238E27FC236}">
                <a16:creationId xmlns:a16="http://schemas.microsoft.com/office/drawing/2014/main" id="{CE7A2564-84B0-496F-8470-FB9858BB24C8}"/>
              </a:ext>
            </a:extLst>
          </p:cNvPr>
          <p:cNvSpPr txBox="1"/>
          <p:nvPr/>
        </p:nvSpPr>
        <p:spPr>
          <a:xfrm flipH="1">
            <a:off x="463861" y="407118"/>
            <a:ext cx="2340397" cy="369332"/>
          </a:xfrm>
          <a:prstGeom prst="rect">
            <a:avLst/>
          </a:prstGeom>
          <a:noFill/>
        </p:spPr>
        <p:txBody>
          <a:bodyPr wrap="square" rtlCol="0">
            <a:spAutoFit/>
          </a:bodyPr>
          <a:lstStyle/>
          <a:p>
            <a:r>
              <a:rPr lang="el-GR" b="1"/>
              <a:t>σ</a:t>
            </a:r>
            <a:r>
              <a:rPr lang="en-US" b="1"/>
              <a:t> average thing</a:t>
            </a:r>
          </a:p>
        </p:txBody>
      </p:sp>
    </p:spTree>
    <p:extLst>
      <p:ext uri="{BB962C8B-B14F-4D97-AF65-F5344CB8AC3E}">
        <p14:creationId xmlns:p14="http://schemas.microsoft.com/office/powerpoint/2010/main" val="2375980789"/>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44D4BA88-3F94-442C-9F1C-17A9F1B6DA27}"/>
              </a:ext>
            </a:extLst>
          </p:cNvPr>
          <p:cNvSpPr txBox="1"/>
          <p:nvPr/>
        </p:nvSpPr>
        <p:spPr>
          <a:xfrm flipH="1">
            <a:off x="280634" y="567121"/>
            <a:ext cx="11630731" cy="4647426"/>
          </a:xfrm>
          <a:prstGeom prst="rect">
            <a:avLst/>
          </a:prstGeom>
          <a:noFill/>
        </p:spPr>
        <p:txBody>
          <a:bodyPr wrap="square" rtlCol="0">
            <a:spAutoFit/>
          </a:bodyPr>
          <a:lstStyle/>
          <a:p>
            <a:r>
              <a:rPr lang="en-US" sz="1600" b="1"/>
              <a:t>Chronology</a:t>
            </a:r>
          </a:p>
          <a:p>
            <a:r>
              <a:rPr lang="en-US" sz="1400"/>
              <a:t>~ 55: GF calculation of </a:t>
            </a:r>
            <a:r>
              <a:rPr lang="el-GR" sz="1400"/>
              <a:t>σ</a:t>
            </a:r>
            <a:endParaRPr lang="en-US" sz="1400"/>
          </a:p>
          <a:p>
            <a:r>
              <a:rPr lang="en-US" sz="1400"/>
              <a:t>~ 60:  all states in 1D are localized, not sure about 2D (Anderson)</a:t>
            </a:r>
          </a:p>
          <a:p>
            <a:r>
              <a:rPr lang="en-US" sz="1400"/>
              <a:t>~ 63:  there is a mobility edge in 3D, E</a:t>
            </a:r>
            <a:r>
              <a:rPr lang="en-US" sz="1400" baseline="-25000"/>
              <a:t>c</a:t>
            </a:r>
            <a:r>
              <a:rPr lang="en-US" sz="1400"/>
              <a:t>.  Suspected that </a:t>
            </a:r>
            <a:r>
              <a:rPr lang="el-GR" sz="1400"/>
              <a:t>σ</a:t>
            </a:r>
            <a:r>
              <a:rPr lang="en-US" sz="1400"/>
              <a:t> is discontinuous across transition (Mott)?  But evidence accumulates that it isn’t.</a:t>
            </a:r>
          </a:p>
          <a:p>
            <a:r>
              <a:rPr lang="en-US" sz="1400"/>
              <a:t>~ 70:  WL corrections to conductivity calculated (Neal?)</a:t>
            </a:r>
          </a:p>
          <a:p>
            <a:r>
              <a:rPr lang="en-US" sz="1400"/>
              <a:t>~ 70: Landauer formula proposed for 1D systems, which gives g = g(L).  Motivated in part from inapplicability of conductivity to insulating systems.</a:t>
            </a:r>
          </a:p>
          <a:p>
            <a:r>
              <a:rPr lang="en-US" sz="1400"/>
              <a:t>~ 74: (Thoules) argues that g is the control parameter which determines form of states of system.</a:t>
            </a:r>
          </a:p>
          <a:p>
            <a:r>
              <a:rPr lang="en-US" sz="1400"/>
              <a:t>~ 76: (Wegner) casts an inchoate scaling theory around g.  I think this is the SPS.  Also shows that if correct, then transition must be continuous.  </a:t>
            </a:r>
          </a:p>
          <a:p>
            <a:r>
              <a:rPr lang="en-US" sz="1400"/>
              <a:t>~ 79: (Abrahams, Anderson, Ramakrishnan, etc.) formulate the </a:t>
            </a:r>
            <a:r>
              <a:rPr lang="el-GR" sz="1400"/>
              <a:t>β</a:t>
            </a:r>
            <a:r>
              <a:rPr lang="en-US" sz="1400"/>
              <a:t> function deal, assume it is function of g alone.  </a:t>
            </a:r>
          </a:p>
          <a:p>
            <a:r>
              <a:rPr lang="en-US" sz="1400"/>
              <a:t>~ 79: NLsM being developed (Wegner, Hikami, Efetov)</a:t>
            </a:r>
          </a:p>
          <a:p>
            <a:r>
              <a:rPr lang="en-US" sz="1400"/>
              <a:t>~ 80: WL corrections to σ for magnetic fields, SO scattering being worked out (Hikami mainly) </a:t>
            </a:r>
          </a:p>
          <a:p>
            <a:r>
              <a:rPr lang="en-US" sz="1400"/>
              <a:t>~ 81: Scaling theory worked out to include magnetic fields, Hall effect (Shapiro, Abrahams)</a:t>
            </a:r>
          </a:p>
          <a:p>
            <a:r>
              <a:rPr lang="en-US" sz="1400"/>
              <a:t>          Self-consistent theory worked out (Wolfle)</a:t>
            </a:r>
          </a:p>
          <a:p>
            <a:r>
              <a:rPr lang="en-US" sz="1400"/>
              <a:t>~ 81: Landauer formula generalized to Q1D systems (does it need to be Q1D?)</a:t>
            </a:r>
          </a:p>
          <a:p>
            <a:r>
              <a:rPr lang="en-US" sz="1400"/>
              <a:t>~ 81: Localization connected to explanation of quantum Hall effect.</a:t>
            </a:r>
          </a:p>
          <a:p>
            <a:r>
              <a:rPr lang="en-US" sz="1400"/>
              <a:t>~ 82: (Shapiro) Percolation model studied.  Seems to be a real space graph model, and find that if randomly remove percentage, p, of nodes, there is a p</a:t>
            </a:r>
            <a:r>
              <a:rPr lang="en-US" sz="1400" baseline="-25000"/>
              <a:t>c</a:t>
            </a:r>
            <a:r>
              <a:rPr lang="en-US" sz="1400"/>
              <a:t> for</a:t>
            </a:r>
          </a:p>
          <a:p>
            <a:r>
              <a:rPr lang="en-US" sz="1400"/>
              <a:t>           which an MI is induced.  But apparently a quantum system would be localized for p’s even in the classical metallic regime.</a:t>
            </a:r>
          </a:p>
          <a:p>
            <a:r>
              <a:rPr lang="en-US" sz="1400"/>
              <a:t>~ 82: Conductance fluctuations studied</a:t>
            </a:r>
          </a:p>
          <a:p>
            <a:r>
              <a:rPr lang="en-US" sz="1400"/>
              <a:t>~ 85: Wegner makes ε expansion in NLsM to work out scaling exponents in 2+</a:t>
            </a:r>
            <a:r>
              <a:rPr lang="el-GR" sz="1400"/>
              <a:t>ε</a:t>
            </a:r>
            <a:r>
              <a:rPr lang="en-US" sz="1400"/>
              <a:t> dimensions.</a:t>
            </a:r>
          </a:p>
          <a:p>
            <a:r>
              <a:rPr lang="en-US" sz="1400"/>
              <a:t>~ 87: 3D &lt;g&gt;</a:t>
            </a:r>
            <a:r>
              <a:rPr lang="en-US" sz="1400" baseline="-25000"/>
              <a:t>2</a:t>
            </a:r>
            <a:r>
              <a:rPr lang="en-US" sz="1400"/>
              <a:t> calculated by P Lee et all.  They get </a:t>
            </a:r>
          </a:p>
          <a:p>
            <a:r>
              <a:rPr lang="en-US" sz="1400"/>
              <a:t>~ 85-90: experiments in doped semi-conductors reveal exponents </a:t>
            </a:r>
            <a:r>
              <a:rPr lang="el-GR" sz="1400"/>
              <a:t>ν</a:t>
            </a:r>
            <a:r>
              <a:rPr lang="en-US" sz="1400"/>
              <a:t> = 1, ½, variously (latter is thought to be due to e-e interaction)</a:t>
            </a:r>
          </a:p>
        </p:txBody>
      </p:sp>
    </p:spTree>
    <p:extLst>
      <p:ext uri="{BB962C8B-B14F-4D97-AF65-F5344CB8AC3E}">
        <p14:creationId xmlns:p14="http://schemas.microsoft.com/office/powerpoint/2010/main" val="162261768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33785</TotalTime>
  <Words>16718</Words>
  <Application>Microsoft Office PowerPoint</Application>
  <PresentationFormat>Widescreen</PresentationFormat>
  <Paragraphs>605</Paragraphs>
  <Slides>96</Slides>
  <Notes>84</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2</vt:i4>
      </vt:variant>
      <vt:variant>
        <vt:lpstr>Slide Titles</vt:lpstr>
      </vt:variant>
      <vt:variant>
        <vt:i4>96</vt:i4>
      </vt:variant>
    </vt:vector>
  </HeadingPairs>
  <TitlesOfParts>
    <vt:vector size="105" baseType="lpstr">
      <vt:lpstr>Arial</vt:lpstr>
      <vt:lpstr>Calibri</vt:lpstr>
      <vt:lpstr>Calibri Light</vt:lpstr>
      <vt:lpstr>Cambria Math</vt:lpstr>
      <vt:lpstr>Times New Roman</vt:lpstr>
      <vt:lpstr>Wingdings</vt:lpstr>
      <vt:lpstr>Office Theme</vt:lpstr>
      <vt:lpstr>Bitmap Image</vt:lpstr>
      <vt:lpstr>Equation</vt:lpstr>
      <vt:lpstr>Electron-Impurity Interaction</vt:lpstr>
      <vt:lpstr>PowerPoint Presentation</vt:lpstr>
      <vt:lpstr>PowerPoint Presentation</vt:lpstr>
      <vt:lpstr>PowerPoint Presentation</vt:lpstr>
      <vt:lpstr>Electron-Impurity Interaction</vt:lpstr>
      <vt:lpstr>PowerPoint Presentation</vt:lpstr>
      <vt:lpstr>Excitations</vt:lpstr>
      <vt:lpstr>Excitations</vt:lpstr>
      <vt:lpstr>PowerPoint Presentation</vt:lpstr>
      <vt:lpstr>Excitations</vt:lpstr>
      <vt:lpstr>PowerPoint Presentation</vt:lpstr>
      <vt:lpstr>Excitations</vt:lpstr>
      <vt:lpstr>PowerPoint Presentation</vt:lpstr>
      <vt:lpstr>PowerPoint Presentation</vt:lpstr>
      <vt:lpstr>Heat Capacity</vt:lpstr>
      <vt:lpstr>Diffusion (Classical)</vt:lpstr>
      <vt:lpstr>PowerPoint Presentation</vt:lpstr>
      <vt:lpstr>Diffusion (Semiclassical)</vt:lpstr>
      <vt:lpstr>Diffusion (Semiclassical)</vt:lpstr>
      <vt:lpstr>Diffusion (Semiclassical)</vt:lpstr>
      <vt:lpstr>PowerPoint Presentation</vt:lpstr>
      <vt:lpstr>Diffusion (Quantum)</vt:lpstr>
      <vt:lpstr>Diffusion (Self-Consistent)</vt:lpstr>
      <vt:lpstr>Diffusion (Spin)</vt:lpstr>
      <vt:lpstr>Conduction (Classical)</vt:lpstr>
      <vt:lpstr>Conduction (Classical Hall)</vt:lpstr>
      <vt:lpstr>Conduction (Classical Hall)</vt:lpstr>
      <vt:lpstr>Conduction (Classical Hall)</vt:lpstr>
      <vt:lpstr>Conduction (Semiclassical Drude)</vt:lpstr>
      <vt:lpstr>Conduction (Semiclassical Drude)</vt:lpstr>
      <vt:lpstr>Conduction (Semiclassical Weak Localization)</vt:lpstr>
      <vt:lpstr>Conduction (Semiclassical Weak Localization)</vt:lpstr>
      <vt:lpstr>Conduction (Semiclassical Fluctuations)</vt:lpstr>
      <vt:lpstr>Conduction (Quantum Drude)</vt:lpstr>
      <vt:lpstr>Conduction (Quantum Drude)</vt:lpstr>
      <vt:lpstr>Conduction (Quantum Drude)</vt:lpstr>
      <vt:lpstr>Conduction (Quantum Drude)</vt:lpstr>
      <vt:lpstr>Conduction (Quantum Drude)</vt:lpstr>
      <vt:lpstr>Conduction (Quantum Drude)</vt:lpstr>
      <vt:lpstr>Conduction (Quantum Weak Localization)</vt:lpstr>
      <vt:lpstr>Conduction (Quantum Weak Localization)</vt:lpstr>
      <vt:lpstr>Conduction (Quantum Weak Localization)</vt:lpstr>
      <vt:lpstr>Conduction (Quantum Weak Localization)</vt:lpstr>
      <vt:lpstr>Conduction (Quantum Weak Localization)</vt:lpstr>
      <vt:lpstr>Conduction (Quantum Weak Localization)</vt:lpstr>
      <vt:lpstr>Conduction (Quantum Hall)</vt:lpstr>
      <vt:lpstr>Conduction (Quantum Fluctuations)</vt:lpstr>
      <vt:lpstr>Conduction (Numerical WL Results)</vt:lpstr>
      <vt:lpstr>PowerPoint Presentation</vt:lpstr>
      <vt:lpstr>Conduction (SCT)</vt:lpstr>
      <vt:lpstr>Conduction (SCT)</vt:lpstr>
      <vt:lpstr>Conduction (Scaling Theory)</vt:lpstr>
      <vt:lpstr>Conduction (Scaling Theory)</vt:lpstr>
      <vt:lpstr>Conduction (SPS - Thoules)</vt:lpstr>
      <vt:lpstr>Conduction (SPS  β(g))</vt:lpstr>
      <vt:lpstr>Conduction (SPS β(g))</vt:lpstr>
      <vt:lpstr>Conduction (SPS  β(g))</vt:lpstr>
      <vt:lpstr>Conduction (SPS  β(g))</vt:lpstr>
      <vt:lpstr>Conduction (SPS  β(g))</vt:lpstr>
      <vt:lpstr>Conduction (NLsM)</vt:lpstr>
      <vt:lpstr>Conduction (NLsM)</vt:lpstr>
      <vt:lpstr>Conduction (NLsM)</vt:lpstr>
      <vt:lpstr>Conduction (NLsM)</vt:lpstr>
      <vt:lpstr>Conduction (NLsM)</vt:lpstr>
      <vt:lpstr>Conduction (NLsM Results)</vt:lpstr>
      <vt:lpstr>Conduction (NLsM Results)</vt:lpstr>
      <vt:lpstr>Conduction (Numerical Scaling Exponents) </vt:lpstr>
      <vt:lpstr>Conduction (Numerical Scaling Exponents)</vt:lpstr>
      <vt:lpstr>Conduction (Landauer - ES)</vt:lpstr>
      <vt:lpstr>Conduction (Landauer - ES)</vt:lpstr>
      <vt:lpstr>Conduction (Landauer - ES)</vt:lpstr>
      <vt:lpstr>Conduction (Landauer - ES)</vt:lpstr>
      <vt:lpstr>Conduction: P(g) RMT</vt:lpstr>
      <vt:lpstr>Conduction: P(g) Scaling</vt:lpstr>
      <vt:lpstr>PowerPoint Presentation</vt:lpstr>
      <vt:lpstr>Conduction: DMPK</vt:lpstr>
      <vt:lpstr>Conduction: DMPK</vt:lpstr>
      <vt:lpstr>Conduction: GDMPK</vt:lpstr>
      <vt:lpstr>Conduction: GDMPK</vt:lpstr>
      <vt:lpstr>Conduction: GDMPK</vt:lpstr>
      <vt:lpstr>Conduction: GDMPK</vt:lpstr>
      <vt:lpstr>Conduction: GDMPK</vt:lpstr>
      <vt:lpstr>Conduction: GDMPK</vt:lpstr>
      <vt:lpstr>Conduction: Numerical P(g) Results</vt:lpstr>
      <vt:lpstr>Conduction: Numerical P(g) Results</vt:lpstr>
      <vt:lpstr>Conduction: Numerical P(g) Results</vt:lpstr>
      <vt:lpstr>Conduction: Numerical P(g) Results</vt:lpstr>
      <vt:lpstr>Conduction: Numerical P(g) Results</vt:lpstr>
      <vt:lpstr>Conduction: Numerical P(g) Results</vt:lpstr>
      <vt:lpstr>Conduction: Numerical P(g) Results</vt:lpstr>
      <vt:lpstr>Thermal Transport</vt:lpstr>
      <vt:lpstr>Thermal Transport</vt:lpstr>
      <vt:lpstr>PowerPoint Presentation</vt:lpstr>
      <vt:lpstr>Absorption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Condensed Matter</dc:title>
  <dc:creator>Andrew Douglas</dc:creator>
  <cp:lastModifiedBy>Andrew Douglas</cp:lastModifiedBy>
  <cp:revision>1243</cp:revision>
  <dcterms:created xsi:type="dcterms:W3CDTF">2019-05-25T18:11:31Z</dcterms:created>
  <dcterms:modified xsi:type="dcterms:W3CDTF">2025-07-03T03:26:36Z</dcterms:modified>
</cp:coreProperties>
</file>